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66" r:id="rId14"/>
    <p:sldId id="267" r:id="rId15"/>
    <p:sldId id="268" r:id="rId16"/>
    <p:sldId id="269" r:id="rId17"/>
    <p:sldId id="270" r:id="rId18"/>
    <p:sldId id="280" r:id="rId19"/>
    <p:sldId id="271" r:id="rId20"/>
    <p:sldId id="28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4FBB5F-4DCB-4292-964D-66DA2383416F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9CB90-E733-4B3D-9CE8-882A01886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Biology?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Observing and Hypothesizing</a:t>
            </a:r>
          </a:p>
          <a:p>
            <a:pPr lvl="1"/>
            <a:r>
              <a:rPr lang="en-US" dirty="0" smtClean="0"/>
              <a:t>identify a problem to solve (</a:t>
            </a:r>
            <a:r>
              <a:rPr lang="en-US" u="sng" dirty="0" smtClean="0"/>
              <a:t>a question you want answered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 smtClean="0"/>
              <a:t>hypothesis</a:t>
            </a:r>
            <a:r>
              <a:rPr lang="en-US" dirty="0" smtClean="0"/>
              <a:t> = an explanation for a question or a problem that can be formally tested</a:t>
            </a:r>
          </a:p>
          <a:p>
            <a:pPr lvl="1"/>
            <a:r>
              <a:rPr lang="en-US" dirty="0" smtClean="0"/>
              <a:t>a hypothesis can be tested using an experiment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down some observations about this picture…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://i718.photobucket.com/albums/ww184/Iputthedinpunkd/crocodile-pl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i718.photobucket.com/albums/ww184/Iputthedinpunkd/crocodile-pl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i718.photobucket.com/albums/ww184/Iputthedinpunkd/crocodile-pl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57400"/>
            <a:ext cx="6096000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718.photobucket.com/albums/ww184/Iputthedinpunkd/crocodile-pl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057400"/>
            <a:ext cx="6096000" cy="42386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make a hypothesis about what’s happening…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5486400"/>
            <a:ext cx="5638800" cy="655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How could you test your hypothesis?</a:t>
            </a:r>
            <a:endParaRPr lang="en-US" dirty="0"/>
          </a:p>
        </p:txBody>
      </p:sp>
      <p:sp>
        <p:nvSpPr>
          <p:cNvPr id="1026" name="AutoShape 2" descr="http://i718.photobucket.com/albums/ww184/Iputthedinpunkd/crocodile-pl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i718.photobucket.com/albums/ww184/Iputthedinpunkd/crocodile-plov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Experimenting</a:t>
            </a:r>
          </a:p>
          <a:p>
            <a:pPr lvl="1"/>
            <a:r>
              <a:rPr lang="en-US" dirty="0" smtClean="0"/>
              <a:t>experiment = a procedure that tests a hypothesis by the process of collecting information under </a:t>
            </a:r>
            <a:r>
              <a:rPr lang="en-US" u="sng" dirty="0" smtClean="0"/>
              <a:t>controlled conditions</a:t>
            </a:r>
            <a:endParaRPr lang="en-US" dirty="0" smtClean="0"/>
          </a:p>
          <a:p>
            <a:pPr lvl="1"/>
            <a:r>
              <a:rPr lang="en-US" dirty="0" smtClean="0"/>
              <a:t>control group = the group in which all conditions are </a:t>
            </a:r>
            <a:r>
              <a:rPr lang="en-US" u="sng" dirty="0" smtClean="0"/>
              <a:t>kept the same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experimental</a:t>
            </a:r>
            <a:r>
              <a:rPr lang="en-US" dirty="0" smtClean="0"/>
              <a:t> group = the test group in which all conditions are kept the same except for the single condition being tested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designing an experiment</a:t>
            </a:r>
          </a:p>
          <a:p>
            <a:pPr lvl="2"/>
            <a:r>
              <a:rPr lang="en-US" sz="2400" dirty="0" smtClean="0"/>
              <a:t>the condition in an experiment that is changed is the </a:t>
            </a:r>
            <a:r>
              <a:rPr lang="en-US" sz="2400" u="sng" dirty="0" smtClean="0"/>
              <a:t>independent variable</a:t>
            </a:r>
            <a:r>
              <a:rPr lang="en-US" sz="2400" dirty="0" smtClean="0"/>
              <a:t> - the only variable that affects the outcome of the experiment</a:t>
            </a:r>
          </a:p>
          <a:p>
            <a:pPr lvl="2"/>
            <a:r>
              <a:rPr lang="en-US" sz="2400" dirty="0" smtClean="0"/>
              <a:t>dependent variable = a condition that </a:t>
            </a:r>
            <a:r>
              <a:rPr lang="en-US" sz="2400" u="sng" dirty="0" smtClean="0"/>
              <a:t>results</a:t>
            </a:r>
            <a:r>
              <a:rPr lang="en-US" sz="2400" dirty="0" smtClean="0"/>
              <a:t> from the change</a:t>
            </a:r>
          </a:p>
          <a:p>
            <a:pPr lvl="1"/>
            <a:r>
              <a:rPr lang="en-US" dirty="0" smtClean="0"/>
              <a:t>Example experiment: A scientist is investigating how to increase corn production and sets up these three groups: no fertilizer, 1 treatment of fertilizer, and 5 treatments of fertilizer. </a:t>
            </a:r>
          </a:p>
          <a:p>
            <a:pPr lvl="2"/>
            <a:r>
              <a:rPr lang="en-US" sz="2400" dirty="0" smtClean="0"/>
              <a:t>Which is the control group? why? </a:t>
            </a:r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 lvl="2"/>
            <a:r>
              <a:rPr lang="en-US" sz="2400" dirty="0" smtClean="0"/>
              <a:t>What are the independent and dependent variables?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Tools and Safety</a:t>
            </a:r>
          </a:p>
          <a:p>
            <a:pPr lvl="1"/>
            <a:r>
              <a:rPr lang="en-US" dirty="0" smtClean="0"/>
              <a:t>a wide variety of tools are available for scientists to use in the process of experimentation</a:t>
            </a:r>
          </a:p>
          <a:p>
            <a:pPr lvl="2"/>
            <a:r>
              <a:rPr lang="en-US" sz="2400" dirty="0" smtClean="0"/>
              <a:t>beakers, microscopes, thermometers, graduated cylinders, centrifuges…</a:t>
            </a:r>
          </a:p>
          <a:p>
            <a:pPr lvl="1"/>
            <a:r>
              <a:rPr lang="en-US" dirty="0" smtClean="0"/>
              <a:t>always try to minimize </a:t>
            </a:r>
            <a:r>
              <a:rPr lang="en-US" u="sng" dirty="0" smtClean="0"/>
              <a:t>hazards</a:t>
            </a:r>
            <a:endParaRPr lang="en-US" dirty="0" smtClean="0"/>
          </a:p>
          <a:p>
            <a:pPr lvl="1"/>
            <a:r>
              <a:rPr lang="en-US" u="sng" dirty="0" smtClean="0"/>
              <a:t>safety symbols</a:t>
            </a:r>
            <a:r>
              <a:rPr lang="en-US" dirty="0" smtClean="0"/>
              <a:t> warn about a danger that may exist from chemicals, electricity, heat, or other procedures that you may use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/>
              <a:t>Data Gathering and Results</a:t>
            </a:r>
          </a:p>
          <a:p>
            <a:pPr lvl="1"/>
            <a:r>
              <a:rPr lang="en-US" dirty="0" smtClean="0"/>
              <a:t>Data = </a:t>
            </a:r>
            <a:r>
              <a:rPr lang="en-US" u="sng" dirty="0" smtClean="0"/>
              <a:t>information</a:t>
            </a:r>
            <a:r>
              <a:rPr lang="en-US" dirty="0" smtClean="0"/>
              <a:t> obtained from experiments</a:t>
            </a:r>
          </a:p>
          <a:p>
            <a:pPr lvl="1"/>
            <a:r>
              <a:rPr lang="en-US" u="sng" dirty="0" smtClean="0"/>
              <a:t>numerical</a:t>
            </a:r>
            <a:r>
              <a:rPr lang="en-US" dirty="0" smtClean="0"/>
              <a:t> data may be measurements of time, temperature, length, mass, area, volume, or other factors.</a:t>
            </a:r>
          </a:p>
          <a:p>
            <a:pPr lvl="1"/>
            <a:r>
              <a:rPr lang="en-US" dirty="0" smtClean="0"/>
              <a:t>analyzing experimental data provides scientists with results that help form conclusions</a:t>
            </a:r>
          </a:p>
          <a:p>
            <a:pPr lvl="2"/>
            <a:r>
              <a:rPr lang="en-US" sz="2400" dirty="0" smtClean="0"/>
              <a:t>was the hypothesis supported by the data or not?</a:t>
            </a:r>
          </a:p>
          <a:p>
            <a:pPr lvl="1"/>
            <a:r>
              <a:rPr lang="en-US" dirty="0" smtClean="0"/>
              <a:t>results and conclusion of experiments are reported in </a:t>
            </a:r>
            <a:r>
              <a:rPr lang="en-US" u="sng" dirty="0" smtClean="0"/>
              <a:t>scientific journals</a:t>
            </a:r>
            <a:r>
              <a:rPr lang="en-US" dirty="0" smtClean="0"/>
              <a:t> where they are open to examination by other scientists</a:t>
            </a:r>
          </a:p>
          <a:p>
            <a:pPr lvl="1"/>
            <a:r>
              <a:rPr lang="en-US" dirty="0" smtClean="0"/>
              <a:t>data and conclusions are shared so that the results can be </a:t>
            </a:r>
            <a:r>
              <a:rPr lang="en-US" u="sng" dirty="0" smtClean="0"/>
              <a:t>verified</a:t>
            </a:r>
            <a:endParaRPr lang="en-US" dirty="0" smtClean="0"/>
          </a:p>
          <a:p>
            <a:pPr lvl="1"/>
            <a:r>
              <a:rPr lang="en-US" dirty="0" smtClean="0"/>
              <a:t>it is only </a:t>
            </a:r>
            <a:r>
              <a:rPr lang="en-US" u="sng" dirty="0" smtClean="0"/>
              <a:t>after</a:t>
            </a:r>
            <a:r>
              <a:rPr lang="en-US" dirty="0" smtClean="0"/>
              <a:t> a hypothesis is supported by data from additional experiments that it is considered </a:t>
            </a:r>
            <a:r>
              <a:rPr lang="en-US" u="sng" dirty="0" smtClean="0"/>
              <a:t>valid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Theories and Laws</a:t>
            </a:r>
          </a:p>
          <a:p>
            <a:pPr lvl="1"/>
            <a:r>
              <a:rPr lang="en-US" u="sng" dirty="0" smtClean="0"/>
              <a:t>theory</a:t>
            </a:r>
            <a:r>
              <a:rPr lang="en-US" dirty="0" smtClean="0"/>
              <a:t> = an explanation of a natural phenomenon that is supported by a large body of scientific evidence obtained from many different investigations and observations</a:t>
            </a:r>
          </a:p>
          <a:p>
            <a:pPr lvl="2"/>
            <a:r>
              <a:rPr lang="en-US" sz="2400" dirty="0" smtClean="0"/>
              <a:t>a theory results from </a:t>
            </a:r>
            <a:r>
              <a:rPr lang="en-US" sz="2400" u="sng" dirty="0" smtClean="0"/>
              <a:t>continual</a:t>
            </a:r>
            <a:r>
              <a:rPr lang="en-US" sz="2400" dirty="0" smtClean="0"/>
              <a:t> verification and refinement of a hypothesis</a:t>
            </a:r>
          </a:p>
          <a:p>
            <a:pPr lvl="1"/>
            <a:r>
              <a:rPr lang="en-US" dirty="0" smtClean="0"/>
              <a:t>scientific laws are principles, </a:t>
            </a:r>
            <a:r>
              <a:rPr lang="en-US" u="sng" dirty="0" smtClean="0"/>
              <a:t>or facts of nature</a:t>
            </a:r>
            <a:r>
              <a:rPr lang="en-US" dirty="0" smtClean="0"/>
              <a:t>, that are generally known to be true; </a:t>
            </a:r>
            <a:r>
              <a:rPr lang="en-US" u="sng" dirty="0" smtClean="0"/>
              <a:t>(such as gravity)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4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http://endthelie.com/wp-content/uploads/2011/08/pine-needl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33600"/>
            <a:ext cx="501967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Research</a:t>
            </a:r>
          </a:p>
          <a:p>
            <a:pPr lvl="1"/>
            <a:r>
              <a:rPr lang="en-US" dirty="0" smtClean="0"/>
              <a:t>Quantitative research</a:t>
            </a:r>
          </a:p>
          <a:p>
            <a:pPr lvl="2"/>
            <a:r>
              <a:rPr lang="en-US" sz="2400" dirty="0" smtClean="0"/>
              <a:t>experiments that result in counts or measurements (numerical data)</a:t>
            </a:r>
          </a:p>
          <a:p>
            <a:pPr lvl="2"/>
            <a:r>
              <a:rPr lang="en-US" sz="2400" dirty="0" smtClean="0"/>
              <a:t>data are analyzed by comparing </a:t>
            </a:r>
            <a:r>
              <a:rPr lang="en-US" sz="2400" u="sng" dirty="0" smtClean="0"/>
              <a:t>numerical values</a:t>
            </a:r>
            <a:endParaRPr lang="en-US" sz="2400" dirty="0" smtClean="0"/>
          </a:p>
          <a:p>
            <a:pPr lvl="2"/>
            <a:r>
              <a:rPr lang="en-US" sz="2400" dirty="0" smtClean="0"/>
              <a:t>data can be used to make graphs and/or tables</a:t>
            </a:r>
          </a:p>
          <a:p>
            <a:pPr lvl="3"/>
            <a:r>
              <a:rPr lang="en-US" dirty="0" smtClean="0"/>
              <a:t>graphs and tables communicate </a:t>
            </a:r>
            <a:r>
              <a:rPr lang="en-US" u="sng" dirty="0" smtClean="0"/>
              <a:t>large</a:t>
            </a:r>
            <a:r>
              <a:rPr lang="en-US" dirty="0" smtClean="0"/>
              <a:t> amounts of data in a form that is </a:t>
            </a:r>
            <a:r>
              <a:rPr lang="en-US" u="sng" dirty="0" smtClean="0"/>
              <a:t>easy</a:t>
            </a:r>
            <a:r>
              <a:rPr lang="en-US" dirty="0" smtClean="0"/>
              <a:t> to understand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Biology is</a:t>
            </a:r>
          </a:p>
          <a:p>
            <a:pPr lvl="1"/>
            <a:r>
              <a:rPr lang="en-US" dirty="0" smtClean="0"/>
              <a:t>the study of </a:t>
            </a:r>
            <a:r>
              <a:rPr lang="en-US" u="sng" dirty="0" smtClean="0"/>
              <a:t>life</a:t>
            </a:r>
            <a:endParaRPr lang="en-US" dirty="0" smtClean="0"/>
          </a:p>
          <a:p>
            <a:pPr lvl="1"/>
            <a:r>
              <a:rPr lang="en-US" dirty="0" smtClean="0"/>
              <a:t>the concepts, principles, and theories that allow people to understand the natural environment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 complete the problem solving lab on p.22 of your textbook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International System</a:t>
            </a:r>
          </a:p>
          <a:p>
            <a:pPr lvl="2"/>
            <a:r>
              <a:rPr lang="en-US" sz="2400" dirty="0" smtClean="0"/>
              <a:t>it is important that scientific research be understandable to scientists </a:t>
            </a:r>
            <a:r>
              <a:rPr lang="en-US" sz="2400" u="sng" dirty="0" smtClean="0"/>
              <a:t>around the world</a:t>
            </a:r>
            <a:r>
              <a:rPr lang="en-US" sz="2400" dirty="0" smtClean="0"/>
              <a:t> therefore scientists report measurements in a form of metric system called the International System of Measurement commonly known as </a:t>
            </a:r>
            <a:r>
              <a:rPr lang="en-US" sz="2400" u="sng" dirty="0" smtClean="0"/>
              <a:t>SI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 smtClean="0"/>
              <a:t>Basic SI units</a:t>
            </a:r>
          </a:p>
          <a:p>
            <a:pPr lvl="3"/>
            <a:r>
              <a:rPr lang="en-US" dirty="0" smtClean="0"/>
              <a:t>length = </a:t>
            </a:r>
            <a:r>
              <a:rPr lang="en-US" u="sng" dirty="0" smtClean="0"/>
              <a:t>meter (m)</a:t>
            </a:r>
            <a:endParaRPr lang="en-US" dirty="0" smtClean="0"/>
          </a:p>
          <a:p>
            <a:pPr lvl="3"/>
            <a:r>
              <a:rPr lang="en-US" dirty="0" smtClean="0"/>
              <a:t>mass = </a:t>
            </a:r>
            <a:r>
              <a:rPr lang="en-US" u="sng" dirty="0" smtClean="0"/>
              <a:t>gram (g)</a:t>
            </a:r>
            <a:endParaRPr lang="en-US" dirty="0" smtClean="0"/>
          </a:p>
          <a:p>
            <a:pPr lvl="3"/>
            <a:r>
              <a:rPr lang="en-US" dirty="0" smtClean="0"/>
              <a:t>volume =</a:t>
            </a:r>
            <a:r>
              <a:rPr lang="en-US" u="sng" dirty="0" smtClean="0"/>
              <a:t> liter (l)</a:t>
            </a:r>
            <a:endParaRPr lang="en-US" dirty="0" smtClean="0"/>
          </a:p>
          <a:p>
            <a:pPr lvl="3"/>
            <a:r>
              <a:rPr lang="en-US" dirty="0" smtClean="0"/>
              <a:t>time = </a:t>
            </a:r>
            <a:r>
              <a:rPr lang="en-US" u="sng" dirty="0" smtClean="0"/>
              <a:t>second (sec)</a:t>
            </a:r>
            <a:endParaRPr lang="en-US" dirty="0" smtClean="0"/>
          </a:p>
          <a:p>
            <a:pPr lvl="3"/>
            <a:r>
              <a:rPr lang="en-US" dirty="0" smtClean="0"/>
              <a:t>temperature = </a:t>
            </a:r>
            <a:r>
              <a:rPr lang="en-US" u="sng" dirty="0" smtClean="0"/>
              <a:t>Celsius (</a:t>
            </a:r>
            <a:r>
              <a:rPr lang="en-US" u="sng" dirty="0" smtClean="0">
                <a:sym typeface="Symbol"/>
              </a:rPr>
              <a:t></a:t>
            </a:r>
            <a:r>
              <a:rPr lang="en-US" u="sng" dirty="0" smtClean="0"/>
              <a:t>C)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Descriptive research</a:t>
            </a:r>
          </a:p>
          <a:p>
            <a:pPr lvl="2"/>
            <a:r>
              <a:rPr lang="en-US" sz="2400" dirty="0" smtClean="0"/>
              <a:t>observational data: </a:t>
            </a:r>
            <a:r>
              <a:rPr lang="en-US" sz="2400" u="sng" dirty="0" smtClean="0"/>
              <a:t>written descriptions of observations</a:t>
            </a:r>
            <a:endParaRPr lang="en-US" sz="2400" dirty="0" smtClean="0"/>
          </a:p>
          <a:p>
            <a:pPr lvl="2"/>
            <a:r>
              <a:rPr lang="en-US" sz="2400" dirty="0" smtClean="0"/>
              <a:t>when scientists use purely observational data, they are carrying out </a:t>
            </a:r>
            <a:r>
              <a:rPr lang="en-US" sz="2400" u="sng" dirty="0" smtClean="0"/>
              <a:t>descriptive</a:t>
            </a:r>
            <a:r>
              <a:rPr lang="en-US" sz="2400" dirty="0" smtClean="0"/>
              <a:t>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Science and Society</a:t>
            </a:r>
          </a:p>
          <a:p>
            <a:pPr lvl="1"/>
            <a:r>
              <a:rPr lang="en-US" dirty="0" smtClean="0"/>
              <a:t>Scientific research provides society with important information that can be put to </a:t>
            </a:r>
            <a:r>
              <a:rPr lang="en-US" u="sng" dirty="0" smtClean="0"/>
              <a:t>practical use</a:t>
            </a:r>
            <a:endParaRPr lang="en-US" dirty="0" smtClean="0"/>
          </a:p>
          <a:p>
            <a:pPr lvl="1"/>
            <a:r>
              <a:rPr lang="en-US" u="sng" dirty="0" smtClean="0"/>
              <a:t>ethics</a:t>
            </a:r>
            <a:r>
              <a:rPr lang="en-US" dirty="0" smtClean="0"/>
              <a:t> refers to the moral principles and values held by humans</a:t>
            </a:r>
          </a:p>
          <a:p>
            <a:pPr lvl="2"/>
            <a:r>
              <a:rPr lang="en-US" sz="2400" u="sng" dirty="0" smtClean="0"/>
              <a:t>society as a whole</a:t>
            </a:r>
            <a:r>
              <a:rPr lang="en-US" sz="2400" dirty="0" smtClean="0"/>
              <a:t> must take responsibility for the ethical use of scientific discoveries.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Can science answer all questions?</a:t>
            </a:r>
          </a:p>
          <a:p>
            <a:pPr lvl="2"/>
            <a:r>
              <a:rPr lang="en-US" sz="2400" dirty="0" smtClean="0"/>
              <a:t>some questions simply cannot be answered by science</a:t>
            </a:r>
          </a:p>
          <a:p>
            <a:pPr lvl="3"/>
            <a:r>
              <a:rPr lang="en-US" dirty="0" smtClean="0"/>
              <a:t>how else could we answer these questions? </a:t>
            </a:r>
          </a:p>
          <a:p>
            <a:endParaRPr lang="en-US" dirty="0"/>
          </a:p>
        </p:txBody>
      </p:sp>
      <p:pic>
        <p:nvPicPr>
          <p:cNvPr id="2050" name="Picture 2" descr="http://blogs.lynn.edu/knightwriter/files/2010/08/question-mark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429000"/>
            <a:ext cx="28956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Can technology solve all problems?</a:t>
            </a:r>
          </a:p>
          <a:p>
            <a:pPr lvl="2"/>
            <a:r>
              <a:rPr lang="en-US" sz="2400" dirty="0" smtClean="0"/>
              <a:t>technology is the application of scientific research to society's </a:t>
            </a:r>
            <a:r>
              <a:rPr lang="en-US" sz="2400" u="sng" dirty="0" smtClean="0"/>
              <a:t>needs and problems</a:t>
            </a:r>
            <a:r>
              <a:rPr lang="en-US" sz="2400" dirty="0" smtClean="0"/>
              <a:t>; it is concerned with making </a:t>
            </a:r>
            <a:r>
              <a:rPr lang="en-US" sz="2400" u="sng" dirty="0" smtClean="0"/>
              <a:t>improvements</a:t>
            </a:r>
            <a:r>
              <a:rPr lang="en-US" sz="2400" dirty="0" smtClean="0"/>
              <a:t> in human life and the world around us</a:t>
            </a:r>
          </a:p>
          <a:p>
            <a:pPr lvl="2"/>
            <a:r>
              <a:rPr lang="en-US" sz="2400" dirty="0" smtClean="0"/>
              <a:t>the advance of technology has benefited humans in many ways…</a:t>
            </a:r>
          </a:p>
          <a:p>
            <a:pPr lvl="3"/>
            <a:r>
              <a:rPr lang="en-US" u="sng" dirty="0" smtClean="0"/>
              <a:t>medicine</a:t>
            </a:r>
            <a:endParaRPr lang="en-US" dirty="0" smtClean="0"/>
          </a:p>
          <a:p>
            <a:pPr lvl="3"/>
            <a:r>
              <a:rPr lang="en-US" u="sng" dirty="0" smtClean="0"/>
              <a:t>irrigation</a:t>
            </a:r>
            <a:endParaRPr lang="en-US" dirty="0" smtClean="0"/>
          </a:p>
          <a:p>
            <a:pPr lvl="3"/>
            <a:r>
              <a:rPr lang="en-US" u="sng" dirty="0" smtClean="0"/>
              <a:t>communication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Biologists study the interactions of life</a:t>
            </a:r>
          </a:p>
          <a:p>
            <a:pPr lvl="1"/>
            <a:r>
              <a:rPr lang="en-US" dirty="0" smtClean="0"/>
              <a:t>living things do not exist in </a:t>
            </a:r>
            <a:r>
              <a:rPr lang="en-US" u="sng" dirty="0" smtClean="0"/>
              <a:t>isolation</a:t>
            </a:r>
            <a:r>
              <a:rPr lang="en-US" dirty="0" smtClean="0"/>
              <a:t>, they are all functioning parts in the delicate </a:t>
            </a:r>
            <a:r>
              <a:rPr lang="en-US" u="sng" dirty="0" smtClean="0"/>
              <a:t>balance of nature</a:t>
            </a:r>
            <a:endParaRPr lang="en-US" dirty="0" smtClean="0"/>
          </a:p>
          <a:p>
            <a:pPr lvl="1"/>
            <a:r>
              <a:rPr lang="en-US" dirty="0" smtClean="0"/>
              <a:t>living things depend upon other living and </a:t>
            </a:r>
            <a:r>
              <a:rPr lang="en-US" u="sng" dirty="0" smtClean="0"/>
              <a:t>nonliving</a:t>
            </a:r>
            <a:r>
              <a:rPr lang="en-US" dirty="0" smtClean="0"/>
              <a:t> things</a:t>
            </a:r>
          </a:p>
          <a:p>
            <a:pPr lvl="1"/>
            <a:r>
              <a:rPr lang="en-US" dirty="0" smtClean="0"/>
              <a:t>the study of one species always involves the study of other species with which it </a:t>
            </a:r>
            <a:r>
              <a:rPr lang="en-US" u="sng" dirty="0" smtClean="0"/>
              <a:t>interacts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Organization</a:t>
            </a:r>
          </a:p>
          <a:p>
            <a:pPr lvl="1"/>
            <a:r>
              <a:rPr lang="en-US" dirty="0" smtClean="0"/>
              <a:t>all living things have an orderly structure based on </a:t>
            </a:r>
            <a:r>
              <a:rPr lang="en-US" u="sng" dirty="0" smtClean="0"/>
              <a:t>cellular organization</a:t>
            </a:r>
            <a:endParaRPr lang="en-US" dirty="0" smtClean="0"/>
          </a:p>
          <a:p>
            <a:pPr lvl="1"/>
            <a:r>
              <a:rPr lang="en-US" dirty="0" smtClean="0"/>
              <a:t>made up of cells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Reproduction</a:t>
            </a:r>
          </a:p>
          <a:p>
            <a:pPr lvl="1"/>
            <a:r>
              <a:rPr lang="en-US" dirty="0" smtClean="0"/>
              <a:t>production of </a:t>
            </a:r>
            <a:r>
              <a:rPr lang="en-US" u="sng" dirty="0" smtClean="0"/>
              <a:t>offspring</a:t>
            </a:r>
            <a:endParaRPr lang="en-US" dirty="0" smtClean="0"/>
          </a:p>
          <a:p>
            <a:pPr lvl="1"/>
            <a:r>
              <a:rPr lang="en-US" dirty="0" smtClean="0"/>
              <a:t>essential for the continuation of an organism's species</a:t>
            </a:r>
          </a:p>
          <a:p>
            <a:pPr lvl="2"/>
            <a:r>
              <a:rPr lang="en-US" sz="2400" u="sng" dirty="0" smtClean="0"/>
              <a:t>species</a:t>
            </a:r>
            <a:r>
              <a:rPr lang="en-US" sz="2400" dirty="0" smtClean="0"/>
              <a:t>: a group of organisms that can interbreed and produce fertile offspring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u="sng" dirty="0" smtClean="0"/>
              <a:t>Growth</a:t>
            </a:r>
            <a:endParaRPr lang="en-US" sz="2800" dirty="0" smtClean="0"/>
          </a:p>
          <a:p>
            <a:pPr lvl="1"/>
            <a:r>
              <a:rPr lang="en-US" dirty="0" smtClean="0"/>
              <a:t>an increase in the amount of living material and the formation of new structures</a:t>
            </a:r>
          </a:p>
          <a:p>
            <a:pPr lvl="1"/>
            <a:r>
              <a:rPr lang="en-US" dirty="0" smtClean="0"/>
              <a:t>living things change during their lifetime</a:t>
            </a:r>
          </a:p>
          <a:p>
            <a:pPr lvl="1"/>
            <a:r>
              <a:rPr lang="en-US" dirty="0" smtClean="0"/>
              <a:t>all of the changes that take place during the life of an organism are known as its </a:t>
            </a:r>
            <a:r>
              <a:rPr lang="en-US" u="sng" dirty="0" smtClean="0"/>
              <a:t>development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800" dirty="0" smtClean="0"/>
              <a:t>Adjust to Surroundings</a:t>
            </a:r>
          </a:p>
          <a:p>
            <a:pPr lvl="1"/>
            <a:r>
              <a:rPr lang="en-US" dirty="0" smtClean="0"/>
              <a:t>organisms live in constant </a:t>
            </a:r>
            <a:r>
              <a:rPr lang="en-US" u="sng" dirty="0" smtClean="0"/>
              <a:t>interaction</a:t>
            </a:r>
            <a:r>
              <a:rPr lang="en-US" dirty="0" smtClean="0"/>
              <a:t> with their </a:t>
            </a:r>
            <a:r>
              <a:rPr lang="en-US" u="sng" dirty="0" smtClean="0"/>
              <a:t>environment</a:t>
            </a:r>
            <a:endParaRPr lang="en-US" dirty="0" smtClean="0"/>
          </a:p>
          <a:p>
            <a:pPr lvl="2"/>
            <a:r>
              <a:rPr lang="en-US" sz="2400" dirty="0" smtClean="0"/>
              <a:t>environmental factors include air, water, temperature, and other organisms</a:t>
            </a:r>
          </a:p>
          <a:p>
            <a:pPr lvl="1"/>
            <a:r>
              <a:rPr lang="en-US" dirty="0" smtClean="0"/>
              <a:t>the ability to respond to </a:t>
            </a:r>
            <a:r>
              <a:rPr lang="en-US" u="sng" dirty="0" smtClean="0"/>
              <a:t>stimuli</a:t>
            </a:r>
            <a:r>
              <a:rPr lang="en-US" dirty="0" smtClean="0"/>
              <a:t> in the environment is a characteristic of living </a:t>
            </a:r>
          </a:p>
          <a:p>
            <a:pPr lvl="2"/>
            <a:r>
              <a:rPr lang="en-US" sz="2400" dirty="0" smtClean="0"/>
              <a:t>any condition  that requires an organism to </a:t>
            </a:r>
            <a:r>
              <a:rPr lang="en-US" sz="2400" u="sng" dirty="0" smtClean="0"/>
              <a:t>adjust</a:t>
            </a:r>
            <a:r>
              <a:rPr lang="en-US" sz="2400" dirty="0" smtClean="0"/>
              <a:t> is called a stimulus</a:t>
            </a:r>
          </a:p>
          <a:p>
            <a:pPr lvl="2"/>
            <a:r>
              <a:rPr lang="en-US" sz="2400" dirty="0" smtClean="0"/>
              <a:t>a reaction to a stimulus is a response</a:t>
            </a:r>
          </a:p>
          <a:p>
            <a:pPr lvl="2"/>
            <a:r>
              <a:rPr lang="en-US" sz="2400" dirty="0" smtClean="0"/>
              <a:t>Example: regulation of an organism's internal environment to maintain conditions suitable for its survival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u="sng" dirty="0" smtClean="0"/>
              <a:t>homeostasis</a:t>
            </a:r>
            <a:endParaRPr lang="en-US" sz="2400" dirty="0" smtClean="0"/>
          </a:p>
          <a:p>
            <a:pPr lvl="1"/>
            <a:r>
              <a:rPr lang="en-US" dirty="0" smtClean="0"/>
              <a:t>can be a response to external or internal stimuli</a:t>
            </a:r>
          </a:p>
          <a:p>
            <a:pPr lvl="2"/>
            <a:r>
              <a:rPr lang="en-US" sz="2400" dirty="0" smtClean="0"/>
              <a:t>response requires </a:t>
            </a:r>
            <a:r>
              <a:rPr lang="en-US" sz="2400" u="sng" dirty="0" smtClean="0"/>
              <a:t>energy</a:t>
            </a:r>
            <a:r>
              <a:rPr lang="en-US" sz="2400" dirty="0" smtClean="0"/>
              <a:t>: the ability to do work.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Adapt and Evolve</a:t>
            </a:r>
          </a:p>
          <a:p>
            <a:pPr lvl="1"/>
            <a:r>
              <a:rPr lang="en-US" dirty="0" smtClean="0"/>
              <a:t>Adaption: </a:t>
            </a:r>
          </a:p>
          <a:p>
            <a:pPr lvl="2"/>
            <a:r>
              <a:rPr lang="en-US" sz="2400" dirty="0" smtClean="0"/>
              <a:t>any structure, behavior, or internal process that enables an organism to respond to stimuli and </a:t>
            </a:r>
            <a:r>
              <a:rPr lang="en-US" sz="2400" u="sng" dirty="0" smtClean="0"/>
              <a:t>better survive</a:t>
            </a:r>
            <a:r>
              <a:rPr lang="en-US" sz="2400" dirty="0" smtClean="0"/>
              <a:t> in an environment </a:t>
            </a:r>
          </a:p>
          <a:p>
            <a:pPr lvl="2"/>
            <a:r>
              <a:rPr lang="en-US" sz="2400" dirty="0" smtClean="0"/>
              <a:t>inherited from previous generations</a:t>
            </a:r>
          </a:p>
          <a:p>
            <a:pPr lvl="2"/>
            <a:r>
              <a:rPr lang="en-US" sz="2400" dirty="0" smtClean="0"/>
              <a:t>human adaptations: </a:t>
            </a:r>
            <a:r>
              <a:rPr lang="en-US" sz="2400" u="sng" dirty="0" smtClean="0"/>
              <a:t>resistance to certain diseases, skin color</a:t>
            </a:r>
            <a:endParaRPr lang="en-US" sz="2400" dirty="0" smtClean="0"/>
          </a:p>
          <a:p>
            <a:pPr lvl="1"/>
            <a:r>
              <a:rPr lang="en-US" u="sng" dirty="0" smtClean="0"/>
              <a:t>Evolution</a:t>
            </a:r>
            <a:r>
              <a:rPr lang="en-US" dirty="0" smtClean="0"/>
              <a:t>: the gradual accumulation of adaptations over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Methods of Biology: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u="sng" dirty="0" smtClean="0"/>
              <a:t>common steps</a:t>
            </a:r>
            <a:r>
              <a:rPr lang="en-US" dirty="0" smtClean="0"/>
              <a:t> that scientists use to gather information and answer questions are </a:t>
            </a:r>
            <a:r>
              <a:rPr lang="en-US" u="sng" dirty="0" smtClean="0"/>
              <a:t>scientific methods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1047</TotalTime>
  <Words>1093</Words>
  <Application>Microsoft Office PowerPoint</Application>
  <PresentationFormat>On-screen Show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Chapter 1</vt:lpstr>
      <vt:lpstr>The Science of Biology</vt:lpstr>
      <vt:lpstr>The Science of Biology</vt:lpstr>
      <vt:lpstr>Characteristics of Living Things</vt:lpstr>
      <vt:lpstr>Characteristics of Living Things</vt:lpstr>
      <vt:lpstr>Characteristics of Living Things</vt:lpstr>
      <vt:lpstr>Characteristics of Living Things</vt:lpstr>
      <vt:lpstr>Characteristics of Living Things</vt:lpstr>
      <vt:lpstr>The Methods of Biology: Scientific Method</vt:lpstr>
      <vt:lpstr>The Methods of Biology: Scientific Method</vt:lpstr>
      <vt:lpstr>Write down some observations about this picture…</vt:lpstr>
      <vt:lpstr>Now make a hypothesis about what’s happening…</vt:lpstr>
      <vt:lpstr>The Methods of Biology: Scientific Method</vt:lpstr>
      <vt:lpstr>The Methods of Biology: Scientific Method</vt:lpstr>
      <vt:lpstr>The Methods of Biology: Scientific Method</vt:lpstr>
      <vt:lpstr>The Methods of Biology: Scientific Method</vt:lpstr>
      <vt:lpstr>The Methods of Biology: Scientific Method</vt:lpstr>
      <vt:lpstr>Slide 18</vt:lpstr>
      <vt:lpstr>The Nature of Biology</vt:lpstr>
      <vt:lpstr>Slide 20</vt:lpstr>
      <vt:lpstr>The Nature of Biology</vt:lpstr>
      <vt:lpstr>The Nature of Biology</vt:lpstr>
      <vt:lpstr>The Nature of Biology</vt:lpstr>
      <vt:lpstr>The Nature of Biology</vt:lpstr>
      <vt:lpstr>The Nature of Biology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Kelly</dc:creator>
  <cp:lastModifiedBy>Teacher</cp:lastModifiedBy>
  <cp:revision>61</cp:revision>
  <dcterms:created xsi:type="dcterms:W3CDTF">2011-07-25T16:51:43Z</dcterms:created>
  <dcterms:modified xsi:type="dcterms:W3CDTF">2013-09-05T17:11:43Z</dcterms:modified>
</cp:coreProperties>
</file>