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02" r:id="rId19"/>
    <p:sldId id="303"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757B8D-C49E-480B-B223-63E10C058EB3}"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57B8D-C49E-480B-B223-63E10C058EB3}"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57B8D-C49E-480B-B223-63E10C058EB3}"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vl4pPr>
              <a:buFont typeface="Wingdings" pitchFamily="2" charset="2"/>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C757B8D-C49E-480B-B223-63E10C058EB3}"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57B8D-C49E-480B-B223-63E10C058EB3}"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57B8D-C49E-480B-B223-63E10C058EB3}"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57B8D-C49E-480B-B223-63E10C058EB3}" type="datetimeFigureOut">
              <a:rPr lang="en-US" smtClean="0"/>
              <a:pPr/>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57B8D-C49E-480B-B223-63E10C058EB3}" type="datetimeFigureOut">
              <a:rPr lang="en-US" smtClean="0"/>
              <a:pPr/>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57B8D-C49E-480B-B223-63E10C058EB3}" type="datetimeFigureOut">
              <a:rPr lang="en-US" smtClean="0"/>
              <a:pPr/>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57B8D-C49E-480B-B223-63E10C058EB3}"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57B8D-C49E-480B-B223-63E10C058EB3}"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8AA6A-4C38-461A-93E8-3882832776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57B8D-C49E-480B-B223-63E10C058EB3}" type="datetimeFigureOut">
              <a:rPr lang="en-US" smtClean="0"/>
              <a:pPr/>
              <a:t>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8AA6A-4C38-461A-93E8-3882832776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Generation designations</a:t>
            </a:r>
          </a:p>
          <a:p>
            <a:pPr lvl="1"/>
            <a:r>
              <a:rPr lang="en-US" dirty="0"/>
              <a:t>Original parents = P</a:t>
            </a:r>
            <a:r>
              <a:rPr lang="en-US" baseline="-25000" dirty="0"/>
              <a:t>1</a:t>
            </a:r>
            <a:r>
              <a:rPr lang="en-US" dirty="0"/>
              <a:t> generation</a:t>
            </a:r>
            <a:endParaRPr lang="en-US" sz="2600" dirty="0"/>
          </a:p>
          <a:p>
            <a:pPr lvl="1"/>
            <a:r>
              <a:rPr lang="en-US" dirty="0"/>
              <a:t>Offspring of parents = F</a:t>
            </a:r>
            <a:r>
              <a:rPr lang="en-US" baseline="-25000" dirty="0"/>
              <a:t>1</a:t>
            </a:r>
            <a:r>
              <a:rPr lang="en-US" dirty="0"/>
              <a:t> generation</a:t>
            </a:r>
            <a:endParaRPr lang="en-US" sz="2600" dirty="0"/>
          </a:p>
          <a:p>
            <a:pPr lvl="1"/>
            <a:r>
              <a:rPr lang="en-US" dirty="0"/>
              <a:t>Offspring of F</a:t>
            </a:r>
            <a:r>
              <a:rPr lang="en-US" baseline="-25000" dirty="0"/>
              <a:t>1</a:t>
            </a:r>
            <a:r>
              <a:rPr lang="en-US" dirty="0"/>
              <a:t> plants = F</a:t>
            </a:r>
            <a:r>
              <a:rPr lang="en-US" baseline="-25000" dirty="0"/>
              <a:t>2</a:t>
            </a:r>
            <a:r>
              <a:rPr lang="en-US" dirty="0"/>
              <a:t> generation</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rule of unit factors</a:t>
            </a:r>
          </a:p>
        </p:txBody>
      </p:sp>
      <p:sp>
        <p:nvSpPr>
          <p:cNvPr id="3" name="Content Placeholder 2"/>
          <p:cNvSpPr>
            <a:spLocks noGrp="1"/>
          </p:cNvSpPr>
          <p:nvPr>
            <p:ph idx="1"/>
          </p:nvPr>
        </p:nvSpPr>
        <p:spPr/>
        <p:txBody>
          <a:bodyPr/>
          <a:lstStyle/>
          <a:p>
            <a:pPr lvl="1"/>
            <a:r>
              <a:rPr lang="en-US" dirty="0"/>
              <a:t>Mendel studied a total of seven pairs of traits:</a:t>
            </a:r>
            <a:endParaRPr lang="en-US" sz="2600" dirty="0"/>
          </a:p>
          <a:p>
            <a:pPr lvl="2"/>
            <a:r>
              <a:rPr lang="en-US" dirty="0"/>
              <a:t>Seed shape</a:t>
            </a:r>
            <a:endParaRPr lang="en-US" sz="2200" dirty="0"/>
          </a:p>
          <a:p>
            <a:pPr lvl="2"/>
            <a:r>
              <a:rPr lang="en-US" dirty="0"/>
              <a:t>Seed color</a:t>
            </a:r>
            <a:endParaRPr lang="en-US" sz="2200" dirty="0"/>
          </a:p>
          <a:p>
            <a:pPr lvl="2"/>
            <a:r>
              <a:rPr lang="en-US" dirty="0"/>
              <a:t>Flower color</a:t>
            </a:r>
            <a:endParaRPr lang="en-US" sz="2200" dirty="0"/>
          </a:p>
          <a:p>
            <a:pPr lvl="2"/>
            <a:r>
              <a:rPr lang="en-US" dirty="0"/>
              <a:t>Flower position</a:t>
            </a:r>
            <a:endParaRPr lang="en-US" sz="2200" dirty="0"/>
          </a:p>
          <a:p>
            <a:pPr lvl="2"/>
            <a:r>
              <a:rPr lang="en-US" dirty="0"/>
              <a:t>Pod color</a:t>
            </a:r>
            <a:endParaRPr lang="en-US" sz="2200" dirty="0"/>
          </a:p>
          <a:p>
            <a:pPr lvl="2"/>
            <a:r>
              <a:rPr lang="en-US" dirty="0"/>
              <a:t>Pod shape</a:t>
            </a:r>
            <a:endParaRPr lang="en-US" sz="2200" dirty="0"/>
          </a:p>
          <a:p>
            <a:pPr lvl="2"/>
            <a:r>
              <a:rPr lang="en-US" dirty="0"/>
              <a:t>Plant height</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a:t>Mendel concluded that each organism has two factors that control each of its traits</a:t>
            </a:r>
            <a:endParaRPr lang="en-US" sz="2600" dirty="0"/>
          </a:p>
          <a:p>
            <a:pPr lvl="2"/>
            <a:r>
              <a:rPr lang="en-US" dirty="0"/>
              <a:t>The factors are genes located on chromosomes</a:t>
            </a:r>
            <a:endParaRPr lang="en-US" sz="2200" dirty="0"/>
          </a:p>
          <a:p>
            <a:pPr lvl="2"/>
            <a:r>
              <a:rPr lang="en-US" dirty="0"/>
              <a:t>Genes exist in alternative forms: alleles</a:t>
            </a:r>
            <a:endParaRPr lang="en-US" sz="2200" dirty="0"/>
          </a:p>
          <a:p>
            <a:pPr lvl="2"/>
            <a:r>
              <a:rPr lang="en-US" dirty="0"/>
              <a:t>Two alleles exist for each trait and are located on different copies of a chromosome – one inherited from each parent</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 of dominance</a:t>
            </a:r>
            <a:endParaRPr lang="en-US" dirty="0"/>
          </a:p>
        </p:txBody>
      </p:sp>
      <p:sp>
        <p:nvSpPr>
          <p:cNvPr id="3" name="Content Placeholder 2"/>
          <p:cNvSpPr>
            <a:spLocks noGrp="1"/>
          </p:cNvSpPr>
          <p:nvPr>
            <p:ph idx="1"/>
          </p:nvPr>
        </p:nvSpPr>
        <p:spPr/>
        <p:txBody>
          <a:bodyPr/>
          <a:lstStyle/>
          <a:p>
            <a:pPr lvl="1"/>
            <a:r>
              <a:rPr lang="en-US" dirty="0"/>
              <a:t>Mendel called the observed trait dominant and the trait that disappeared in the F</a:t>
            </a:r>
            <a:r>
              <a:rPr lang="en-US" baseline="-25000" dirty="0"/>
              <a:t>1</a:t>
            </a:r>
            <a:r>
              <a:rPr lang="en-US" dirty="0"/>
              <a:t> generation recessive.</a:t>
            </a:r>
            <a:endParaRPr lang="en-US" sz="2600" dirty="0"/>
          </a:p>
          <a:p>
            <a:pPr lvl="1"/>
            <a:r>
              <a:rPr lang="en-US" dirty="0"/>
              <a:t>In Mendel’s pea plants the allele for tall plants is dominant to the allele for short plants</a:t>
            </a:r>
            <a:endParaRPr lang="en-US" sz="2600" dirty="0"/>
          </a:p>
          <a:p>
            <a:pPr lvl="2"/>
            <a:r>
              <a:rPr lang="en-US" dirty="0"/>
              <a:t>Plants that had one allele for tallness and one allele for shortness ­→ tall</a:t>
            </a:r>
            <a:endParaRPr lang="en-US" sz="2200" dirty="0"/>
          </a:p>
          <a:p>
            <a:pPr lvl="2"/>
            <a:r>
              <a:rPr lang="en-US" dirty="0"/>
              <a:t>Plants that had two alleles for tallness ­→ tall</a:t>
            </a:r>
            <a:endParaRPr lang="en-US" sz="2200" dirty="0"/>
          </a:p>
          <a:p>
            <a:pPr lvl="2"/>
            <a:r>
              <a:rPr lang="en-US" dirty="0"/>
              <a:t>Plants that had two alleles for shortness ­→ short</a:t>
            </a:r>
            <a:endParaRPr lang="en-US" sz="22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When recording the results of crosses, it is customary to use the same letter for different alleles of the same gene</a:t>
            </a:r>
            <a:endParaRPr lang="en-US" sz="2600" dirty="0"/>
          </a:p>
          <a:p>
            <a:pPr lvl="2"/>
            <a:r>
              <a:rPr lang="en-US" dirty="0"/>
              <a:t>Uppercase letter for dominant (ex: T)</a:t>
            </a:r>
            <a:endParaRPr lang="en-US" sz="2200" dirty="0"/>
          </a:p>
          <a:p>
            <a:pPr lvl="2"/>
            <a:r>
              <a:rPr lang="en-US" dirty="0"/>
              <a:t>Lowercase letter for recessive (ex: t)</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law of segregation</a:t>
            </a:r>
          </a:p>
        </p:txBody>
      </p:sp>
      <p:sp>
        <p:nvSpPr>
          <p:cNvPr id="3" name="Content Placeholder 2"/>
          <p:cNvSpPr>
            <a:spLocks noGrp="1"/>
          </p:cNvSpPr>
          <p:nvPr>
            <p:ph idx="1"/>
          </p:nvPr>
        </p:nvSpPr>
        <p:spPr/>
        <p:txBody>
          <a:bodyPr/>
          <a:lstStyle/>
          <a:p>
            <a:pPr lvl="1"/>
            <a:r>
              <a:rPr lang="en-US" dirty="0"/>
              <a:t>Mendel concluded that each tall plant in the F</a:t>
            </a:r>
            <a:r>
              <a:rPr lang="en-US" baseline="-25000" dirty="0"/>
              <a:t>1</a:t>
            </a:r>
            <a:r>
              <a:rPr lang="en-US" dirty="0"/>
              <a:t> generation carried one dominant allele for tallness and one unexpressed recessive allele for shortness</a:t>
            </a:r>
            <a:endParaRPr lang="en-US" sz="2600" dirty="0"/>
          </a:p>
          <a:p>
            <a:pPr lvl="2"/>
            <a:r>
              <a:rPr lang="en-US" dirty="0"/>
              <a:t>Because each F</a:t>
            </a:r>
            <a:r>
              <a:rPr lang="en-US" baseline="-25000" dirty="0"/>
              <a:t>1</a:t>
            </a:r>
            <a:r>
              <a:rPr lang="en-US" dirty="0"/>
              <a:t> plant has two different alleles, it can produce two different types of gametes </a:t>
            </a:r>
            <a:endParaRPr lang="en-US" sz="2200" dirty="0"/>
          </a:p>
          <a:p>
            <a:pPr lvl="1"/>
            <a:r>
              <a:rPr lang="en-US" dirty="0"/>
              <a:t>Law of segregation = because each plant has two different alleles, it can produce two different types of gametes.  During fertilization, male and female gametes randomly pair to produce four combinations of alleles.</a:t>
            </a:r>
            <a:endParaRPr 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Phenotypes and Genotypes</a:t>
            </a:r>
          </a:p>
        </p:txBody>
      </p:sp>
      <p:sp>
        <p:nvSpPr>
          <p:cNvPr id="3" name="Content Placeholder 2"/>
          <p:cNvSpPr>
            <a:spLocks noGrp="1"/>
          </p:cNvSpPr>
          <p:nvPr>
            <p:ph idx="1"/>
          </p:nvPr>
        </p:nvSpPr>
        <p:spPr/>
        <p:txBody>
          <a:bodyPr>
            <a:normAutofit fontScale="92500" lnSpcReduction="10000"/>
          </a:bodyPr>
          <a:lstStyle/>
          <a:p>
            <a:r>
              <a:rPr lang="en-US" dirty="0"/>
              <a:t>Mendel showed that all tall plants are not the same</a:t>
            </a:r>
          </a:p>
          <a:p>
            <a:r>
              <a:rPr lang="en-US" dirty="0"/>
              <a:t>The way an organism looks and behaves is called its phenotype</a:t>
            </a:r>
          </a:p>
          <a:p>
            <a:pPr lvl="1"/>
            <a:r>
              <a:rPr lang="en-US" dirty="0"/>
              <a:t>The phenotype of a tall plant is tall, whether it is TT or </a:t>
            </a:r>
            <a:r>
              <a:rPr lang="en-US" dirty="0" err="1"/>
              <a:t>Tt</a:t>
            </a:r>
            <a:endParaRPr lang="en-US" sz="2600" dirty="0"/>
          </a:p>
          <a:p>
            <a:r>
              <a:rPr lang="en-US" dirty="0"/>
              <a:t>The gene combination an organism contains is known as its genotype</a:t>
            </a:r>
          </a:p>
          <a:p>
            <a:pPr lvl="1"/>
            <a:r>
              <a:rPr lang="en-US" dirty="0"/>
              <a:t>You can’t always know an organism’s genotype simply by looking at its phenotype</a:t>
            </a: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organism is homozygous for a trait if its two alleles for the trait are the same.</a:t>
            </a:r>
          </a:p>
          <a:p>
            <a:pPr lvl="1"/>
            <a:r>
              <a:rPr lang="en-US" dirty="0"/>
              <a:t>Ex: TT or </a:t>
            </a:r>
            <a:r>
              <a:rPr lang="en-US" dirty="0" err="1"/>
              <a:t>tt</a:t>
            </a:r>
            <a:endParaRPr lang="en-US" sz="2600" dirty="0"/>
          </a:p>
          <a:p>
            <a:pPr lvl="1"/>
            <a:r>
              <a:rPr lang="en-US" dirty="0"/>
              <a:t>Recessive traits will always be homozygous</a:t>
            </a:r>
            <a:endParaRPr lang="en-US" sz="2600" dirty="0"/>
          </a:p>
          <a:p>
            <a:r>
              <a:rPr lang="en-US" dirty="0"/>
              <a:t>An organism is heterozygous for a trait if its two alleles for the trait differ from each other.</a:t>
            </a:r>
          </a:p>
          <a:p>
            <a:pPr lvl="1"/>
            <a:r>
              <a:rPr lang="en-US" dirty="0"/>
              <a:t>Ex: </a:t>
            </a:r>
            <a:r>
              <a:rPr lang="en-US" dirty="0" err="1"/>
              <a:t>Tt</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 or Phenotype?</a:t>
            </a:r>
            <a:endParaRPr lang="en-US" dirty="0"/>
          </a:p>
        </p:txBody>
      </p:sp>
      <p:sp>
        <p:nvSpPr>
          <p:cNvPr id="3" name="Content Placeholder 2"/>
          <p:cNvSpPr>
            <a:spLocks noGrp="1"/>
          </p:cNvSpPr>
          <p:nvPr>
            <p:ph idx="1"/>
          </p:nvPr>
        </p:nvSpPr>
        <p:spPr>
          <a:xfrm>
            <a:off x="381000" y="1371600"/>
            <a:ext cx="8305800" cy="5105400"/>
          </a:xfrm>
        </p:spPr>
        <p:txBody>
          <a:bodyPr>
            <a:normAutofit fontScale="92500" lnSpcReduction="10000"/>
          </a:bodyPr>
          <a:lstStyle/>
          <a:p>
            <a:pPr marL="514350" indent="-514350">
              <a:buFont typeface="+mj-lt"/>
              <a:buAutoNum type="arabicPeriod"/>
            </a:pPr>
            <a:r>
              <a:rPr lang="en-US" i="1" dirty="0" smtClean="0"/>
              <a:t>LL</a:t>
            </a:r>
            <a:endParaRPr lang="en-US" dirty="0" smtClean="0"/>
          </a:p>
          <a:p>
            <a:pPr marL="514350" indent="-514350">
              <a:buFont typeface="+mj-lt"/>
              <a:buAutoNum type="arabicPeriod"/>
            </a:pPr>
            <a:r>
              <a:rPr lang="en-US" dirty="0" smtClean="0"/>
              <a:t>Blonde hair</a:t>
            </a:r>
          </a:p>
          <a:p>
            <a:pPr marL="514350" indent="-514350">
              <a:buFont typeface="+mj-lt"/>
              <a:buAutoNum type="arabicPeriod"/>
            </a:pPr>
            <a:r>
              <a:rPr lang="en-US" dirty="0" smtClean="0"/>
              <a:t>Dimpled chin</a:t>
            </a:r>
          </a:p>
          <a:p>
            <a:pPr marL="514350" indent="-514350">
              <a:buFont typeface="+mj-lt"/>
              <a:buAutoNum type="arabicPeriod"/>
            </a:pPr>
            <a:r>
              <a:rPr lang="en-US" dirty="0" smtClean="0"/>
              <a:t>Blue eyes</a:t>
            </a:r>
          </a:p>
          <a:p>
            <a:pPr marL="514350" indent="-514350">
              <a:buFont typeface="+mj-lt"/>
              <a:buAutoNum type="arabicPeriod"/>
            </a:pPr>
            <a:r>
              <a:rPr lang="en-US" i="1" dirty="0" err="1" smtClean="0"/>
              <a:t>Dd</a:t>
            </a:r>
            <a:endParaRPr lang="en-US" dirty="0" smtClean="0"/>
          </a:p>
          <a:p>
            <a:pPr marL="514350" indent="-514350">
              <a:buFont typeface="+mj-lt"/>
              <a:buAutoNum type="arabicPeriod"/>
            </a:pPr>
            <a:r>
              <a:rPr lang="en-US" i="1" dirty="0" smtClean="0"/>
              <a:t>Ss</a:t>
            </a:r>
            <a:endParaRPr lang="en-US" dirty="0" smtClean="0"/>
          </a:p>
          <a:p>
            <a:pPr marL="514350" indent="-514350">
              <a:buFont typeface="+mj-lt"/>
              <a:buAutoNum type="arabicPeriod"/>
            </a:pPr>
            <a:r>
              <a:rPr lang="en-US" dirty="0" smtClean="0"/>
              <a:t>White and green leaves</a:t>
            </a:r>
          </a:p>
          <a:p>
            <a:pPr marL="514350" indent="-514350">
              <a:buFont typeface="+mj-lt"/>
              <a:buAutoNum type="arabicPeriod"/>
            </a:pPr>
            <a:r>
              <a:rPr lang="en-US" i="1" dirty="0" smtClean="0"/>
              <a:t>RR</a:t>
            </a:r>
            <a:endParaRPr lang="en-US" dirty="0" smtClean="0"/>
          </a:p>
          <a:p>
            <a:pPr marL="514350" indent="-514350">
              <a:buFont typeface="+mj-lt"/>
              <a:buAutoNum type="arabicPeriod"/>
            </a:pPr>
            <a:r>
              <a:rPr lang="en-US" dirty="0" smtClean="0"/>
              <a:t>Purple flower</a:t>
            </a:r>
          </a:p>
          <a:p>
            <a:pPr marL="514350" indent="-514350">
              <a:buFont typeface="+mj-lt"/>
              <a:buAutoNum type="arabicPeriod"/>
            </a:pPr>
            <a:r>
              <a:rPr lang="en-US" i="1" dirty="0" err="1" smtClean="0"/>
              <a:t>Tt</a:t>
            </a:r>
            <a:r>
              <a:rPr lang="en-US" i="1" dirty="0" smtClean="0"/>
              <a:t> </a:t>
            </a: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 = green pea pod, g = yellow pea pod</a:t>
            </a:r>
          </a:p>
          <a:p>
            <a:pPr marL="971550" lvl="1" indent="-514350">
              <a:buFont typeface="+mj-lt"/>
              <a:buAutoNum type="arabicPeriod"/>
            </a:pPr>
            <a:r>
              <a:rPr lang="en-US" dirty="0" smtClean="0"/>
              <a:t>What are all the possible genotypes?</a:t>
            </a:r>
          </a:p>
          <a:p>
            <a:pPr marL="971550" lvl="1" indent="-514350">
              <a:buFont typeface="+mj-lt"/>
              <a:buAutoNum type="arabicPeriod"/>
            </a:pPr>
            <a:r>
              <a:rPr lang="en-US" dirty="0" smtClean="0"/>
              <a:t>What is the phenotype for each of the genotypes?</a:t>
            </a:r>
          </a:p>
          <a:p>
            <a:pPr marL="971550" lvl="1" indent="-514350">
              <a:buFont typeface="+mj-lt"/>
              <a:buAutoNum type="arabicPeriod"/>
            </a:pPr>
            <a:r>
              <a:rPr lang="en-US" dirty="0" smtClean="0"/>
              <a:t>Label the genotypes as either homozygous or heterozygous.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10.1 Mendel’s Laws of Heredity</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Mendel’s </a:t>
            </a:r>
            <a:r>
              <a:rPr lang="en-US" dirty="0" err="1"/>
              <a:t>Dihybrid</a:t>
            </a:r>
            <a:r>
              <a:rPr lang="en-US" dirty="0"/>
              <a:t> Crosses</a:t>
            </a:r>
          </a:p>
        </p:txBody>
      </p:sp>
      <p:sp>
        <p:nvSpPr>
          <p:cNvPr id="3" name="Content Placeholder 2"/>
          <p:cNvSpPr>
            <a:spLocks noGrp="1"/>
          </p:cNvSpPr>
          <p:nvPr>
            <p:ph idx="1"/>
          </p:nvPr>
        </p:nvSpPr>
        <p:spPr/>
        <p:txBody>
          <a:bodyPr/>
          <a:lstStyle/>
          <a:p>
            <a:r>
              <a:rPr lang="en-US" dirty="0"/>
              <a:t>Used peas that differed from each other in two traits</a:t>
            </a:r>
          </a:p>
          <a:p>
            <a:r>
              <a:rPr lang="en-US" dirty="0"/>
              <a:t>The first generation</a:t>
            </a:r>
          </a:p>
          <a:p>
            <a:pPr lvl="1"/>
            <a:r>
              <a:rPr lang="en-US" dirty="0"/>
              <a:t>Mendel took true-breeding peas that had round yellow seeds (</a:t>
            </a:r>
            <a:r>
              <a:rPr lang="en-US" i="1" dirty="0"/>
              <a:t>RRYY</a:t>
            </a:r>
            <a:r>
              <a:rPr lang="en-US" dirty="0"/>
              <a:t>) and crossed them with true-breeding peas that had wrinkled green seeds (</a:t>
            </a:r>
            <a:r>
              <a:rPr lang="en-US" i="1" dirty="0" err="1"/>
              <a:t>rryy</a:t>
            </a:r>
            <a:r>
              <a:rPr lang="en-US" dirty="0"/>
              <a:t>)</a:t>
            </a:r>
            <a:endParaRPr lang="en-US" sz="2600" dirty="0"/>
          </a:p>
          <a:p>
            <a:pPr lvl="1"/>
            <a:r>
              <a:rPr lang="en-US" dirty="0"/>
              <a:t>F</a:t>
            </a:r>
            <a:r>
              <a:rPr lang="en-US" baseline="-25000" dirty="0"/>
              <a:t>1</a:t>
            </a:r>
            <a:r>
              <a:rPr lang="en-US" dirty="0"/>
              <a:t> generation had the two dominant traits = round and yellow seeds</a:t>
            </a:r>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second generation</a:t>
            </a:r>
          </a:p>
          <a:p>
            <a:pPr lvl="1"/>
            <a:r>
              <a:rPr lang="en-US" dirty="0"/>
              <a:t>Mendel let the F</a:t>
            </a:r>
            <a:r>
              <a:rPr lang="en-US" baseline="-25000" dirty="0"/>
              <a:t>1</a:t>
            </a:r>
            <a:r>
              <a:rPr lang="en-US" dirty="0"/>
              <a:t> plants pollinate themselves</a:t>
            </a:r>
            <a:endParaRPr lang="en-US" sz="2600" dirty="0"/>
          </a:p>
          <a:p>
            <a:pPr lvl="1"/>
            <a:r>
              <a:rPr lang="en-US" dirty="0"/>
              <a:t>F</a:t>
            </a:r>
            <a:r>
              <a:rPr lang="en-US" baseline="-25000" dirty="0"/>
              <a:t>2</a:t>
            </a:r>
            <a:r>
              <a:rPr lang="en-US" dirty="0"/>
              <a:t> generation = </a:t>
            </a:r>
            <a:endParaRPr lang="en-US" sz="2600" dirty="0"/>
          </a:p>
          <a:p>
            <a:pPr lvl="2"/>
            <a:r>
              <a:rPr lang="en-US" dirty="0"/>
              <a:t>Round yellow: 9</a:t>
            </a:r>
            <a:endParaRPr lang="en-US" sz="2200" dirty="0"/>
          </a:p>
          <a:p>
            <a:pPr lvl="2"/>
            <a:r>
              <a:rPr lang="en-US" dirty="0"/>
              <a:t>Round green: 3</a:t>
            </a:r>
            <a:endParaRPr lang="en-US" sz="2200" dirty="0"/>
          </a:p>
          <a:p>
            <a:pPr lvl="2"/>
            <a:r>
              <a:rPr lang="en-US" dirty="0"/>
              <a:t>Wrinkled yellow:3 </a:t>
            </a:r>
            <a:endParaRPr lang="en-US" sz="2200" dirty="0"/>
          </a:p>
          <a:p>
            <a:pPr lvl="2"/>
            <a:r>
              <a:rPr lang="en-US" dirty="0"/>
              <a:t>Wrinkled green:1</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law of independent assortment</a:t>
            </a:r>
          </a:p>
        </p:txBody>
      </p:sp>
      <p:sp>
        <p:nvSpPr>
          <p:cNvPr id="3" name="Content Placeholder 2"/>
          <p:cNvSpPr>
            <a:spLocks noGrp="1"/>
          </p:cNvSpPr>
          <p:nvPr>
            <p:ph idx="1"/>
          </p:nvPr>
        </p:nvSpPr>
        <p:spPr/>
        <p:txBody>
          <a:bodyPr/>
          <a:lstStyle/>
          <a:p>
            <a:pPr lvl="1"/>
            <a:r>
              <a:rPr lang="en-US" dirty="0"/>
              <a:t>Law of independent assortment = genes for different traits are inherited independently of each other</a:t>
            </a:r>
            <a:endParaRPr lang="en-US" sz="2600" dirty="0"/>
          </a:p>
          <a:p>
            <a:pPr lvl="2"/>
            <a:r>
              <a:rPr lang="en-US" dirty="0"/>
              <a:t>Ex: a round seed does not have to be yellow</a:t>
            </a:r>
            <a:endParaRPr lang="en-US" sz="2200" dirty="0"/>
          </a:p>
          <a:p>
            <a:pPr lvl="1"/>
            <a:r>
              <a:rPr lang="en-US" dirty="0"/>
              <a:t>When a pea plant with the genotype </a:t>
            </a:r>
            <a:r>
              <a:rPr lang="en-US" dirty="0" err="1"/>
              <a:t>RrYy</a:t>
            </a:r>
            <a:r>
              <a:rPr lang="en-US" dirty="0"/>
              <a:t> produces gametes, the alleles </a:t>
            </a:r>
            <a:r>
              <a:rPr lang="en-US" i="1" dirty="0"/>
              <a:t>R</a:t>
            </a:r>
            <a:r>
              <a:rPr lang="en-US" dirty="0"/>
              <a:t> and </a:t>
            </a:r>
            <a:r>
              <a:rPr lang="en-US" i="1" dirty="0"/>
              <a:t>r</a:t>
            </a:r>
            <a:r>
              <a:rPr lang="en-US" dirty="0"/>
              <a:t> will separate from each other as well as from the alleles </a:t>
            </a:r>
            <a:r>
              <a:rPr lang="en-US" i="1" dirty="0"/>
              <a:t>Y</a:t>
            </a:r>
            <a:r>
              <a:rPr lang="en-US" dirty="0"/>
              <a:t> and </a:t>
            </a:r>
            <a:r>
              <a:rPr lang="en-US" i="1" dirty="0"/>
              <a:t>y</a:t>
            </a:r>
            <a:r>
              <a:rPr lang="en-US" dirty="0"/>
              <a:t>.</a:t>
            </a:r>
            <a:endParaRPr lang="en-US" sz="2600" dirty="0"/>
          </a:p>
          <a:p>
            <a:pPr lvl="2"/>
            <a:r>
              <a:rPr lang="en-US" dirty="0"/>
              <a:t>These alleles can recombine in four different ways</a:t>
            </a:r>
            <a:endParaRPr lang="en-US"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a:t>
            </a:r>
          </a:p>
        </p:txBody>
      </p:sp>
      <p:sp>
        <p:nvSpPr>
          <p:cNvPr id="3" name="Content Placeholder 2"/>
          <p:cNvSpPr>
            <a:spLocks noGrp="1"/>
          </p:cNvSpPr>
          <p:nvPr>
            <p:ph idx="1"/>
          </p:nvPr>
        </p:nvSpPr>
        <p:spPr/>
        <p:txBody>
          <a:bodyPr/>
          <a:lstStyle/>
          <a:p>
            <a:r>
              <a:rPr lang="en-US" dirty="0"/>
              <a:t>Reginald Punnett devised a short-hand way of finding the expected proportions of possible genotypes in the offspring of a cross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Monohybrid crosses</a:t>
            </a:r>
          </a:p>
        </p:txBody>
      </p:sp>
      <p:sp>
        <p:nvSpPr>
          <p:cNvPr id="3" name="Content Placeholder 2"/>
          <p:cNvSpPr>
            <a:spLocks noGrp="1"/>
          </p:cNvSpPr>
          <p:nvPr>
            <p:ph idx="1"/>
          </p:nvPr>
        </p:nvSpPr>
        <p:spPr/>
        <p:txBody>
          <a:bodyPr/>
          <a:lstStyle/>
          <a:p>
            <a:pPr lvl="1"/>
            <a:r>
              <a:rPr lang="en-US" dirty="0"/>
              <a:t>Two F</a:t>
            </a:r>
            <a:r>
              <a:rPr lang="en-US" baseline="-25000" dirty="0"/>
              <a:t>1</a:t>
            </a:r>
            <a:r>
              <a:rPr lang="en-US" dirty="0"/>
              <a:t> tall pea plants (</a:t>
            </a:r>
            <a:r>
              <a:rPr lang="en-US" i="1" dirty="0" err="1"/>
              <a:t>Tt</a:t>
            </a:r>
            <a:r>
              <a:rPr lang="en-US" dirty="0"/>
              <a:t>) are crossed</a:t>
            </a:r>
            <a:endParaRPr lang="en-US" sz="2600" dirty="0"/>
          </a:p>
          <a:p>
            <a:pPr lvl="1"/>
            <a:r>
              <a:rPr lang="en-US" dirty="0"/>
              <a:t>A Punnett square for this cross is two boxes tall and two boxes wide because each parent can produce two kinds of gametes for this trait</a:t>
            </a:r>
            <a:endParaRPr lang="en-US" sz="2600" dirty="0"/>
          </a:p>
          <a:p>
            <a:pPr lvl="1"/>
            <a:r>
              <a:rPr lang="en-US" dirty="0"/>
              <a:t>The two kinds of gametes from one parent are listed on top of the square, and the two kinds of gametes from the other parent are listed on the left side.</a:t>
            </a:r>
            <a:endParaRPr lang="en-US" sz="2600" dirty="0"/>
          </a:p>
        </p:txBody>
      </p:sp>
      <p:graphicFrame>
        <p:nvGraphicFramePr>
          <p:cNvPr id="4" name="Table 3"/>
          <p:cNvGraphicFramePr>
            <a:graphicFrameLocks noGrp="1"/>
          </p:cNvGraphicFramePr>
          <p:nvPr/>
        </p:nvGraphicFramePr>
        <p:xfrm>
          <a:off x="3276600" y="4800600"/>
          <a:ext cx="2362200" cy="1767840"/>
        </p:xfrm>
        <a:graphic>
          <a:graphicData uri="http://schemas.openxmlformats.org/drawingml/2006/table">
            <a:tbl>
              <a:tblPr/>
              <a:tblGrid>
                <a:gridCol w="787400"/>
                <a:gridCol w="787400"/>
                <a:gridCol w="787400"/>
              </a:tblGrid>
              <a:tr h="350520">
                <a:tc>
                  <a:txBody>
                    <a:bodyPr/>
                    <a:lstStyle/>
                    <a:p>
                      <a:pPr marL="0" marR="0" algn="ctr">
                        <a:spcBef>
                          <a:spcPts val="0"/>
                        </a:spcBef>
                        <a:spcAft>
                          <a:spcPts val="0"/>
                        </a:spcAft>
                      </a:pPr>
                      <a:endParaRPr lang="en-US" sz="12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400" dirty="0">
                          <a:latin typeface="Times New Roman"/>
                          <a:ea typeface="Calibri"/>
                          <a:cs typeface="Times New Roman"/>
                        </a:rPr>
                        <a:t>T</a:t>
                      </a:r>
                      <a:endParaRPr lang="en-US" sz="2400" dirty="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t</a:t>
                      </a:r>
                      <a:endParaRPr lang="en-US" sz="2400" dirty="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701040">
                <a:tc>
                  <a:txBody>
                    <a:bodyPr/>
                    <a:lstStyle/>
                    <a:p>
                      <a:pPr marL="0" marR="0" algn="ctr">
                        <a:spcBef>
                          <a:spcPts val="0"/>
                        </a:spcBef>
                        <a:spcAft>
                          <a:spcPts val="0"/>
                        </a:spcAft>
                      </a:pPr>
                      <a:r>
                        <a:rPr lang="en-US" sz="2400">
                          <a:latin typeface="Times New Roman"/>
                          <a:ea typeface="Calibri"/>
                          <a:cs typeface="Times New Roman"/>
                        </a:rPr>
                        <a:t>T</a:t>
                      </a:r>
                      <a:endParaRPr lang="en-US" sz="24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marL="0" marR="0" algn="ctr">
                        <a:spcBef>
                          <a:spcPts val="0"/>
                        </a:spcBef>
                        <a:spcAft>
                          <a:spcPts val="0"/>
                        </a:spcAft>
                      </a:pPr>
                      <a:r>
                        <a:rPr lang="en-US" sz="2400" dirty="0">
                          <a:latin typeface="Times New Roman"/>
                          <a:ea typeface="Calibri"/>
                          <a:cs typeface="Times New Roman"/>
                        </a:rPr>
                        <a:t>t</a:t>
                      </a:r>
                      <a:endParaRPr lang="en-US" sz="24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a:bodyPr>
          <a:lstStyle/>
          <a:p>
            <a:pPr lvl="1"/>
            <a:r>
              <a:rPr lang="en-US" dirty="0"/>
              <a:t>To determine the possible genotypes of the offspring fill in the boxes with the gametes above and to the left side of the box</a:t>
            </a:r>
            <a:endParaRPr lang="en-US" sz="2600" dirty="0"/>
          </a:p>
          <a:p>
            <a:pPr lvl="1"/>
            <a:r>
              <a:rPr lang="en-US" dirty="0"/>
              <a:t>Each box contains two alleles → one possible </a:t>
            </a:r>
            <a:r>
              <a:rPr lang="en-US" dirty="0" smtClean="0"/>
              <a:t>genotype</a:t>
            </a:r>
          </a:p>
          <a:p>
            <a:pPr lvl="1"/>
            <a:endParaRPr lang="en-US" sz="2600" dirty="0" smtClean="0"/>
          </a:p>
          <a:p>
            <a:pPr lvl="1"/>
            <a:endParaRPr lang="en-US" sz="2600" dirty="0"/>
          </a:p>
          <a:p>
            <a:pPr lvl="1"/>
            <a:endParaRPr lang="en-US" sz="2600" dirty="0"/>
          </a:p>
          <a:p>
            <a:pPr lvl="2"/>
            <a:r>
              <a:rPr lang="en-US" dirty="0"/>
              <a:t>Used to determine the phenotype</a:t>
            </a:r>
            <a:endParaRPr lang="en-US" sz="2200" dirty="0"/>
          </a:p>
          <a:p>
            <a:pPr lvl="3"/>
            <a:r>
              <a:rPr lang="en-US" dirty="0"/>
              <a:t>Three fourths will be tall</a:t>
            </a:r>
            <a:endParaRPr lang="en-US" sz="1800" dirty="0"/>
          </a:p>
          <a:p>
            <a:pPr lvl="4"/>
            <a:r>
              <a:rPr lang="en-US" dirty="0"/>
              <a:t>One third homozygous</a:t>
            </a:r>
            <a:endParaRPr lang="en-US" sz="1800" dirty="0"/>
          </a:p>
          <a:p>
            <a:pPr lvl="4"/>
            <a:r>
              <a:rPr lang="en-US" dirty="0"/>
              <a:t>Two thirds heterozygous</a:t>
            </a:r>
            <a:endParaRPr lang="en-US" sz="1800" dirty="0"/>
          </a:p>
          <a:p>
            <a:pPr lvl="3"/>
            <a:r>
              <a:rPr lang="en-US" dirty="0"/>
              <a:t>One fourth will be short</a:t>
            </a:r>
            <a:endParaRPr lang="en-US" sz="1800" dirty="0"/>
          </a:p>
          <a:p>
            <a:pPr lvl="1"/>
            <a:endParaRPr lang="en-US" sz="2600" dirty="0"/>
          </a:p>
          <a:p>
            <a:endParaRPr lang="en-US" dirty="0"/>
          </a:p>
        </p:txBody>
      </p:sp>
      <p:graphicFrame>
        <p:nvGraphicFramePr>
          <p:cNvPr id="4" name="Table 3"/>
          <p:cNvGraphicFramePr>
            <a:graphicFrameLocks noGrp="1"/>
          </p:cNvGraphicFramePr>
          <p:nvPr/>
        </p:nvGraphicFramePr>
        <p:xfrm>
          <a:off x="3048000" y="2590800"/>
          <a:ext cx="2057400" cy="1767840"/>
        </p:xfrm>
        <a:graphic>
          <a:graphicData uri="http://schemas.openxmlformats.org/drawingml/2006/table">
            <a:tbl>
              <a:tblPr/>
              <a:tblGrid>
                <a:gridCol w="685800"/>
                <a:gridCol w="685800"/>
                <a:gridCol w="685800"/>
              </a:tblGrid>
              <a:tr h="350520">
                <a:tc>
                  <a:txBody>
                    <a:bodyPr/>
                    <a:lstStyle/>
                    <a:p>
                      <a:pPr marL="0" marR="0" algn="ctr">
                        <a:spcBef>
                          <a:spcPts val="0"/>
                        </a:spcBef>
                        <a:spcAft>
                          <a:spcPts val="0"/>
                        </a:spcAft>
                      </a:pPr>
                      <a:endParaRPr lang="en-US" sz="24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400">
                          <a:latin typeface="Times New Roman"/>
                          <a:ea typeface="Calibri"/>
                          <a:cs typeface="Times New Roman"/>
                        </a:rPr>
                        <a:t>T</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t</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701040">
                <a:tc>
                  <a:txBody>
                    <a:bodyPr/>
                    <a:lstStyle/>
                    <a:p>
                      <a:pPr marL="0" marR="0" algn="ctr">
                        <a:spcBef>
                          <a:spcPts val="0"/>
                        </a:spcBef>
                        <a:spcAft>
                          <a:spcPts val="0"/>
                        </a:spcAft>
                      </a:pPr>
                      <a:r>
                        <a:rPr lang="en-US" sz="2400">
                          <a:latin typeface="Times New Roman"/>
                          <a:ea typeface="Calibri"/>
                          <a:cs typeface="Times New Roman"/>
                        </a:rPr>
                        <a:t>T</a:t>
                      </a:r>
                      <a:endParaRPr lang="en-US" sz="24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a:latin typeface="Times New Roman"/>
                          <a:ea typeface="Calibri"/>
                          <a:cs typeface="Times New Roman"/>
                        </a:rPr>
                        <a:t>TT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Tt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marL="0" marR="0" algn="ctr">
                        <a:spcBef>
                          <a:spcPts val="0"/>
                        </a:spcBef>
                        <a:spcAft>
                          <a:spcPts val="0"/>
                        </a:spcAft>
                      </a:pPr>
                      <a:r>
                        <a:rPr lang="en-US" sz="2400">
                          <a:latin typeface="Times New Roman"/>
                          <a:ea typeface="Calibri"/>
                          <a:cs typeface="Times New Roman"/>
                        </a:rPr>
                        <a:t>t</a:t>
                      </a:r>
                      <a:endParaRPr lang="en-US" sz="24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a:latin typeface="Times New Roman"/>
                          <a:ea typeface="Calibri"/>
                          <a:cs typeface="Times New Roman"/>
                        </a:rPr>
                        <a:t>Tt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err="1">
                          <a:latin typeface="Times New Roman"/>
                          <a:ea typeface="Calibri"/>
                          <a:cs typeface="Times New Roman"/>
                        </a:rPr>
                        <a:t>tt</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Dihybrid</a:t>
            </a:r>
            <a:r>
              <a:rPr lang="en-US" dirty="0"/>
              <a:t> crosses</a:t>
            </a:r>
          </a:p>
          <a:p>
            <a:pPr lvl="1"/>
            <a:r>
              <a:rPr lang="en-US" dirty="0"/>
              <a:t>When two traits are compared four boxes are needed on each side for a total of 16 boxes.</a:t>
            </a:r>
            <a:endParaRPr lang="en-US" sz="2600" dirty="0"/>
          </a:p>
          <a:p>
            <a:pPr lvl="1"/>
            <a:r>
              <a:rPr lang="en-US" dirty="0"/>
              <a:t>Ex: F</a:t>
            </a:r>
            <a:r>
              <a:rPr lang="en-US" baseline="-25000" dirty="0"/>
              <a:t>1</a:t>
            </a:r>
            <a:r>
              <a:rPr lang="en-US" dirty="0"/>
              <a:t> parents (</a:t>
            </a:r>
            <a:r>
              <a:rPr lang="en-US" i="1" dirty="0" err="1"/>
              <a:t>RrYy</a:t>
            </a:r>
            <a:r>
              <a:rPr lang="en-US" dirty="0"/>
              <a:t>)</a:t>
            </a:r>
            <a:endParaRPr lang="en-US" sz="2600"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33400" y="761999"/>
          <a:ext cx="7239000" cy="5257800"/>
        </p:xfrm>
        <a:graphic>
          <a:graphicData uri="http://schemas.openxmlformats.org/drawingml/2006/table">
            <a:tbl>
              <a:tblPr/>
              <a:tblGrid>
                <a:gridCol w="1447800"/>
                <a:gridCol w="1447800"/>
                <a:gridCol w="1447800"/>
                <a:gridCol w="1447800"/>
                <a:gridCol w="1447800"/>
              </a:tblGrid>
              <a:tr h="1051560">
                <a:tc>
                  <a:txBody>
                    <a:bodyPr/>
                    <a:lstStyle/>
                    <a:p>
                      <a:pPr marL="0" marR="0" algn="ctr">
                        <a:spcBef>
                          <a:spcPts val="0"/>
                        </a:spcBef>
                        <a:spcAft>
                          <a:spcPts val="0"/>
                        </a:spcAft>
                      </a:pPr>
                      <a:endParaRPr lang="en-US" sz="2800" dirty="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1051560">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560">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560">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560">
                <a:tc>
                  <a:txBody>
                    <a:bodyPr/>
                    <a:lstStyle/>
                    <a:p>
                      <a:pPr marL="0" marR="0" algn="ctr">
                        <a:spcBef>
                          <a:spcPts val="0"/>
                        </a:spcBef>
                        <a:spcAft>
                          <a:spcPts val="0"/>
                        </a:spcAft>
                      </a:pPr>
                      <a:r>
                        <a:rPr lang="en-US" sz="2800">
                          <a:latin typeface="Times New Roman"/>
                          <a:ea typeface="Calibri"/>
                          <a:cs typeface="Times New Roman"/>
                        </a:rPr>
                        <a:t>ry</a:t>
                      </a:r>
                      <a:endParaRPr lang="en-US" sz="280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latin typeface="Times New Roman"/>
                          <a:ea typeface="Calibri"/>
                          <a:cs typeface="Times New Roman"/>
                        </a:rPr>
                        <a:t>rrYy</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err="1">
                          <a:latin typeface="Times New Roman"/>
                          <a:ea typeface="Calibri"/>
                          <a:cs typeface="Times New Roman"/>
                        </a:rPr>
                        <a:t>rryy</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p:sp>
        <p:nvSpPr>
          <p:cNvPr id="3" name="Content Placeholder 2"/>
          <p:cNvSpPr>
            <a:spLocks noGrp="1"/>
          </p:cNvSpPr>
          <p:nvPr>
            <p:ph idx="1"/>
          </p:nvPr>
        </p:nvSpPr>
        <p:spPr/>
        <p:txBody>
          <a:bodyPr>
            <a:normAutofit fontScale="92500"/>
          </a:bodyPr>
          <a:lstStyle/>
          <a:p>
            <a:r>
              <a:rPr lang="en-US" dirty="0"/>
              <a:t>Punnett squares are good for showing all the possible combinations of gametes and the likelihood that each will occur but in reality we do not get the exact ratio of results in the square.</a:t>
            </a:r>
          </a:p>
          <a:p>
            <a:pPr lvl="1"/>
            <a:r>
              <a:rPr lang="en-US" dirty="0"/>
              <a:t>Genetics follows the rules of chance</a:t>
            </a:r>
            <a:endParaRPr lang="en-US" sz="2600" dirty="0"/>
          </a:p>
          <a:p>
            <a:r>
              <a:rPr lang="en-US" dirty="0"/>
              <a:t>Probability or chance that an event will occur can be determined by dividing the number of desired outcomes by the total number of possible outcomes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10.2 Meiosis</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Mendel Succeeded</a:t>
            </a:r>
          </a:p>
        </p:txBody>
      </p:sp>
      <p:sp>
        <p:nvSpPr>
          <p:cNvPr id="3" name="Content Placeholder 2"/>
          <p:cNvSpPr>
            <a:spLocks noGrp="1"/>
          </p:cNvSpPr>
          <p:nvPr>
            <p:ph idx="1"/>
          </p:nvPr>
        </p:nvSpPr>
        <p:spPr/>
        <p:txBody>
          <a:bodyPr>
            <a:normAutofit lnSpcReduction="10000"/>
          </a:bodyPr>
          <a:lstStyle/>
          <a:p>
            <a:r>
              <a:rPr lang="en-US" dirty="0"/>
              <a:t>Heredity = the passing on of characteristic from parents to offspring</a:t>
            </a:r>
          </a:p>
          <a:p>
            <a:r>
              <a:rPr lang="en-US" dirty="0"/>
              <a:t>Genetics = the branch of biology that studies heredity</a:t>
            </a:r>
          </a:p>
          <a:p>
            <a:r>
              <a:rPr lang="en-US" dirty="0"/>
              <a:t>Characteristics that are inherited are called traits.</a:t>
            </a:r>
          </a:p>
          <a:p>
            <a:r>
              <a:rPr lang="en-US" dirty="0" err="1"/>
              <a:t>Gregor</a:t>
            </a:r>
            <a:r>
              <a:rPr lang="en-US" dirty="0"/>
              <a:t> Mendel was the first person to succeed in predicting how traits would be transferred from one generation to the next.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Genes, Chromosomes, and Numbers</a:t>
            </a:r>
          </a:p>
        </p:txBody>
      </p:sp>
      <p:sp>
        <p:nvSpPr>
          <p:cNvPr id="3" name="Content Placeholder 2"/>
          <p:cNvSpPr>
            <a:spLocks noGrp="1"/>
          </p:cNvSpPr>
          <p:nvPr>
            <p:ph idx="1"/>
          </p:nvPr>
        </p:nvSpPr>
        <p:spPr/>
        <p:txBody>
          <a:bodyPr/>
          <a:lstStyle/>
          <a:p>
            <a:r>
              <a:rPr lang="en-US" dirty="0"/>
              <a:t>Genes are lined up on chromosomes</a:t>
            </a:r>
          </a:p>
          <a:p>
            <a:r>
              <a:rPr lang="en-US" dirty="0"/>
              <a:t>Typically, a chromosome can contain a thousand or more genes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Diploid and haploid cells</a:t>
            </a:r>
          </a:p>
        </p:txBody>
      </p:sp>
      <p:sp>
        <p:nvSpPr>
          <p:cNvPr id="3" name="Content Placeholder 2"/>
          <p:cNvSpPr>
            <a:spLocks noGrp="1"/>
          </p:cNvSpPr>
          <p:nvPr>
            <p:ph idx="1"/>
          </p:nvPr>
        </p:nvSpPr>
        <p:spPr/>
        <p:txBody>
          <a:bodyPr>
            <a:normAutofit/>
          </a:bodyPr>
          <a:lstStyle/>
          <a:p>
            <a:pPr lvl="1"/>
            <a:r>
              <a:rPr lang="en-US" dirty="0"/>
              <a:t>In the body cells of animals and most plants, chromosomes occur in pairs</a:t>
            </a:r>
            <a:endParaRPr lang="en-US" sz="2600" dirty="0"/>
          </a:p>
          <a:p>
            <a:pPr lvl="2"/>
            <a:r>
              <a:rPr lang="en-US" dirty="0"/>
              <a:t>One chromosome from each parent</a:t>
            </a:r>
            <a:endParaRPr lang="en-US" sz="2200" dirty="0"/>
          </a:p>
          <a:p>
            <a:pPr lvl="1"/>
            <a:r>
              <a:rPr lang="en-US" dirty="0"/>
              <a:t>A cell with two of each kind  of chromosome is called a diploid cell</a:t>
            </a:r>
            <a:endParaRPr lang="en-US" sz="2600" dirty="0"/>
          </a:p>
          <a:p>
            <a:pPr lvl="2"/>
            <a:r>
              <a:rPr lang="en-US" dirty="0"/>
              <a:t>Contains a diploid, or 2</a:t>
            </a:r>
            <a:r>
              <a:rPr lang="en-US" i="1" dirty="0"/>
              <a:t>n</a:t>
            </a:r>
            <a:r>
              <a:rPr lang="en-US" dirty="0"/>
              <a:t>, number of chromosomes</a:t>
            </a:r>
            <a:endParaRPr lang="en-US" sz="2200" dirty="0"/>
          </a:p>
          <a:p>
            <a:pPr lvl="1"/>
            <a:r>
              <a:rPr lang="en-US" dirty="0"/>
              <a:t>One allele is located on each of the paired chromosomes</a:t>
            </a:r>
            <a:endParaRPr lang="en-US" sz="2600"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A cell with one of each kind of chromosome is called a haploid cell</a:t>
            </a:r>
            <a:endParaRPr lang="en-US" sz="2600" dirty="0"/>
          </a:p>
          <a:p>
            <a:pPr lvl="2"/>
            <a:r>
              <a:rPr lang="en-US" dirty="0"/>
              <a:t>Contains a haploid, or </a:t>
            </a:r>
            <a:r>
              <a:rPr lang="en-US" i="1" dirty="0"/>
              <a:t>n</a:t>
            </a:r>
            <a:r>
              <a:rPr lang="en-US" dirty="0"/>
              <a:t>, number of chromosomes</a:t>
            </a:r>
            <a:endParaRPr lang="en-US" sz="2200" dirty="0"/>
          </a:p>
          <a:p>
            <a:pPr lvl="1"/>
            <a:r>
              <a:rPr lang="en-US" dirty="0"/>
              <a:t>Each species has a characteristic number of chromosomes that it contains</a:t>
            </a:r>
            <a:endParaRPr lang="en-US" sz="2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Homologous chromosomes</a:t>
            </a:r>
          </a:p>
        </p:txBody>
      </p:sp>
      <p:sp>
        <p:nvSpPr>
          <p:cNvPr id="3" name="Content Placeholder 2"/>
          <p:cNvSpPr>
            <a:spLocks noGrp="1"/>
          </p:cNvSpPr>
          <p:nvPr>
            <p:ph idx="1"/>
          </p:nvPr>
        </p:nvSpPr>
        <p:spPr/>
        <p:txBody>
          <a:bodyPr/>
          <a:lstStyle/>
          <a:p>
            <a:pPr lvl="1"/>
            <a:r>
              <a:rPr lang="en-US" dirty="0"/>
              <a:t>Paired chromosomes with genes for the same traits arranged in the same order are called homologous chromosomes</a:t>
            </a:r>
            <a:endParaRPr lang="en-US" sz="2600" dirty="0"/>
          </a:p>
          <a:p>
            <a:pPr lvl="1"/>
            <a:r>
              <a:rPr lang="en-US" dirty="0"/>
              <a:t>There are different possible alleles for the same gene</a:t>
            </a:r>
            <a:endParaRPr lang="en-US" sz="2600" dirty="0"/>
          </a:p>
          <a:p>
            <a:pPr lvl="2"/>
            <a:r>
              <a:rPr lang="en-US" dirty="0"/>
              <a:t>The two chromosomes in a homologous pair are not always identical to each other</a:t>
            </a:r>
            <a:endParaRPr 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meiosis?</a:t>
            </a:r>
          </a:p>
        </p:txBody>
      </p:sp>
      <p:sp>
        <p:nvSpPr>
          <p:cNvPr id="3" name="Content Placeholder 2"/>
          <p:cNvSpPr>
            <a:spLocks noGrp="1"/>
          </p:cNvSpPr>
          <p:nvPr>
            <p:ph idx="1"/>
          </p:nvPr>
        </p:nvSpPr>
        <p:spPr/>
        <p:txBody>
          <a:bodyPr/>
          <a:lstStyle/>
          <a:p>
            <a:pPr lvl="1"/>
            <a:r>
              <a:rPr lang="en-US" dirty="0"/>
              <a:t>This kind of cell division produces gametes containing half the number of chromosomes as a parent’s body</a:t>
            </a:r>
            <a:endParaRPr lang="en-US" sz="2600" dirty="0"/>
          </a:p>
          <a:p>
            <a:pPr lvl="1"/>
            <a:r>
              <a:rPr lang="en-US" dirty="0"/>
              <a:t>Occurs in the specialized body cells of each parent that produces gametes</a:t>
            </a:r>
            <a:endParaRPr lang="en-US" sz="2600"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a:bodyPr>
          <a:lstStyle/>
          <a:p>
            <a:pPr lvl="1"/>
            <a:r>
              <a:rPr lang="en-US" dirty="0"/>
              <a:t>Consists of two separate divisions, known as meiosis I and meiosis II</a:t>
            </a:r>
            <a:endParaRPr lang="en-US" sz="2600" dirty="0"/>
          </a:p>
          <a:p>
            <a:pPr lvl="2"/>
            <a:r>
              <a:rPr lang="en-US" dirty="0"/>
              <a:t>Meiosis I begins with one diploid (2</a:t>
            </a:r>
            <a:r>
              <a:rPr lang="en-US" i="1" dirty="0"/>
              <a:t>n</a:t>
            </a:r>
            <a:r>
              <a:rPr lang="en-US" dirty="0"/>
              <a:t>) cell</a:t>
            </a:r>
            <a:endParaRPr lang="en-US" sz="2200" dirty="0"/>
          </a:p>
          <a:p>
            <a:pPr lvl="2"/>
            <a:r>
              <a:rPr lang="en-US" dirty="0"/>
              <a:t>By the end of meiosis II, there are four haploid (</a:t>
            </a:r>
            <a:r>
              <a:rPr lang="en-US" i="1" dirty="0"/>
              <a:t>n</a:t>
            </a:r>
            <a:r>
              <a:rPr lang="en-US" dirty="0"/>
              <a:t>) cells</a:t>
            </a:r>
            <a:endParaRPr lang="en-US" sz="2200" dirty="0"/>
          </a:p>
          <a:p>
            <a:pPr lvl="3"/>
            <a:r>
              <a:rPr lang="en-US" dirty="0"/>
              <a:t>Called sex cells: gametes</a:t>
            </a:r>
            <a:endParaRPr lang="en-US" sz="1800" dirty="0"/>
          </a:p>
          <a:p>
            <a:pPr lvl="4"/>
            <a:r>
              <a:rPr lang="en-US" dirty="0"/>
              <a:t>Male gametes are called sperm</a:t>
            </a:r>
            <a:endParaRPr lang="en-US" sz="1800" dirty="0"/>
          </a:p>
          <a:p>
            <a:pPr lvl="4"/>
            <a:r>
              <a:rPr lang="en-US" dirty="0"/>
              <a:t>Female gametes are called eggs</a:t>
            </a:r>
            <a:endParaRPr lang="en-US" sz="1800" dirty="0"/>
          </a:p>
          <a:p>
            <a:pPr lvl="3"/>
            <a:r>
              <a:rPr lang="en-US" dirty="0"/>
              <a:t>When a sperm fertilizes an egg, the resulting cell, called a zygote, once again has the diploid number of chromosomes</a:t>
            </a:r>
            <a:endParaRPr lang="en-US" sz="1800" dirty="0"/>
          </a:p>
          <a:p>
            <a:pPr lvl="2"/>
            <a:r>
              <a:rPr lang="en-US" dirty="0"/>
              <a:t>The pattern of reproduction that involves the production and subsequent fusion of haploid sex cells is called sexual reproduction.</a:t>
            </a:r>
            <a:endParaRPr 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Phases of Meiosis</a:t>
            </a:r>
          </a:p>
        </p:txBody>
      </p:sp>
      <p:sp>
        <p:nvSpPr>
          <p:cNvPr id="3" name="Content Placeholder 2"/>
          <p:cNvSpPr>
            <a:spLocks noGrp="1"/>
          </p:cNvSpPr>
          <p:nvPr>
            <p:ph idx="1"/>
          </p:nvPr>
        </p:nvSpPr>
        <p:spPr/>
        <p:txBody>
          <a:bodyPr/>
          <a:lstStyle/>
          <a:p>
            <a:r>
              <a:rPr lang="en-US" dirty="0"/>
              <a:t>Interphase</a:t>
            </a:r>
          </a:p>
          <a:p>
            <a:pPr lvl="1"/>
            <a:r>
              <a:rPr lang="en-US" dirty="0"/>
              <a:t>During interphase that precedes meiosis I, the cell replicates its chromosomes</a:t>
            </a:r>
            <a:endParaRPr lang="en-US" sz="2600" dirty="0"/>
          </a:p>
          <a:p>
            <a:pPr lvl="1"/>
            <a:r>
              <a:rPr lang="en-US" dirty="0"/>
              <a:t>After replication, each chromosome consists of two identical sister chromatids, held together by a centromere</a:t>
            </a:r>
            <a:endParaRPr lang="en-US" sz="2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Prophase I</a:t>
            </a:r>
          </a:p>
        </p:txBody>
      </p:sp>
      <p:sp>
        <p:nvSpPr>
          <p:cNvPr id="3" name="Content Placeholder 2"/>
          <p:cNvSpPr>
            <a:spLocks noGrp="1"/>
          </p:cNvSpPr>
          <p:nvPr>
            <p:ph idx="1"/>
          </p:nvPr>
        </p:nvSpPr>
        <p:spPr>
          <a:xfrm>
            <a:off x="228600" y="990600"/>
            <a:ext cx="8610600" cy="5486400"/>
          </a:xfrm>
        </p:spPr>
        <p:txBody>
          <a:bodyPr>
            <a:normAutofit/>
          </a:bodyPr>
          <a:lstStyle/>
          <a:p>
            <a:pPr lvl="1"/>
            <a:r>
              <a:rPr lang="en-US" dirty="0"/>
              <a:t>Chromosomes coil up</a:t>
            </a:r>
            <a:endParaRPr lang="en-US" sz="2600" dirty="0"/>
          </a:p>
          <a:p>
            <a:pPr lvl="1"/>
            <a:r>
              <a:rPr lang="en-US" dirty="0"/>
              <a:t>Spindle forms</a:t>
            </a:r>
            <a:endParaRPr lang="en-US" sz="2600" dirty="0"/>
          </a:p>
          <a:p>
            <a:pPr lvl="1"/>
            <a:r>
              <a:rPr lang="en-US" dirty="0"/>
              <a:t>Each pair of homologous chromosomes comes together, matched gene by gene, to form a four-part structure called a tetrad</a:t>
            </a:r>
            <a:endParaRPr lang="en-US" sz="2600" dirty="0"/>
          </a:p>
          <a:p>
            <a:pPr lvl="2"/>
            <a:r>
              <a:rPr lang="en-US" dirty="0"/>
              <a:t>Consists of two homologous chromosomes (four sister chromatids)</a:t>
            </a:r>
            <a:endParaRPr lang="en-US" sz="2200" dirty="0"/>
          </a:p>
          <a:p>
            <a:pPr lvl="2"/>
            <a:r>
              <a:rPr lang="en-US" dirty="0" smtClean="0"/>
              <a:t>Chromatids in a tetrad pair so tightly that </a:t>
            </a:r>
            <a:r>
              <a:rPr lang="en-US" dirty="0" err="1" smtClean="0"/>
              <a:t>nonsister</a:t>
            </a:r>
            <a:r>
              <a:rPr lang="en-US" dirty="0" smtClean="0"/>
              <a:t> chromatids from homologous chromosomes sometimes actually exchange genetic material in a process known as crossing over.</a:t>
            </a:r>
            <a:endParaRPr lang="en-US" sz="2200"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Can occur at any location on a chromosome</a:t>
            </a:r>
            <a:endParaRPr lang="en-US" sz="3000" dirty="0" smtClean="0"/>
          </a:p>
          <a:p>
            <a:r>
              <a:rPr lang="en-US" dirty="0" smtClean="0"/>
              <a:t>Can occur at several locations at the same time</a:t>
            </a:r>
            <a:endParaRPr lang="en-US" sz="3000" dirty="0" smtClean="0"/>
          </a:p>
          <a:p>
            <a:r>
              <a:rPr lang="en-US" dirty="0" smtClean="0"/>
              <a:t>Results in new combinations of alleles on chromosomes</a:t>
            </a:r>
            <a:endParaRPr lang="en-US" sz="3000"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Metaphase I</a:t>
            </a:r>
          </a:p>
        </p:txBody>
      </p:sp>
      <p:sp>
        <p:nvSpPr>
          <p:cNvPr id="3" name="Content Placeholder 2"/>
          <p:cNvSpPr>
            <a:spLocks noGrp="1"/>
          </p:cNvSpPr>
          <p:nvPr>
            <p:ph idx="1"/>
          </p:nvPr>
        </p:nvSpPr>
        <p:spPr/>
        <p:txBody>
          <a:bodyPr/>
          <a:lstStyle/>
          <a:p>
            <a:pPr lvl="1"/>
            <a:r>
              <a:rPr lang="en-US" dirty="0"/>
              <a:t>The centromere becomes attached to a spindle fiber</a:t>
            </a:r>
            <a:endParaRPr lang="en-US" sz="2600" dirty="0"/>
          </a:p>
          <a:p>
            <a:pPr lvl="1"/>
            <a:r>
              <a:rPr lang="en-US" dirty="0"/>
              <a:t>Spindle fibers pull the tetrads into the middle</a:t>
            </a:r>
            <a:endParaRPr lang="en-US" sz="2600" dirty="0"/>
          </a:p>
          <a:p>
            <a:pPr lvl="1"/>
            <a:r>
              <a:rPr lang="en-US" dirty="0"/>
              <a:t>Homologous chromosomes are lined up side by side as tetrads</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838200"/>
            <a:ext cx="8229600" cy="5287963"/>
          </a:xfrm>
        </p:spPr>
        <p:txBody>
          <a:bodyPr/>
          <a:lstStyle/>
          <a:p>
            <a:r>
              <a:rPr lang="en-US" dirty="0"/>
              <a:t>Mendel chose his subject carefully</a:t>
            </a:r>
          </a:p>
          <a:p>
            <a:pPr lvl="1"/>
            <a:r>
              <a:rPr lang="en-US" dirty="0"/>
              <a:t>Mendel studied many plants before deciding to use the garden pea in his experiments</a:t>
            </a:r>
            <a:endParaRPr lang="en-US" sz="2600" dirty="0"/>
          </a:p>
          <a:p>
            <a:pPr lvl="1"/>
            <a:r>
              <a:rPr lang="en-US" dirty="0"/>
              <a:t>Garden pea plants reproduce sexually</a:t>
            </a:r>
            <a:endParaRPr lang="en-US" sz="2600" dirty="0"/>
          </a:p>
          <a:p>
            <a:pPr lvl="2"/>
            <a:r>
              <a:rPr lang="en-US" dirty="0"/>
              <a:t>Have two distinct sex cells – male and female</a:t>
            </a:r>
            <a:endParaRPr lang="en-US" sz="2200" dirty="0"/>
          </a:p>
          <a:p>
            <a:pPr lvl="3"/>
            <a:r>
              <a:rPr lang="en-US" dirty="0"/>
              <a:t>Sex cells are called gametes</a:t>
            </a:r>
            <a:endParaRPr lang="en-US" sz="1800" dirty="0"/>
          </a:p>
          <a:p>
            <a:pPr lvl="2"/>
            <a:r>
              <a:rPr lang="en-US" dirty="0"/>
              <a:t>Both gametes are in the same flower</a:t>
            </a:r>
            <a:endParaRPr lang="en-US" sz="2200" dirty="0"/>
          </a:p>
          <a:p>
            <a:pPr lvl="3"/>
            <a:r>
              <a:rPr lang="en-US" dirty="0"/>
              <a:t>Male = pollen grain</a:t>
            </a:r>
            <a:endParaRPr lang="en-US" sz="1800" dirty="0"/>
          </a:p>
          <a:p>
            <a:pPr lvl="3"/>
            <a:r>
              <a:rPr lang="en-US" dirty="0"/>
              <a:t>Female = ovule (located in the pistol)</a:t>
            </a:r>
            <a:endParaRPr lang="en-US" sz="1800"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Anaphase I</a:t>
            </a:r>
          </a:p>
        </p:txBody>
      </p:sp>
      <p:sp>
        <p:nvSpPr>
          <p:cNvPr id="3" name="Content Placeholder 2"/>
          <p:cNvSpPr>
            <a:spLocks noGrp="1"/>
          </p:cNvSpPr>
          <p:nvPr>
            <p:ph idx="1"/>
          </p:nvPr>
        </p:nvSpPr>
        <p:spPr/>
        <p:txBody>
          <a:bodyPr/>
          <a:lstStyle/>
          <a:p>
            <a:pPr lvl="1"/>
            <a:r>
              <a:rPr lang="en-US" dirty="0"/>
              <a:t>Begins as homologous chromosomes separate and move to opposite the ends of the cell</a:t>
            </a:r>
            <a:endParaRPr lang="en-US" sz="2600" dirty="0"/>
          </a:p>
          <a:p>
            <a:pPr lvl="1"/>
            <a:r>
              <a:rPr lang="en-US" dirty="0"/>
              <a:t>Centromeres do not split</a:t>
            </a:r>
            <a:endParaRPr lang="en-US" sz="2600" dirty="0"/>
          </a:p>
          <a:p>
            <a:pPr lvl="1"/>
            <a:r>
              <a:rPr lang="en-US" dirty="0"/>
              <a:t>Ensures that each new cell will receive only one chromosome from each homologous pair</a:t>
            </a:r>
            <a:endParaRPr lang="en-US"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Telophase I</a:t>
            </a:r>
          </a:p>
        </p:txBody>
      </p:sp>
      <p:sp>
        <p:nvSpPr>
          <p:cNvPr id="3" name="Content Placeholder 2"/>
          <p:cNvSpPr>
            <a:spLocks noGrp="1"/>
          </p:cNvSpPr>
          <p:nvPr>
            <p:ph idx="1"/>
          </p:nvPr>
        </p:nvSpPr>
        <p:spPr/>
        <p:txBody>
          <a:bodyPr/>
          <a:lstStyle/>
          <a:p>
            <a:pPr lvl="1"/>
            <a:r>
              <a:rPr lang="en-US" dirty="0"/>
              <a:t>Events occur in the reverse order from the events of prophase I</a:t>
            </a:r>
            <a:endParaRPr lang="en-US" sz="2600" dirty="0"/>
          </a:p>
          <a:p>
            <a:pPr lvl="1"/>
            <a:r>
              <a:rPr lang="en-US" dirty="0"/>
              <a:t>Spindle is broken down</a:t>
            </a:r>
            <a:endParaRPr lang="en-US" sz="2600" dirty="0"/>
          </a:p>
          <a:p>
            <a:pPr lvl="1"/>
            <a:r>
              <a:rPr lang="en-US" dirty="0"/>
              <a:t>Chromosomes uncoil</a:t>
            </a:r>
            <a:endParaRPr lang="en-US" sz="2600" dirty="0"/>
          </a:p>
          <a:p>
            <a:pPr lvl="1"/>
            <a:r>
              <a:rPr lang="en-US" dirty="0"/>
              <a:t>Cytoplasm divides to yield two new cells</a:t>
            </a:r>
            <a:endParaRPr lang="en-US" sz="2600" dirty="0"/>
          </a:p>
          <a:p>
            <a:pPr lvl="1"/>
            <a:r>
              <a:rPr lang="en-US" dirty="0"/>
              <a:t>Each cell has half the genetic information of the original</a:t>
            </a:r>
            <a:endParaRPr lang="en-US" sz="2600" dirty="0"/>
          </a:p>
          <a:p>
            <a:pPr lvl="1"/>
            <a:r>
              <a:rPr lang="en-US" dirty="0"/>
              <a:t>Each chromosome is still doubled, consisting of two sister chromatids</a:t>
            </a:r>
            <a:endParaRPr lang="en-US" sz="2600" dirty="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phases of meiosis II</a:t>
            </a:r>
          </a:p>
        </p:txBody>
      </p:sp>
      <p:sp>
        <p:nvSpPr>
          <p:cNvPr id="3" name="Content Placeholder 2"/>
          <p:cNvSpPr>
            <a:spLocks noGrp="1"/>
          </p:cNvSpPr>
          <p:nvPr>
            <p:ph idx="1"/>
          </p:nvPr>
        </p:nvSpPr>
        <p:spPr/>
        <p:txBody>
          <a:bodyPr/>
          <a:lstStyle/>
          <a:p>
            <a:pPr lvl="1"/>
            <a:r>
              <a:rPr lang="en-US" dirty="0"/>
              <a:t>Prophase II</a:t>
            </a:r>
            <a:endParaRPr lang="en-US" sz="2600" dirty="0"/>
          </a:p>
          <a:p>
            <a:pPr lvl="2"/>
            <a:r>
              <a:rPr lang="en-US" dirty="0"/>
              <a:t>Spindle forms in each of the two new cells</a:t>
            </a:r>
            <a:endParaRPr lang="en-US" sz="2200" dirty="0"/>
          </a:p>
          <a:p>
            <a:pPr lvl="2"/>
            <a:r>
              <a:rPr lang="en-US" dirty="0"/>
              <a:t>Fibers attach to chromosomes</a:t>
            </a:r>
            <a:endParaRPr lang="en-US" sz="2200" dirty="0"/>
          </a:p>
          <a:p>
            <a:pPr lvl="1"/>
            <a:r>
              <a:rPr lang="en-US" dirty="0"/>
              <a:t>Metaphase II</a:t>
            </a:r>
            <a:endParaRPr lang="en-US" sz="2600" dirty="0"/>
          </a:p>
          <a:p>
            <a:pPr lvl="2"/>
            <a:r>
              <a:rPr lang="en-US" dirty="0"/>
              <a:t>Chromosomes pulled to the middle</a:t>
            </a:r>
            <a:endParaRPr lang="en-US" sz="2200" dirty="0"/>
          </a:p>
          <a:p>
            <a:pPr lvl="1"/>
            <a:r>
              <a:rPr lang="en-US" dirty="0"/>
              <a:t>Anaphase II</a:t>
            </a:r>
            <a:endParaRPr lang="en-US" sz="2600" dirty="0"/>
          </a:p>
          <a:p>
            <a:pPr lvl="2"/>
            <a:r>
              <a:rPr lang="en-US" dirty="0"/>
              <a:t>Centromere splits</a:t>
            </a:r>
            <a:endParaRPr lang="en-US" sz="2200" dirty="0"/>
          </a:p>
          <a:p>
            <a:pPr lvl="2"/>
            <a:r>
              <a:rPr lang="en-US" dirty="0"/>
              <a:t>Sister chromatids separate and move to opposite poles</a:t>
            </a:r>
            <a:endParaRPr lang="en-US"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a:t>Telophase II</a:t>
            </a:r>
            <a:endParaRPr lang="en-US" sz="2600" dirty="0"/>
          </a:p>
          <a:p>
            <a:pPr lvl="2"/>
            <a:r>
              <a:rPr lang="en-US" dirty="0"/>
              <a:t>Nuclei re-form</a:t>
            </a:r>
            <a:endParaRPr lang="en-US" sz="2200" dirty="0"/>
          </a:p>
          <a:p>
            <a:pPr lvl="2"/>
            <a:r>
              <a:rPr lang="en-US" dirty="0"/>
              <a:t>Spindles break down</a:t>
            </a:r>
            <a:endParaRPr lang="en-US" sz="2200" dirty="0"/>
          </a:p>
          <a:p>
            <a:pPr lvl="2"/>
            <a:r>
              <a:rPr lang="en-US" dirty="0"/>
              <a:t>Cytoplasm divides</a:t>
            </a:r>
            <a:endParaRPr lang="en-US" sz="2200" dirty="0"/>
          </a:p>
          <a:p>
            <a:pPr lvl="1"/>
            <a:r>
              <a:rPr lang="en-US" dirty="0"/>
              <a:t>Same process as mitosis</a:t>
            </a:r>
            <a:endParaRPr lang="en-US" sz="2600" dirty="0"/>
          </a:p>
          <a:p>
            <a:pPr lvl="1"/>
            <a:r>
              <a:rPr lang="en-US" dirty="0"/>
              <a:t>Four haploid sex cells have been formed from the one original diploid cell</a:t>
            </a:r>
            <a:endParaRPr lang="en-US" sz="2600" dirty="0"/>
          </a:p>
          <a:p>
            <a:pPr lvl="1"/>
            <a:r>
              <a:rPr lang="en-US" dirty="0"/>
              <a:t>Each haploid cell contains one chromosome from each homologous pair</a:t>
            </a:r>
            <a:endParaRPr lang="en-US" sz="2600" dirty="0"/>
          </a:p>
          <a:p>
            <a:pPr lvl="2"/>
            <a:r>
              <a:rPr lang="en-US" dirty="0"/>
              <a:t>Will become gametes</a:t>
            </a:r>
            <a:endParaRPr lang="en-US" sz="2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Meiosis Provides for Genetic Variation</a:t>
            </a:r>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dirty="0"/>
              <a:t>Genetic recombination</a:t>
            </a:r>
          </a:p>
          <a:p>
            <a:pPr lvl="1"/>
            <a:r>
              <a:rPr lang="en-US" dirty="0"/>
              <a:t>By shuffling the chromosomes, genetic variation is produced</a:t>
            </a:r>
            <a:endParaRPr lang="en-US" sz="2600" dirty="0"/>
          </a:p>
          <a:p>
            <a:pPr lvl="1"/>
            <a:r>
              <a:rPr lang="en-US" dirty="0"/>
              <a:t>The gene combinations in the gametes vary depending on how each pair of homologous chromosomes lines up during metaphase I, a random process</a:t>
            </a:r>
            <a:endParaRPr lang="en-US" sz="2600" dirty="0"/>
          </a:p>
          <a:p>
            <a:pPr lvl="1"/>
            <a:r>
              <a:rPr lang="en-US" dirty="0"/>
              <a:t>In humans, </a:t>
            </a:r>
            <a:r>
              <a:rPr lang="en-US" i="1" dirty="0"/>
              <a:t>n</a:t>
            </a:r>
            <a:r>
              <a:rPr lang="en-US" dirty="0"/>
              <a:t> = 23, so the number of different kinds of eggs or sperm a person can produce is more than 8 million (2</a:t>
            </a:r>
            <a:r>
              <a:rPr lang="en-US" baseline="30000" dirty="0"/>
              <a:t>23</a:t>
            </a:r>
            <a:r>
              <a:rPr lang="en-US" dirty="0"/>
              <a:t>)</a:t>
            </a:r>
            <a:endParaRPr lang="en-US" sz="2600" dirty="0"/>
          </a:p>
          <a:p>
            <a:pPr lvl="1"/>
            <a:r>
              <a:rPr lang="en-US" dirty="0"/>
              <a:t>An almost endless number of different possible chromosomes can be produced by crossing over</a:t>
            </a:r>
            <a:endParaRPr lang="en-US" sz="2600" dirty="0"/>
          </a:p>
          <a:p>
            <a:pPr lvl="1"/>
            <a:r>
              <a:rPr lang="en-US" dirty="0" err="1"/>
              <a:t>Reassortment</a:t>
            </a:r>
            <a:r>
              <a:rPr lang="en-US" dirty="0"/>
              <a:t> of chromosomes and the genetic information they carry, either by crossing over or independent segregation of homologous chromosomes, is called genetic recombination.</a:t>
            </a:r>
            <a:endParaRPr lang="en-US" sz="2600" dirty="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Meiosis explains Mendel’s results</a:t>
            </a:r>
          </a:p>
          <a:p>
            <a:pPr lvl="1"/>
            <a:r>
              <a:rPr lang="en-US" dirty="0"/>
              <a:t>The segregation of chromosomes in anaphase I explains Mendel’s observation that each parents gives one allele for each trait at random to each offspring</a:t>
            </a:r>
            <a:endParaRPr lang="en-US" sz="2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 in Meiosis</a:t>
            </a:r>
          </a:p>
        </p:txBody>
      </p:sp>
      <p:sp>
        <p:nvSpPr>
          <p:cNvPr id="3" name="Content Placeholder 2"/>
          <p:cNvSpPr>
            <a:spLocks noGrp="1"/>
          </p:cNvSpPr>
          <p:nvPr>
            <p:ph idx="1"/>
          </p:nvPr>
        </p:nvSpPr>
        <p:spPr/>
        <p:txBody>
          <a:bodyPr/>
          <a:lstStyle/>
          <a:p>
            <a:r>
              <a:rPr lang="en-US" dirty="0" err="1"/>
              <a:t>Trisomy</a:t>
            </a:r>
            <a:r>
              <a:rPr lang="en-US" dirty="0"/>
              <a:t>, </a:t>
            </a:r>
            <a:r>
              <a:rPr lang="en-US" dirty="0" err="1"/>
              <a:t>monosomy</a:t>
            </a:r>
            <a:r>
              <a:rPr lang="en-US" dirty="0"/>
              <a:t>, and </a:t>
            </a:r>
            <a:r>
              <a:rPr lang="en-US" dirty="0" err="1"/>
              <a:t>triploidy</a:t>
            </a:r>
            <a:endParaRPr lang="en-US" dirty="0"/>
          </a:p>
          <a:p>
            <a:pPr lvl="1"/>
            <a:r>
              <a:rPr lang="en-US" dirty="0"/>
              <a:t>The failure of homologous chromosomes to separate properly during meiosis is called </a:t>
            </a:r>
            <a:r>
              <a:rPr lang="en-US" dirty="0" err="1"/>
              <a:t>nondisjunction</a:t>
            </a:r>
            <a:r>
              <a:rPr lang="en-US" dirty="0"/>
              <a:t>.</a:t>
            </a:r>
            <a:endParaRPr lang="en-US" sz="2600" dirty="0"/>
          </a:p>
          <a:p>
            <a:pPr lvl="1"/>
            <a:r>
              <a:rPr lang="en-US" dirty="0"/>
              <a:t>The effects of </a:t>
            </a:r>
            <a:r>
              <a:rPr lang="en-US" dirty="0" err="1"/>
              <a:t>nondisjunction</a:t>
            </a:r>
            <a:r>
              <a:rPr lang="en-US" dirty="0"/>
              <a:t> are seen after gametes fuse</a:t>
            </a:r>
            <a:endParaRPr lang="en-US" sz="2600" dirty="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In one form of </a:t>
            </a:r>
            <a:r>
              <a:rPr lang="en-US" dirty="0" err="1"/>
              <a:t>nondisjunction</a:t>
            </a:r>
            <a:r>
              <a:rPr lang="en-US" dirty="0"/>
              <a:t> two kinds of gametes result</a:t>
            </a:r>
            <a:endParaRPr lang="en-US" sz="2600" dirty="0"/>
          </a:p>
          <a:p>
            <a:pPr lvl="2"/>
            <a:r>
              <a:rPr lang="en-US" dirty="0"/>
              <a:t>One has an extra chromosome</a:t>
            </a:r>
            <a:endParaRPr lang="en-US" sz="2200" dirty="0"/>
          </a:p>
          <a:p>
            <a:pPr lvl="3"/>
            <a:r>
              <a:rPr lang="en-US" sz="2400" dirty="0"/>
              <a:t>organisms with extra chromosomes often survive</a:t>
            </a:r>
          </a:p>
          <a:p>
            <a:pPr lvl="2"/>
            <a:r>
              <a:rPr lang="en-US" dirty="0"/>
              <a:t>One is missing a chromosome</a:t>
            </a:r>
            <a:endParaRPr lang="en-US" sz="2200" dirty="0"/>
          </a:p>
          <a:p>
            <a:pPr lvl="3"/>
            <a:r>
              <a:rPr lang="en-US" sz="2400" dirty="0"/>
              <a:t>organisms lacking one or more chromosomes usually do not survive</a:t>
            </a:r>
          </a:p>
          <a:p>
            <a:pPr lvl="3"/>
            <a:r>
              <a:rPr lang="en-US" sz="2400" dirty="0"/>
              <a:t>When a zygote lacks a chromosome this condition is called </a:t>
            </a:r>
            <a:r>
              <a:rPr lang="en-US" sz="2400" dirty="0" err="1"/>
              <a:t>monosomy</a:t>
            </a:r>
            <a:endParaRPr lang="en-US" sz="2400"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lvl="1"/>
            <a:r>
              <a:rPr lang="en-US" dirty="0"/>
              <a:t>Another form of </a:t>
            </a:r>
            <a:r>
              <a:rPr lang="en-US" dirty="0" err="1"/>
              <a:t>nondisjunction</a:t>
            </a:r>
            <a:r>
              <a:rPr lang="en-US" dirty="0"/>
              <a:t> involves the total lack of separation of homologous chromosomes</a:t>
            </a:r>
            <a:endParaRPr lang="en-US" sz="2600" dirty="0"/>
          </a:p>
          <a:p>
            <a:pPr lvl="2"/>
            <a:r>
              <a:rPr lang="en-US" dirty="0"/>
              <a:t>A gamete inherits a complete diploid set of chromosomes, and when fertilized with a normal haploid gamete the offspring has three sets of chromosomes and is triploid.</a:t>
            </a:r>
            <a:endParaRPr lang="en-US" sz="2200" dirty="0"/>
          </a:p>
          <a:p>
            <a:pPr lvl="2"/>
            <a:r>
              <a:rPr lang="en-US" dirty="0"/>
              <a:t>Organisms with more than the usual number of chromosome sets are called </a:t>
            </a:r>
            <a:r>
              <a:rPr lang="en-US" dirty="0" err="1"/>
              <a:t>polyploids</a:t>
            </a:r>
            <a:endParaRPr lang="en-US" sz="2200" dirty="0"/>
          </a:p>
          <a:p>
            <a:pPr lvl="3"/>
            <a:r>
              <a:rPr lang="en-US" sz="2400" dirty="0"/>
              <a:t>Rare in animals and almost always results in the death of the zygote</a:t>
            </a:r>
          </a:p>
          <a:p>
            <a:pPr lvl="3"/>
            <a:r>
              <a:rPr lang="en-US" sz="2400" dirty="0"/>
              <a:t>Frequently occurs in plants</a:t>
            </a:r>
          </a:p>
          <a:p>
            <a:pPr lvl="4"/>
            <a:r>
              <a:rPr lang="en-US" sz="2400" dirty="0"/>
              <a:t>Fruits and flowers are larger and plants are healthier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Pollination = the transfer of the male pollen grains to the pistil of a flower</a:t>
            </a:r>
            <a:endParaRPr lang="en-US" sz="2600" dirty="0"/>
          </a:p>
          <a:p>
            <a:pPr lvl="1"/>
            <a:r>
              <a:rPr lang="en-US" dirty="0"/>
              <a:t>Fertilization = the uniting of male and female gametes</a:t>
            </a:r>
            <a:endParaRPr lang="en-US" sz="2600" dirty="0"/>
          </a:p>
          <a:p>
            <a:pPr lvl="2"/>
            <a:r>
              <a:rPr lang="en-US" dirty="0"/>
              <a:t>After the ovule is fertilized, it matures into a seed</a:t>
            </a:r>
            <a:endParaRPr lang="en-US" sz="2200" dirty="0"/>
          </a:p>
          <a:p>
            <a:pPr lvl="1"/>
            <a:r>
              <a:rPr lang="en-US" dirty="0"/>
              <a:t>Peas normally reproduce from self pollination</a:t>
            </a:r>
            <a:endParaRPr lang="en-US" sz="2600" dirty="0"/>
          </a:p>
          <a:p>
            <a:pPr lvl="1"/>
            <a:r>
              <a:rPr lang="en-US" dirty="0"/>
              <a:t>Cross-pollination occurs when one plant fertilizes another plant</a:t>
            </a:r>
            <a:endParaRPr lang="en-US" sz="26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Mendel was a careful researcher</a:t>
            </a:r>
          </a:p>
          <a:p>
            <a:pPr lvl="1"/>
            <a:r>
              <a:rPr lang="en-US" dirty="0"/>
              <a:t>Carefully controlled his experiments</a:t>
            </a:r>
            <a:endParaRPr lang="en-US" sz="2600" dirty="0"/>
          </a:p>
          <a:p>
            <a:pPr lvl="1"/>
            <a:r>
              <a:rPr lang="en-US" dirty="0"/>
              <a:t>Only studied one trait at a time</a:t>
            </a:r>
            <a:endParaRPr lang="en-US" sz="26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Mendel’s Monohybrid Crosses</a:t>
            </a:r>
          </a:p>
        </p:txBody>
      </p:sp>
      <p:sp>
        <p:nvSpPr>
          <p:cNvPr id="3" name="Content Placeholder 2"/>
          <p:cNvSpPr>
            <a:spLocks noGrp="1"/>
          </p:cNvSpPr>
          <p:nvPr>
            <p:ph idx="1"/>
          </p:nvPr>
        </p:nvSpPr>
        <p:spPr/>
        <p:txBody>
          <a:bodyPr/>
          <a:lstStyle/>
          <a:p>
            <a:r>
              <a:rPr lang="en-US" dirty="0"/>
              <a:t>A hybrid is the offspring of parents that have different forms of a trait</a:t>
            </a:r>
          </a:p>
          <a:p>
            <a:r>
              <a:rPr lang="en-US" dirty="0"/>
              <a:t>Mendel’s crosses used two parent plants that different by a single trait – height.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first generation</a:t>
            </a:r>
          </a:p>
          <a:p>
            <a:pPr lvl="1"/>
            <a:r>
              <a:rPr lang="en-US" dirty="0"/>
              <a:t>Tall pea plant crossed with short pea plant</a:t>
            </a:r>
            <a:endParaRPr lang="en-US" sz="2600" dirty="0"/>
          </a:p>
          <a:p>
            <a:pPr lvl="1"/>
            <a:r>
              <a:rPr lang="en-US" dirty="0"/>
              <a:t>Resulting generation = all tall pea plants</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second generation</a:t>
            </a:r>
          </a:p>
          <a:p>
            <a:pPr lvl="1"/>
            <a:r>
              <a:rPr lang="en-US" dirty="0"/>
              <a:t>Allowed the resulting first generation plants to self pollinate</a:t>
            </a:r>
            <a:endParaRPr lang="en-US" sz="2600" dirty="0"/>
          </a:p>
          <a:p>
            <a:pPr lvl="1"/>
            <a:r>
              <a:rPr lang="en-US" dirty="0"/>
              <a:t>Resulting generation = </a:t>
            </a:r>
            <a:endParaRPr lang="en-US" sz="2600" dirty="0"/>
          </a:p>
          <a:p>
            <a:pPr lvl="2"/>
            <a:r>
              <a:rPr lang="en-US" dirty="0"/>
              <a:t>Three fourths of the plants were as tall as the tall plants in the parents and first generations</a:t>
            </a:r>
            <a:endParaRPr lang="en-US" sz="2200" dirty="0"/>
          </a:p>
          <a:p>
            <a:pPr lvl="2"/>
            <a:r>
              <a:rPr lang="en-US" dirty="0"/>
              <a:t>One fourth of the offspring were as short as the short plants in the parent generation</a:t>
            </a: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2068</Words>
  <Application>Microsoft Office PowerPoint</Application>
  <PresentationFormat>On-screen Show (4:3)</PresentationFormat>
  <Paragraphs>264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Chapter 10</vt:lpstr>
      <vt:lpstr>10.1 Mendel’s Laws of Heredity</vt:lpstr>
      <vt:lpstr>Why Mendel Succeeded</vt:lpstr>
      <vt:lpstr>Slide 4</vt:lpstr>
      <vt:lpstr>Slide 5</vt:lpstr>
      <vt:lpstr>Slide 6</vt:lpstr>
      <vt:lpstr>Mendel’s Monohybrid Crosses</vt:lpstr>
      <vt:lpstr>Slide 8</vt:lpstr>
      <vt:lpstr>Slide 9</vt:lpstr>
      <vt:lpstr>Slide 10</vt:lpstr>
      <vt:lpstr>The rule of unit factors</vt:lpstr>
      <vt:lpstr>Slide 12</vt:lpstr>
      <vt:lpstr>The rule of dominance</vt:lpstr>
      <vt:lpstr>Slide 14</vt:lpstr>
      <vt:lpstr>The law of segregation</vt:lpstr>
      <vt:lpstr>Phenotypes and Genotypes</vt:lpstr>
      <vt:lpstr>Slide 17</vt:lpstr>
      <vt:lpstr>Genotype or Phenotype?</vt:lpstr>
      <vt:lpstr>Slide 19</vt:lpstr>
      <vt:lpstr>Mendel’s Dihybrid Crosses</vt:lpstr>
      <vt:lpstr>Slide 21</vt:lpstr>
      <vt:lpstr>The law of independent assortment</vt:lpstr>
      <vt:lpstr>Punnett Squares</vt:lpstr>
      <vt:lpstr>Monohybrid crosses</vt:lpstr>
      <vt:lpstr>Slide 25</vt:lpstr>
      <vt:lpstr>Slide 26</vt:lpstr>
      <vt:lpstr>Slide 27</vt:lpstr>
      <vt:lpstr>Probability</vt:lpstr>
      <vt:lpstr>10.2 Meiosis</vt:lpstr>
      <vt:lpstr>Genes, Chromosomes, and Numbers</vt:lpstr>
      <vt:lpstr>Diploid and haploid cells</vt:lpstr>
      <vt:lpstr>Slide 32</vt:lpstr>
      <vt:lpstr>Homologous chromosomes</vt:lpstr>
      <vt:lpstr>Why meiosis?</vt:lpstr>
      <vt:lpstr>Slide 35</vt:lpstr>
      <vt:lpstr>The Phases of Meiosis</vt:lpstr>
      <vt:lpstr>Prophase I</vt:lpstr>
      <vt:lpstr>Slide 38</vt:lpstr>
      <vt:lpstr>Metaphase I</vt:lpstr>
      <vt:lpstr>Anaphase I</vt:lpstr>
      <vt:lpstr>Telophase I</vt:lpstr>
      <vt:lpstr>The phases of meiosis II</vt:lpstr>
      <vt:lpstr>Slide 43</vt:lpstr>
      <vt:lpstr>Meiosis Provides for Genetic Variation</vt:lpstr>
      <vt:lpstr>Slide 45</vt:lpstr>
      <vt:lpstr>Mistakes in Meiosis</vt:lpstr>
      <vt:lpstr>Slide 47</vt:lpstr>
      <vt:lpstr>Slide 48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Teacher</dc:creator>
  <cp:lastModifiedBy>Teacher</cp:lastModifiedBy>
  <cp:revision>33</cp:revision>
  <dcterms:created xsi:type="dcterms:W3CDTF">2012-01-31T18:12:01Z</dcterms:created>
  <dcterms:modified xsi:type="dcterms:W3CDTF">2013-02-28T15:47:32Z</dcterms:modified>
</cp:coreProperties>
</file>