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87" r:id="rId23"/>
    <p:sldId id="284" r:id="rId24"/>
    <p:sldId id="285" r:id="rId25"/>
    <p:sldId id="277" r:id="rId26"/>
    <p:sldId id="278" r:id="rId27"/>
    <p:sldId id="279" r:id="rId28"/>
    <p:sldId id="280" r:id="rId29"/>
    <p:sldId id="281" r:id="rId30"/>
    <p:sldId id="283" r:id="rId31"/>
    <p:sldId id="282" r:id="rId32"/>
    <p:sldId id="288" r:id="rId33"/>
    <p:sldId id="289" r:id="rId34"/>
    <p:sldId id="290" r:id="rId35"/>
    <p:sldId id="291" r:id="rId36"/>
    <p:sldId id="293" r:id="rId37"/>
    <p:sldId id="292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385E-2C05-4C00-B8C7-22C5F5C670A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7ACE-DE26-4965-B09A-B8E741200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385E-2C05-4C00-B8C7-22C5F5C670A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7ACE-DE26-4965-B09A-B8E741200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385E-2C05-4C00-B8C7-22C5F5C670A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7ACE-DE26-4965-B09A-B8E741200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Courier New" pitchFamily="49" charset="0"/>
              <a:buChar char="o"/>
              <a:defRPr/>
            </a:lvl1pPr>
            <a:lvl2pPr>
              <a:buFont typeface="Wingdings" pitchFamily="2" charset="2"/>
              <a:buChar char="§"/>
              <a:defRPr sz="3200"/>
            </a:lvl2pPr>
            <a:lvl3pPr>
              <a:defRPr sz="2800"/>
            </a:lvl3pPr>
            <a:lvl4pPr>
              <a:buFont typeface="Courier New" pitchFamily="49" charset="0"/>
              <a:buChar char="o"/>
              <a:defRPr sz="2700"/>
            </a:lvl4pPr>
            <a:lvl5pPr>
              <a:buFont typeface="Wingdings" pitchFamily="2" charset="2"/>
              <a:buChar char="§"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385E-2C05-4C00-B8C7-22C5F5C670A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7ACE-DE26-4965-B09A-B8E741200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385E-2C05-4C00-B8C7-22C5F5C670A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7ACE-DE26-4965-B09A-B8E741200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385E-2C05-4C00-B8C7-22C5F5C670A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7ACE-DE26-4965-B09A-B8E741200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385E-2C05-4C00-B8C7-22C5F5C670A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7ACE-DE26-4965-B09A-B8E741200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385E-2C05-4C00-B8C7-22C5F5C670A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7ACE-DE26-4965-B09A-B8E741200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385E-2C05-4C00-B8C7-22C5F5C670A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7ACE-DE26-4965-B09A-B8E741200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385E-2C05-4C00-B8C7-22C5F5C670A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7ACE-DE26-4965-B09A-B8E741200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385E-2C05-4C00-B8C7-22C5F5C670A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7ACE-DE26-4965-B09A-B8E741200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385E-2C05-4C00-B8C7-22C5F5C670A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27ACE-DE26-4965-B09A-B8E741200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11: DNA and </a:t>
            </a:r>
            <a:r>
              <a:rPr lang="en-US" dirty="0" smtClean="0"/>
              <a:t>Genes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 and Proteins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Genetic information in DNA is used in the production of proteins</a:t>
            </a:r>
          </a:p>
          <a:p>
            <a:r>
              <a:rPr lang="en-US" dirty="0"/>
              <a:t>Proteins form into complex 3D shapes to become key cell structures and regulators of cell functions</a:t>
            </a:r>
          </a:p>
          <a:p>
            <a:r>
              <a:rPr lang="en-US" dirty="0"/>
              <a:t>The sequence of nucleotides in each gene contains information for assembling the string of amino acids that make up a single protein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RNA is a nucleic acid</a:t>
            </a:r>
          </a:p>
          <a:p>
            <a:pPr lvl="1"/>
            <a:r>
              <a:rPr lang="en-US" dirty="0"/>
              <a:t>Single stranded</a:t>
            </a:r>
          </a:p>
          <a:p>
            <a:pPr lvl="1"/>
            <a:r>
              <a:rPr lang="en-US" dirty="0"/>
              <a:t>Sugar = ribose</a:t>
            </a:r>
          </a:p>
          <a:p>
            <a:pPr lvl="1"/>
            <a:r>
              <a:rPr lang="en-US" dirty="0"/>
              <a:t>Nitrogen bases</a:t>
            </a:r>
          </a:p>
          <a:p>
            <a:pPr lvl="2"/>
            <a:r>
              <a:rPr lang="en-US" sz="2900" dirty="0"/>
              <a:t>Adenine (A)</a:t>
            </a:r>
          </a:p>
          <a:p>
            <a:pPr lvl="2"/>
            <a:r>
              <a:rPr lang="en-US" sz="2900" dirty="0"/>
              <a:t>Guanine (G)</a:t>
            </a:r>
          </a:p>
          <a:p>
            <a:pPr lvl="2"/>
            <a:r>
              <a:rPr lang="en-US" sz="2900" dirty="0"/>
              <a:t>Cytosine (C)</a:t>
            </a:r>
          </a:p>
          <a:p>
            <a:pPr lvl="2"/>
            <a:r>
              <a:rPr lang="en-US" sz="2900" dirty="0" err="1"/>
              <a:t>Uracil</a:t>
            </a:r>
            <a:r>
              <a:rPr lang="en-US" sz="2900" dirty="0"/>
              <a:t> (U)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Takes the DNA instructions on  how the protein should be assembled and assemble the protein</a:t>
            </a:r>
          </a:p>
          <a:p>
            <a:r>
              <a:rPr lang="en-US" dirty="0"/>
              <a:t>Three types</a:t>
            </a:r>
          </a:p>
          <a:p>
            <a:pPr lvl="1"/>
            <a:r>
              <a:rPr lang="en-US" dirty="0"/>
              <a:t>Messenger RNA (mRNA)</a:t>
            </a:r>
          </a:p>
          <a:p>
            <a:pPr lvl="2"/>
            <a:r>
              <a:rPr lang="en-US" sz="2900" dirty="0"/>
              <a:t>Brings information from the DNA in the nucleus to the cytoplasm</a:t>
            </a:r>
          </a:p>
          <a:p>
            <a:pPr lvl="1"/>
            <a:r>
              <a:rPr lang="en-US" dirty="0"/>
              <a:t>Ribosomal RNA (</a:t>
            </a:r>
            <a:r>
              <a:rPr lang="en-US" dirty="0" err="1"/>
              <a:t>rRNA</a:t>
            </a:r>
            <a:r>
              <a:rPr lang="en-US" dirty="0"/>
              <a:t>)</a:t>
            </a:r>
          </a:p>
          <a:p>
            <a:pPr lvl="2"/>
            <a:r>
              <a:rPr lang="en-US" sz="2900" dirty="0"/>
              <a:t>Clamp onto the mRNA and use its information to assemble the amino acids in the correct order</a:t>
            </a:r>
          </a:p>
          <a:p>
            <a:pPr lvl="1"/>
            <a:r>
              <a:rPr lang="en-US" dirty="0"/>
              <a:t>Transfer RNA (</a:t>
            </a:r>
            <a:r>
              <a:rPr lang="en-US" dirty="0" err="1"/>
              <a:t>tRNA</a:t>
            </a:r>
            <a:r>
              <a:rPr lang="en-US" dirty="0"/>
              <a:t>)</a:t>
            </a:r>
          </a:p>
          <a:p>
            <a:pPr lvl="2"/>
            <a:r>
              <a:rPr lang="en-US" sz="2900" dirty="0"/>
              <a:t>Transports amino acids to the ribosome to be assembled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Transcription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nucleus, enzymes make an RNA copy of a portion of a DNA strand in a process called transcription</a:t>
            </a:r>
          </a:p>
          <a:p>
            <a:r>
              <a:rPr lang="en-US" dirty="0"/>
              <a:t>Results in the formation of one single-stranded RNA molecule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Genetic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code is needed to convert the language of mRNA into the language of proteins</a:t>
            </a:r>
          </a:p>
          <a:p>
            <a:r>
              <a:rPr lang="en-US" dirty="0"/>
              <a:t>A group of three nucleotides codes for one amino acid</a:t>
            </a:r>
          </a:p>
          <a:p>
            <a:pPr lvl="1"/>
            <a:r>
              <a:rPr lang="en-US" dirty="0"/>
              <a:t>Each set of three nitrogen bases in mRNA coding for an amino acid is known as a codon</a:t>
            </a:r>
          </a:p>
          <a:p>
            <a:pPr lvl="1"/>
            <a:r>
              <a:rPr lang="en-US" dirty="0"/>
              <a:t>Sixty four combinations are possible when a sequence of three bases is used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Some do not code for amino acids but provide instructions for assembling the protein</a:t>
            </a:r>
          </a:p>
          <a:p>
            <a:pPr lvl="2"/>
            <a:r>
              <a:rPr lang="en-US" sz="2900" dirty="0"/>
              <a:t>UAA = stop codon (protein production ends at this point)</a:t>
            </a:r>
          </a:p>
          <a:p>
            <a:pPr lvl="2"/>
            <a:r>
              <a:rPr lang="en-US" sz="2900" dirty="0"/>
              <a:t>AUG = start codon</a:t>
            </a:r>
          </a:p>
          <a:p>
            <a:pPr lvl="1"/>
            <a:r>
              <a:rPr lang="en-US" dirty="0"/>
              <a:t>More than one codon can code for the same amino acid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Translation: From mRNA to Protein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of converting the information in a sequence of nitrogen bases in mRNA into a sequence of amino acids that make up a protein is known as translation</a:t>
            </a:r>
          </a:p>
          <a:p>
            <a:r>
              <a:rPr lang="en-US" dirty="0"/>
              <a:t>Takes place at the </a:t>
            </a:r>
            <a:r>
              <a:rPr lang="en-US" dirty="0" err="1"/>
              <a:t>ribosomes</a:t>
            </a:r>
            <a:r>
              <a:rPr lang="en-US" dirty="0"/>
              <a:t> in the cytoplasm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role of transfer RNA</a:t>
            </a:r>
          </a:p>
          <a:p>
            <a:pPr lvl="1"/>
            <a:r>
              <a:rPr lang="en-US" dirty="0"/>
              <a:t>For proteins to be built, the 20 different amino acids dissolved in the cytoplasm must be brought to the </a:t>
            </a:r>
            <a:r>
              <a:rPr lang="en-US" dirty="0" err="1"/>
              <a:t>ribosomes</a:t>
            </a:r>
            <a:endParaRPr lang="en-US" dirty="0"/>
          </a:p>
          <a:p>
            <a:pPr lvl="1"/>
            <a:r>
              <a:rPr lang="en-US" dirty="0"/>
              <a:t>Correct translation depends on the joining of each mRNA codon with the correct </a:t>
            </a:r>
            <a:r>
              <a:rPr lang="en-US" dirty="0" err="1"/>
              <a:t>tRNA</a:t>
            </a:r>
            <a:r>
              <a:rPr lang="en-US" dirty="0"/>
              <a:t> molecule</a:t>
            </a:r>
          </a:p>
          <a:p>
            <a:pPr lvl="1"/>
            <a:r>
              <a:rPr lang="en-US" dirty="0"/>
              <a:t>On the opposite side of the </a:t>
            </a:r>
            <a:r>
              <a:rPr lang="en-US" dirty="0" err="1"/>
              <a:t>tRNA</a:t>
            </a:r>
            <a:r>
              <a:rPr lang="en-US" dirty="0"/>
              <a:t> molecules from the amino-acid attachment site, there is a sequence of three nucleotides that are the complement of the nucleotides in the codon: called an </a:t>
            </a:r>
            <a:r>
              <a:rPr lang="en-US" dirty="0" err="1"/>
              <a:t>anticodon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the mRNA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As translation begins, a </a:t>
            </a:r>
            <a:r>
              <a:rPr lang="en-US" dirty="0" err="1"/>
              <a:t>tRNA</a:t>
            </a:r>
            <a:r>
              <a:rPr lang="en-US" dirty="0"/>
              <a:t> molecule brings the first amino acid to the mRNA strand that is attached to the ribosome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anticodon</a:t>
            </a:r>
            <a:r>
              <a:rPr lang="en-US" dirty="0"/>
              <a:t> forms a temporary bond with the codon of the mRNA strand</a:t>
            </a:r>
          </a:p>
          <a:p>
            <a:endParaRPr lang="en-US" dirty="0"/>
          </a:p>
        </p:txBody>
      </p:sp>
      <p:pic>
        <p:nvPicPr>
          <p:cNvPr id="4" name="Picture 2" descr="http://www.anselm.edu/homepage/jpitocch/genbio/translat.JPG"/>
          <p:cNvPicPr>
            <a:picLocks noChangeAspect="1" noChangeArrowheads="1"/>
          </p:cNvPicPr>
          <p:nvPr/>
        </p:nvPicPr>
        <p:blipFill>
          <a:blip r:embed="rId2" cstate="print"/>
          <a:srcRect l="14493" t="7844" r="37681" b="68624"/>
          <a:stretch>
            <a:fillRect/>
          </a:stretch>
        </p:blipFill>
        <p:spPr bwMode="auto">
          <a:xfrm>
            <a:off x="3124200" y="4495800"/>
            <a:ext cx="2514600" cy="1600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0" y="5867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2600" y="5638800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15400" cy="5516563"/>
          </a:xfrm>
        </p:spPr>
        <p:txBody>
          <a:bodyPr/>
          <a:lstStyle/>
          <a:p>
            <a:pPr lvl="1"/>
            <a:r>
              <a:rPr lang="en-US" dirty="0"/>
              <a:t>The ribosome slides to the next codon and a new </a:t>
            </a:r>
            <a:r>
              <a:rPr lang="en-US" dirty="0" err="1"/>
              <a:t>tRNA</a:t>
            </a:r>
            <a:r>
              <a:rPr lang="en-US" dirty="0"/>
              <a:t> molecule brings another amino acid</a:t>
            </a:r>
          </a:p>
          <a:p>
            <a:pPr lvl="1"/>
            <a:r>
              <a:rPr lang="en-US" dirty="0"/>
              <a:t>The amino acids are joined by an enzyme and form a peptide bond, the first </a:t>
            </a:r>
            <a:r>
              <a:rPr lang="en-US" dirty="0" err="1"/>
              <a:t>tRNA</a:t>
            </a:r>
            <a:r>
              <a:rPr lang="en-US" dirty="0"/>
              <a:t> releases its amino acid and detaches from the mRNA</a:t>
            </a:r>
          </a:p>
          <a:p>
            <a:pPr lvl="2"/>
            <a:r>
              <a:rPr lang="en-US" sz="2900" dirty="0"/>
              <a:t>Free to pick up an deliver another molecule</a:t>
            </a:r>
          </a:p>
        </p:txBody>
      </p:sp>
      <p:pic>
        <p:nvPicPr>
          <p:cNvPr id="4" name="Picture 2" descr="http://www.anselm.edu/homepage/jpitocch/genbio/translat.JPG"/>
          <p:cNvPicPr>
            <a:picLocks noChangeAspect="1" noChangeArrowheads="1"/>
          </p:cNvPicPr>
          <p:nvPr/>
        </p:nvPicPr>
        <p:blipFill>
          <a:blip r:embed="rId2" cstate="print"/>
          <a:srcRect l="56522" t="37248" b="31376"/>
          <a:stretch>
            <a:fillRect/>
          </a:stretch>
        </p:blipFill>
        <p:spPr bwMode="auto">
          <a:xfrm>
            <a:off x="1066800" y="4114800"/>
            <a:ext cx="2449286" cy="2286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flipH="1">
            <a:off x="1066800" y="5715000"/>
            <a:ext cx="609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1752600" y="40386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2" descr="http://www.anselm.edu/homepage/jpitocch/genbio/translat.JPG"/>
          <p:cNvPicPr>
            <a:picLocks noChangeAspect="1" noChangeArrowheads="1"/>
          </p:cNvPicPr>
          <p:nvPr/>
        </p:nvPicPr>
        <p:blipFill>
          <a:blip r:embed="rId2" cstate="print"/>
          <a:srcRect l="17391" t="60780" r="31884"/>
          <a:stretch>
            <a:fillRect/>
          </a:stretch>
        </p:blipFill>
        <p:spPr bwMode="auto">
          <a:xfrm>
            <a:off x="4724400" y="3886200"/>
            <a:ext cx="2667000" cy="2667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 flipH="1">
            <a:off x="5029200" y="3886200"/>
            <a:ext cx="609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7162800" y="4572000"/>
            <a:ext cx="609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495800" y="5715000"/>
            <a:ext cx="609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11.1 DNA: The Molecule of </a:t>
            </a:r>
            <a:r>
              <a:rPr lang="en-US" dirty="0" smtClean="0"/>
              <a:t>Heredity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Process continues until a stop codon is reached and the amino acid strand is released from the ribosome</a:t>
            </a:r>
          </a:p>
          <a:p>
            <a:pPr lvl="2"/>
            <a:r>
              <a:rPr lang="en-US" sz="2900" dirty="0"/>
              <a:t>Twist and curl into complex 3d shapes</a:t>
            </a:r>
          </a:p>
        </p:txBody>
      </p:sp>
      <p:pic>
        <p:nvPicPr>
          <p:cNvPr id="4" name="Picture 2" descr="http://www.anselm.edu/homepage/jpitocch/genbio/translat.JPG"/>
          <p:cNvPicPr>
            <a:picLocks noChangeAspect="1" noChangeArrowheads="1"/>
          </p:cNvPicPr>
          <p:nvPr/>
        </p:nvPicPr>
        <p:blipFill>
          <a:blip r:embed="rId2" cstate="print"/>
          <a:srcRect t="33886" r="43478" b="40341"/>
          <a:stretch>
            <a:fillRect/>
          </a:stretch>
        </p:blipFill>
        <p:spPr bwMode="auto">
          <a:xfrm>
            <a:off x="2819400" y="4267200"/>
            <a:ext cx="2971800" cy="1752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flipH="1">
            <a:off x="4191000" y="3733800"/>
            <a:ext cx="381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anselm.edu/homepage/jpitocch/genbio/transl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7912"/>
            <a:ext cx="5257800" cy="6800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523999"/>
          <a:ext cx="6088380" cy="4084320"/>
        </p:xfrm>
        <a:graphic>
          <a:graphicData uri="http://schemas.openxmlformats.org/drawingml/2006/table">
            <a:tbl>
              <a:tblPr/>
              <a:tblGrid>
                <a:gridCol w="2029460"/>
                <a:gridCol w="2029460"/>
                <a:gridCol w="2029460"/>
              </a:tblGrid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DNA base sequence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mRNA codon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tRNA anticodon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1066800"/>
            <a:ext cx="447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Copy the table onto a separate piece of paper.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523999"/>
          <a:ext cx="6088380" cy="4084320"/>
        </p:xfrm>
        <a:graphic>
          <a:graphicData uri="http://schemas.openxmlformats.org/drawingml/2006/table">
            <a:tbl>
              <a:tblPr/>
              <a:tblGrid>
                <a:gridCol w="2029460"/>
                <a:gridCol w="2029460"/>
                <a:gridCol w="2029460"/>
              </a:tblGrid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DNA base sequence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mRNA codon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tRNA anticodon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CTA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#1</a:t>
                      </a:r>
                      <a:endParaRPr lang="en-US" sz="2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#2</a:t>
                      </a:r>
                      <a:endParaRPr lang="en-US" sz="2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TGC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#3</a:t>
                      </a:r>
                      <a:endParaRPr lang="en-US" sz="2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#4</a:t>
                      </a:r>
                      <a:endParaRPr lang="en-US" sz="2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GGA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#5</a:t>
                      </a:r>
                      <a:endParaRPr lang="en-US" sz="2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#6</a:t>
                      </a:r>
                      <a:endParaRPr lang="en-US" sz="2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ATC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#7</a:t>
                      </a:r>
                      <a:endParaRPr lang="en-US" sz="2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#8</a:t>
                      </a:r>
                      <a:endParaRPr lang="en-US" sz="2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523999"/>
          <a:ext cx="6088380" cy="4084320"/>
        </p:xfrm>
        <a:graphic>
          <a:graphicData uri="http://schemas.openxmlformats.org/drawingml/2006/table">
            <a:tbl>
              <a:tblPr/>
              <a:tblGrid>
                <a:gridCol w="2029460"/>
                <a:gridCol w="2029460"/>
                <a:gridCol w="2029460"/>
              </a:tblGrid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DNA base sequence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mRNA codon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tRNA anticodon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CTA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GAU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CUA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TGC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ACG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UGC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GGA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CCU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GGA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ATC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UAG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AUC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11.3 Genetic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Mutation: A Change in DNA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Radiation can break apart a molecule of DNA, causing the nucleotide sequence to be changed</a:t>
            </a:r>
          </a:p>
          <a:p>
            <a:r>
              <a:rPr lang="en-US" dirty="0"/>
              <a:t>Any change in the DNA sequence that also changes the protein it codes for is called a mutation.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/>
              <a:t>Mutations in reproductive cells</a:t>
            </a:r>
          </a:p>
          <a:p>
            <a:pPr lvl="1"/>
            <a:r>
              <a:rPr lang="en-US" dirty="0"/>
              <a:t>Passed onto offspring</a:t>
            </a:r>
          </a:p>
          <a:p>
            <a:pPr lvl="1"/>
            <a:r>
              <a:rPr lang="en-US" dirty="0"/>
              <a:t>May produce a new trait</a:t>
            </a:r>
          </a:p>
          <a:p>
            <a:pPr lvl="1"/>
            <a:r>
              <a:rPr lang="en-US" dirty="0"/>
              <a:t>May result in a protein that does not work correctly</a:t>
            </a:r>
          </a:p>
          <a:p>
            <a:pPr lvl="1"/>
            <a:r>
              <a:rPr lang="en-US" dirty="0"/>
              <a:t>Resulting in structural or functional problems in cells and in the organism</a:t>
            </a:r>
          </a:p>
          <a:p>
            <a:pPr lvl="1"/>
            <a:r>
              <a:rPr lang="en-US" dirty="0"/>
              <a:t>In rare cases, it may have positive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Mutations in body cells</a:t>
            </a:r>
          </a:p>
          <a:p>
            <a:pPr lvl="1"/>
            <a:r>
              <a:rPr lang="en-US" dirty="0"/>
              <a:t>Impair the function of the cell</a:t>
            </a:r>
          </a:p>
          <a:p>
            <a:pPr lvl="1"/>
            <a:r>
              <a:rPr lang="en-US" dirty="0"/>
              <a:t>New cells resulting from cell division will have the same mutation</a:t>
            </a:r>
          </a:p>
          <a:p>
            <a:pPr lvl="2"/>
            <a:r>
              <a:rPr lang="en-US" sz="2900" dirty="0"/>
              <a:t>Some mutations affect genes that control cell division</a:t>
            </a:r>
          </a:p>
          <a:p>
            <a:pPr lvl="3"/>
            <a:r>
              <a:rPr lang="en-US" sz="2900" dirty="0"/>
              <a:t>Result in cells growing and dividing rapidly: cancer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r>
              <a:rPr lang="en-US" dirty="0"/>
              <a:t>The effects of point mutations</a:t>
            </a:r>
          </a:p>
          <a:p>
            <a:pPr lvl="1"/>
            <a:r>
              <a:rPr lang="en-US" dirty="0"/>
              <a:t>A point mutation is a change in a single base pair in DNA</a:t>
            </a:r>
          </a:p>
          <a:p>
            <a:pPr lvl="1"/>
            <a:r>
              <a:rPr lang="en-US" dirty="0"/>
              <a:t>Incorrect amino acid inserted into a growing protein</a:t>
            </a:r>
          </a:p>
          <a:p>
            <a:pPr lvl="1"/>
            <a:r>
              <a:rPr lang="en-US" dirty="0"/>
              <a:t>Can change the entire structure of a protein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DNA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structure of DNA</a:t>
            </a:r>
          </a:p>
          <a:p>
            <a:pPr lvl="1"/>
            <a:r>
              <a:rPr lang="en-US" dirty="0"/>
              <a:t>DNA is capable of holding all this information because it is a very long molecule</a:t>
            </a:r>
          </a:p>
          <a:p>
            <a:pPr lvl="1"/>
            <a:r>
              <a:rPr lang="en-US" dirty="0"/>
              <a:t>DNA is a polymer</a:t>
            </a:r>
          </a:p>
          <a:p>
            <a:pPr lvl="2"/>
            <a:r>
              <a:rPr lang="en-US" dirty="0"/>
              <a:t>Made of repeating subunits called nucleotides which have 3 parts:</a:t>
            </a:r>
          </a:p>
          <a:p>
            <a:pPr lvl="3"/>
            <a:r>
              <a:rPr lang="en-US" dirty="0"/>
              <a:t>A simple sugar = </a:t>
            </a:r>
          </a:p>
          <a:p>
            <a:pPr lvl="4"/>
            <a:r>
              <a:rPr lang="en-US" dirty="0" err="1"/>
              <a:t>deoxyribose</a:t>
            </a:r>
            <a:endParaRPr lang="en-US" dirty="0"/>
          </a:p>
          <a:p>
            <a:pPr lvl="3"/>
            <a:r>
              <a:rPr lang="en-US" dirty="0"/>
              <a:t>A phosphate group = </a:t>
            </a:r>
          </a:p>
          <a:p>
            <a:pPr lvl="4"/>
            <a:r>
              <a:rPr lang="en-US" dirty="0"/>
              <a:t>one atom of phosphorus </a:t>
            </a:r>
          </a:p>
          <a:p>
            <a:pPr lvl="4"/>
            <a:r>
              <a:rPr lang="en-US" dirty="0"/>
              <a:t>4 atoms of oxygen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teacher2.smithtown.k12.ny.us/epaulik/17_23PointMutation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177986" cy="4467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4114800" cy="5135563"/>
          </a:xfrm>
        </p:spPr>
        <p:txBody>
          <a:bodyPr/>
          <a:lstStyle/>
          <a:p>
            <a:r>
              <a:rPr lang="en-US" dirty="0" err="1"/>
              <a:t>Frameshift</a:t>
            </a:r>
            <a:r>
              <a:rPr lang="en-US" dirty="0"/>
              <a:t> mutations</a:t>
            </a:r>
          </a:p>
          <a:p>
            <a:pPr lvl="1"/>
            <a:r>
              <a:rPr lang="en-US" dirty="0"/>
              <a:t>A single base lost from a DNA strand</a:t>
            </a:r>
          </a:p>
          <a:p>
            <a:pPr lvl="1"/>
            <a:r>
              <a:rPr lang="en-US" dirty="0"/>
              <a:t>Every codon after the deleted base would be different</a:t>
            </a:r>
          </a:p>
          <a:p>
            <a:endParaRPr lang="en-US" dirty="0"/>
          </a:p>
        </p:txBody>
      </p:sp>
      <p:pic>
        <p:nvPicPr>
          <p:cNvPr id="4" name="Picture 2" descr="http://www.narragansett.k12.ri.us/NHS/scienceweb/mrreis/AP%20Biology_files/AP%20Biology%20Midterm%20Review%20Sheet%20Diagrams_files/image095.jpg"/>
          <p:cNvPicPr>
            <a:picLocks noChangeAspect="1" noChangeArrowheads="1"/>
          </p:cNvPicPr>
          <p:nvPr/>
        </p:nvPicPr>
        <p:blipFill>
          <a:blip r:embed="rId2" cstate="print"/>
          <a:srcRect b="32000"/>
          <a:stretch>
            <a:fillRect/>
          </a:stretch>
        </p:blipFill>
        <p:spPr bwMode="auto">
          <a:xfrm>
            <a:off x="4343400" y="990599"/>
            <a:ext cx="4515971" cy="487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Chromosomal Mutations</a:t>
            </a:r>
          </a:p>
          <a:p>
            <a:pPr lvl="1"/>
            <a:r>
              <a:rPr lang="en-US" dirty="0" smtClean="0"/>
              <a:t>Changes may occur at the level of chromosomes as well as in genes.</a:t>
            </a:r>
          </a:p>
          <a:p>
            <a:pPr lvl="1"/>
            <a:r>
              <a:rPr lang="en-US" dirty="0" smtClean="0"/>
              <a:t>Chromosomes break and then rejoin incorrectly</a:t>
            </a:r>
          </a:p>
          <a:p>
            <a:pPr lvl="1"/>
            <a:r>
              <a:rPr lang="en-US" dirty="0" smtClean="0"/>
              <a:t>Chromosomal mutations are mutations that occurs at the chromosome level resulting in changes in the gene distribution during meiosis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Effects of chromosomal mutations</a:t>
            </a:r>
          </a:p>
          <a:p>
            <a:pPr lvl="2"/>
            <a:r>
              <a:rPr lang="en-US" dirty="0" smtClean="0"/>
              <a:t>Especially common in plants</a:t>
            </a:r>
          </a:p>
          <a:p>
            <a:pPr lvl="2"/>
            <a:r>
              <a:rPr lang="en-US" dirty="0" smtClean="0"/>
              <a:t>Affect the distribution of genes to gametes during meiosis because they cause </a:t>
            </a:r>
            <a:r>
              <a:rPr lang="en-US" dirty="0" err="1" smtClean="0"/>
              <a:t>nondisjunction</a:t>
            </a:r>
            <a:endParaRPr lang="en-US" dirty="0" smtClean="0"/>
          </a:p>
          <a:p>
            <a:pPr lvl="2"/>
            <a:r>
              <a:rPr lang="en-US" dirty="0" smtClean="0"/>
              <a:t>Rarely passed onto the next generation</a:t>
            </a:r>
          </a:p>
          <a:p>
            <a:pPr lvl="3"/>
            <a:r>
              <a:rPr lang="en-US" sz="2800" dirty="0" smtClean="0"/>
              <a:t>Zygote dies</a:t>
            </a:r>
          </a:p>
          <a:p>
            <a:pPr lvl="3"/>
            <a:r>
              <a:rPr lang="en-US" sz="2800" dirty="0" smtClean="0"/>
              <a:t>Mature organism is sterile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Causes of Mutations</a:t>
            </a:r>
          </a:p>
          <a:p>
            <a:pPr lvl="1"/>
            <a:r>
              <a:rPr lang="en-US" dirty="0" smtClean="0"/>
              <a:t>Mutations that just seem to happen are said to be spontaneous</a:t>
            </a:r>
          </a:p>
          <a:p>
            <a:pPr lvl="1"/>
            <a:r>
              <a:rPr lang="en-US" dirty="0" smtClean="0"/>
              <a:t>Many mutations are caused by environmental factors</a:t>
            </a:r>
          </a:p>
          <a:p>
            <a:pPr lvl="1"/>
            <a:r>
              <a:rPr lang="en-US" dirty="0" smtClean="0"/>
              <a:t>A mutagen is any agent that can cause a change in DNA</a:t>
            </a:r>
          </a:p>
          <a:p>
            <a:pPr lvl="2"/>
            <a:r>
              <a:rPr lang="en-US" dirty="0" smtClean="0"/>
              <a:t>High energy radiation</a:t>
            </a:r>
          </a:p>
          <a:p>
            <a:pPr lvl="2"/>
            <a:r>
              <a:rPr lang="en-US" dirty="0" smtClean="0"/>
              <a:t>Chemicals</a:t>
            </a:r>
          </a:p>
          <a:p>
            <a:pPr lvl="2"/>
            <a:r>
              <a:rPr lang="en-US" dirty="0" smtClean="0"/>
              <a:t>High temperatures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Repairing DNA</a:t>
            </a:r>
          </a:p>
          <a:p>
            <a:pPr lvl="2"/>
            <a:r>
              <a:rPr lang="en-US" dirty="0" smtClean="0"/>
              <a:t>Repair mechanisms that fix mutations in cells have evolved</a:t>
            </a:r>
          </a:p>
          <a:p>
            <a:pPr lvl="2"/>
            <a:r>
              <a:rPr lang="en-US" dirty="0" smtClean="0"/>
              <a:t>Enzymes proofread the DNA and replace incorrect nucleotides</a:t>
            </a:r>
          </a:p>
          <a:p>
            <a:pPr lvl="2"/>
            <a:r>
              <a:rPr lang="en-US" dirty="0" smtClean="0"/>
              <a:t>The greater the exposure to a mutagen the more likely a mistake will not be corrected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523999"/>
          <a:ext cx="6088380" cy="4084320"/>
        </p:xfrm>
        <a:graphic>
          <a:graphicData uri="http://schemas.openxmlformats.org/drawingml/2006/table">
            <a:tbl>
              <a:tblPr/>
              <a:tblGrid>
                <a:gridCol w="2029460"/>
                <a:gridCol w="2029460"/>
                <a:gridCol w="2029460"/>
              </a:tblGrid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DNA base sequence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mRNA codon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tRNA anticodon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1066800"/>
            <a:ext cx="447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Copy the table onto a separate piece of paper.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523999"/>
          <a:ext cx="6088380" cy="4084320"/>
        </p:xfrm>
        <a:graphic>
          <a:graphicData uri="http://schemas.openxmlformats.org/drawingml/2006/table">
            <a:tbl>
              <a:tblPr/>
              <a:tblGrid>
                <a:gridCol w="2029460"/>
                <a:gridCol w="2029460"/>
                <a:gridCol w="2029460"/>
              </a:tblGrid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DNA base sequence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mRNA codon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tRNA anticodon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TCA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#1</a:t>
                      </a:r>
                      <a:endParaRPr lang="en-US" sz="2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#2</a:t>
                      </a:r>
                      <a:endParaRPr lang="en-US" sz="2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#3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UGC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#4</a:t>
                      </a:r>
                      <a:endParaRPr lang="en-US" sz="2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#5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#6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CCA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ATG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#7</a:t>
                      </a:r>
                      <a:endParaRPr lang="en-US" sz="2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#8</a:t>
                      </a:r>
                      <a:endParaRPr lang="en-US" sz="2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523999"/>
          <a:ext cx="6088380" cy="4084320"/>
        </p:xfrm>
        <a:graphic>
          <a:graphicData uri="http://schemas.openxmlformats.org/drawingml/2006/table">
            <a:tbl>
              <a:tblPr/>
              <a:tblGrid>
                <a:gridCol w="2029460"/>
                <a:gridCol w="2029460"/>
                <a:gridCol w="2029460"/>
              </a:tblGrid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DNA base sequence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mRNA codon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tRNA anticodon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TCA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AGU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UCA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ACG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UGC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ACG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GGU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CCA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ATG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UAC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AUG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nitrogen base = </a:t>
            </a:r>
          </a:p>
          <a:p>
            <a:pPr lvl="1"/>
            <a:r>
              <a:rPr lang="en-US" dirty="0"/>
              <a:t>A carbon ring structure</a:t>
            </a:r>
          </a:p>
          <a:p>
            <a:pPr lvl="1"/>
            <a:r>
              <a:rPr lang="en-US" dirty="0"/>
              <a:t>Contains one or more atoms of nitrogen</a:t>
            </a:r>
          </a:p>
          <a:p>
            <a:pPr lvl="1"/>
            <a:r>
              <a:rPr lang="en-US" dirty="0"/>
              <a:t>4 possibilities</a:t>
            </a:r>
          </a:p>
          <a:p>
            <a:pPr lvl="2"/>
            <a:r>
              <a:rPr lang="en-US" dirty="0"/>
              <a:t>Adenine (A)</a:t>
            </a:r>
          </a:p>
          <a:p>
            <a:pPr lvl="2"/>
            <a:r>
              <a:rPr lang="en-US" dirty="0"/>
              <a:t>Guanine (G)</a:t>
            </a:r>
          </a:p>
          <a:p>
            <a:pPr lvl="2"/>
            <a:r>
              <a:rPr lang="en-US" dirty="0"/>
              <a:t>Cytosine (C)</a:t>
            </a:r>
          </a:p>
          <a:p>
            <a:pPr lvl="2"/>
            <a:r>
              <a:rPr lang="en-US" dirty="0"/>
              <a:t>Thymine (T)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dirty="0"/>
              <a:t>The phosphate groups and  </a:t>
            </a:r>
            <a:r>
              <a:rPr lang="en-US" dirty="0" err="1"/>
              <a:t>deoxyribose</a:t>
            </a:r>
            <a:r>
              <a:rPr lang="en-US" dirty="0"/>
              <a:t> molecules form the backbone of the polymer chain</a:t>
            </a:r>
          </a:p>
          <a:p>
            <a:pPr lvl="2"/>
            <a:r>
              <a:rPr lang="en-US" dirty="0"/>
              <a:t>James Watson and Francis Crick proposed that DNA is made of two chains of nucleotides joined together by the nitrogen bases</a:t>
            </a:r>
          </a:p>
          <a:p>
            <a:pPr lvl="3"/>
            <a:r>
              <a:rPr lang="en-US" dirty="0"/>
              <a:t>Two strands are complementary to each other</a:t>
            </a:r>
          </a:p>
          <a:p>
            <a:pPr lvl="4"/>
            <a:r>
              <a:rPr lang="en-US" dirty="0"/>
              <a:t>Adenine bonds with thymine</a:t>
            </a:r>
          </a:p>
          <a:p>
            <a:pPr lvl="4"/>
            <a:r>
              <a:rPr lang="en-US" dirty="0"/>
              <a:t>Guanine bonds with cytosine</a:t>
            </a:r>
          </a:p>
          <a:p>
            <a:pPr lvl="3"/>
            <a:r>
              <a:rPr lang="en-US" dirty="0"/>
              <a:t>Forms a double helix shape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importance of nucleotide sequences</a:t>
            </a:r>
          </a:p>
          <a:p>
            <a:pPr lvl="1"/>
            <a:r>
              <a:rPr lang="en-US" dirty="0"/>
              <a:t>The sequence of nucleotides forms the unique genetic information of an organism</a:t>
            </a:r>
          </a:p>
          <a:p>
            <a:pPr lvl="2"/>
            <a:r>
              <a:rPr lang="en-US" sz="2900" dirty="0"/>
              <a:t>Used to determine evolutionary relationships: the more closely related the more similar the sequence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 of DNA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DNA in the chromosome is copied in a process called DNA replication</a:t>
            </a:r>
          </a:p>
          <a:p>
            <a:r>
              <a:rPr lang="en-US" dirty="0"/>
              <a:t>All cells undergo DNA replication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How DNA replicates</a:t>
            </a:r>
          </a:p>
          <a:p>
            <a:pPr lvl="1"/>
            <a:r>
              <a:rPr lang="en-US" dirty="0"/>
              <a:t>During replication, each strand serves as a pattern to make a new DNA molecule</a:t>
            </a:r>
          </a:p>
          <a:p>
            <a:pPr lvl="1"/>
            <a:r>
              <a:rPr lang="en-US" dirty="0"/>
              <a:t>Begins as an enzyme breaks the hydrogen bonds between nitrogen bases – unzipping the molecule</a:t>
            </a:r>
          </a:p>
          <a:p>
            <a:pPr lvl="1"/>
            <a:r>
              <a:rPr lang="en-US" dirty="0"/>
              <a:t>Nucleotides that are floating free bond to the single strands by base pairing</a:t>
            </a:r>
          </a:p>
          <a:p>
            <a:pPr lvl="1"/>
            <a:r>
              <a:rPr lang="en-US" dirty="0"/>
              <a:t>Another enzyme bonds these new nucleotides into a chain</a:t>
            </a:r>
          </a:p>
          <a:p>
            <a:pPr lvl="1"/>
            <a:r>
              <a:rPr lang="en-US" dirty="0"/>
              <a:t>The result is the formation of two DNA molecules identical to the original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11.2 From DNA to Protein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1260</Words>
  <Application>Microsoft Office PowerPoint</Application>
  <PresentationFormat>On-screen Show (4:3)</PresentationFormat>
  <Paragraphs>204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Chapter 11: DNA and Genes</vt:lpstr>
      <vt:lpstr>11.1 DNA: The Molecule of Heredity</vt:lpstr>
      <vt:lpstr>What is DNA?</vt:lpstr>
      <vt:lpstr>Slide 4</vt:lpstr>
      <vt:lpstr>Slide 5</vt:lpstr>
      <vt:lpstr>Slide 6</vt:lpstr>
      <vt:lpstr>Replication of DNA</vt:lpstr>
      <vt:lpstr>Slide 8</vt:lpstr>
      <vt:lpstr>11.2 From DNA to Protein</vt:lpstr>
      <vt:lpstr>Genes and Proteins</vt:lpstr>
      <vt:lpstr>RNA</vt:lpstr>
      <vt:lpstr>Slide 12</vt:lpstr>
      <vt:lpstr>Transcription</vt:lpstr>
      <vt:lpstr>The Genetic Code</vt:lpstr>
      <vt:lpstr>Slide 15</vt:lpstr>
      <vt:lpstr>Translation: From mRNA to Protein</vt:lpstr>
      <vt:lpstr>Slide 17</vt:lpstr>
      <vt:lpstr>Translating the mRNA code</vt:lpstr>
      <vt:lpstr>Slide 19</vt:lpstr>
      <vt:lpstr>Slide 20</vt:lpstr>
      <vt:lpstr>Slide 21</vt:lpstr>
      <vt:lpstr>Pop Quiz</vt:lpstr>
      <vt:lpstr>Pop Quiz</vt:lpstr>
      <vt:lpstr>Pop Quiz</vt:lpstr>
      <vt:lpstr>11.3 Genetic Changes</vt:lpstr>
      <vt:lpstr>Mutation: A Change in DNA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Pop Quiz</vt:lpstr>
      <vt:lpstr>Pop Quiz</vt:lpstr>
      <vt:lpstr>Pop Quiz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DNA and Genes</dc:title>
  <dc:creator>Teacher</dc:creator>
  <cp:lastModifiedBy>Teacher</cp:lastModifiedBy>
  <cp:revision>19</cp:revision>
  <dcterms:created xsi:type="dcterms:W3CDTF">2012-02-21T20:08:07Z</dcterms:created>
  <dcterms:modified xsi:type="dcterms:W3CDTF">2014-04-01T15:00:12Z</dcterms:modified>
</cp:coreProperties>
</file>