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65" r:id="rId12"/>
    <p:sldId id="266" r:id="rId13"/>
    <p:sldId id="267" r:id="rId14"/>
    <p:sldId id="268" r:id="rId15"/>
    <p:sldId id="269" r:id="rId16"/>
    <p:sldId id="284" r:id="rId17"/>
    <p:sldId id="270" r:id="rId18"/>
    <p:sldId id="285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24D4-E0CC-49C6-990C-D63BF3D003D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BCC5-C44B-4238-AAF7-5589B9A59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24D4-E0CC-49C6-990C-D63BF3D003D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BCC5-C44B-4238-AAF7-5589B9A59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24D4-E0CC-49C6-990C-D63BF3D003D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BCC5-C44B-4238-AAF7-5589B9A59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Symbol" pitchFamily="18" charset="2"/>
              <a:buChar char="-"/>
              <a:defRPr/>
            </a:lvl1pPr>
            <a:lvl2pPr>
              <a:buFont typeface="Courier New" pitchFamily="49" charset="0"/>
              <a:buChar char="o"/>
              <a:defRPr/>
            </a:lvl2pPr>
            <a:lvl3pPr>
              <a:buFont typeface="Wingdings" pitchFamily="2" charset="2"/>
              <a:buChar char="§"/>
              <a:defRPr sz="2600"/>
            </a:lvl3pPr>
            <a:lvl4pPr>
              <a:buFont typeface="Arial" pitchFamily="34" charset="0"/>
              <a:buChar char="•"/>
              <a:defRPr sz="2400"/>
            </a:lvl4pPr>
            <a:lvl5pPr>
              <a:buFont typeface="Courier New" pitchFamily="49" charset="0"/>
              <a:buChar char="o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24D4-E0CC-49C6-990C-D63BF3D003D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BCC5-C44B-4238-AAF7-5589B9A59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24D4-E0CC-49C6-990C-D63BF3D003D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BCC5-C44B-4238-AAF7-5589B9A59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24D4-E0CC-49C6-990C-D63BF3D003D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BCC5-C44B-4238-AAF7-5589B9A59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24D4-E0CC-49C6-990C-D63BF3D003D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BCC5-C44B-4238-AAF7-5589B9A59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24D4-E0CC-49C6-990C-D63BF3D003D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BCC5-C44B-4238-AAF7-5589B9A59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24D4-E0CC-49C6-990C-D63BF3D003D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BCC5-C44B-4238-AAF7-5589B9A59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24D4-E0CC-49C6-990C-D63BF3D003D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BCC5-C44B-4238-AAF7-5589B9A59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24D4-E0CC-49C6-990C-D63BF3D003D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BCC5-C44B-4238-AAF7-5589B9A59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FC9FCB">
                <a:alpha val="85000"/>
              </a:srgbClr>
            </a:gs>
            <a:gs pos="18000">
              <a:srgbClr val="F8B049">
                <a:alpha val="85000"/>
              </a:srgbClr>
            </a:gs>
            <a:gs pos="58000">
              <a:srgbClr val="FEE7F2">
                <a:alpha val="85000"/>
              </a:srgbClr>
            </a:gs>
            <a:gs pos="69000">
              <a:srgbClr val="F952A0">
                <a:alpha val="85000"/>
              </a:srgbClr>
            </a:gs>
            <a:gs pos="75000">
              <a:srgbClr val="C50849">
                <a:alpha val="85000"/>
              </a:srgbClr>
            </a:gs>
            <a:gs pos="79000">
              <a:srgbClr val="B43E85">
                <a:alpha val="85000"/>
              </a:srgbClr>
            </a:gs>
            <a:gs pos="95000">
              <a:srgbClr val="F8B049">
                <a:alpha val="85000"/>
              </a:srgb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424D4-E0CC-49C6-990C-D63BF3D003D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BBCC5-C44B-4238-AAF7-5589B9A59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14: The History of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people.hofstra.edu/j_b_bennington/2cnotes/half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6934200" cy="56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US" u="sng" dirty="0"/>
              <a:t>Potassium-40</a:t>
            </a:r>
            <a:r>
              <a:rPr lang="en-US" dirty="0"/>
              <a:t> is used to date rocks containing very old fossils</a:t>
            </a:r>
            <a:endParaRPr lang="en-US" sz="2000" dirty="0"/>
          </a:p>
          <a:p>
            <a:pPr lvl="4"/>
            <a:r>
              <a:rPr lang="en-US" dirty="0"/>
              <a:t>Decays to </a:t>
            </a:r>
            <a:r>
              <a:rPr lang="en-US" u="sng" dirty="0"/>
              <a:t>argon</a:t>
            </a:r>
            <a:r>
              <a:rPr lang="en-US" dirty="0"/>
              <a:t>-40</a:t>
            </a:r>
            <a:endParaRPr lang="en-US" sz="2000" dirty="0"/>
          </a:p>
          <a:p>
            <a:pPr lvl="4"/>
            <a:r>
              <a:rPr lang="en-US" dirty="0"/>
              <a:t>Half life of </a:t>
            </a:r>
            <a:r>
              <a:rPr lang="en-US" u="sng" dirty="0"/>
              <a:t>1.3</a:t>
            </a:r>
            <a:r>
              <a:rPr lang="en-US" dirty="0"/>
              <a:t> billion years</a:t>
            </a:r>
            <a:endParaRPr lang="en-US" sz="2000" dirty="0"/>
          </a:p>
          <a:p>
            <a:pPr lvl="3"/>
            <a:r>
              <a:rPr lang="en-US" u="sng" dirty="0"/>
              <a:t>Carbon-14</a:t>
            </a:r>
            <a:r>
              <a:rPr lang="en-US" dirty="0"/>
              <a:t> is used to date fossils </a:t>
            </a:r>
            <a:r>
              <a:rPr lang="en-US" u="sng" dirty="0"/>
              <a:t>less</a:t>
            </a:r>
            <a:r>
              <a:rPr lang="en-US" dirty="0"/>
              <a:t> than 50,000 years old</a:t>
            </a:r>
            <a:endParaRPr lang="en-US" sz="2000" dirty="0"/>
          </a:p>
          <a:p>
            <a:pPr lvl="4"/>
            <a:r>
              <a:rPr lang="en-US" dirty="0"/>
              <a:t>Half life of 5730 </a:t>
            </a:r>
            <a:r>
              <a:rPr lang="en-US" u="sng" dirty="0"/>
              <a:t>years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dirty="0"/>
              <a:t>Dating technique frequently produces </a:t>
            </a:r>
            <a:r>
              <a:rPr lang="en-US" sz="2800" u="sng" dirty="0"/>
              <a:t>inconsistent</a:t>
            </a:r>
            <a:r>
              <a:rPr lang="en-US" sz="2800" dirty="0"/>
              <a:t> dates because the </a:t>
            </a:r>
            <a:r>
              <a:rPr lang="en-US" sz="2800" u="sng" dirty="0"/>
              <a:t>initial</a:t>
            </a:r>
            <a:r>
              <a:rPr lang="en-US" sz="2800" dirty="0"/>
              <a:t> amount of radioisotope in the rock can never be known </a:t>
            </a:r>
            <a:endParaRPr lang="en-US" sz="2400" dirty="0"/>
          </a:p>
          <a:p>
            <a:pPr lvl="3"/>
            <a:r>
              <a:rPr lang="en-US" dirty="0"/>
              <a:t>Analyze a rock using as </a:t>
            </a:r>
            <a:r>
              <a:rPr lang="en-US" u="sng" dirty="0"/>
              <a:t>many</a:t>
            </a:r>
            <a:r>
              <a:rPr lang="en-US" dirty="0"/>
              <a:t> methods as possible to obtain reasonably consistent </a:t>
            </a:r>
            <a:r>
              <a:rPr lang="en-US" u="sng" dirty="0"/>
              <a:t>results</a:t>
            </a:r>
            <a:r>
              <a:rPr lang="en-US" dirty="0"/>
              <a:t> about the rock’s age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Trip Through Geologic Time</a:t>
            </a:r>
            <a:endParaRPr lang="en-US" sz="2800" dirty="0"/>
          </a:p>
          <a:p>
            <a:pPr lvl="1"/>
            <a:r>
              <a:rPr lang="en-US" dirty="0"/>
              <a:t>The Geologic Time Scale</a:t>
            </a:r>
            <a:endParaRPr lang="en-US" sz="2400" dirty="0"/>
          </a:p>
          <a:p>
            <a:pPr lvl="2"/>
            <a:r>
              <a:rPr lang="en-US" sz="2800" dirty="0"/>
              <a:t>Divided into four </a:t>
            </a:r>
            <a:r>
              <a:rPr lang="en-US" sz="2800" u="sng" dirty="0"/>
              <a:t>eras</a:t>
            </a:r>
            <a:r>
              <a:rPr lang="en-US" sz="2800" dirty="0"/>
              <a:t>:</a:t>
            </a:r>
            <a:endParaRPr lang="en-US" sz="2400" dirty="0"/>
          </a:p>
          <a:p>
            <a:pPr lvl="3"/>
            <a:r>
              <a:rPr lang="en-US" dirty="0"/>
              <a:t>Precambrian </a:t>
            </a:r>
            <a:endParaRPr lang="en-US" sz="2000" dirty="0"/>
          </a:p>
          <a:p>
            <a:pPr lvl="3"/>
            <a:r>
              <a:rPr lang="en-US" u="sng" dirty="0"/>
              <a:t>Paleozoic </a:t>
            </a:r>
            <a:endParaRPr lang="en-US" sz="2000" dirty="0"/>
          </a:p>
          <a:p>
            <a:pPr lvl="3"/>
            <a:r>
              <a:rPr lang="en-US" u="sng" dirty="0"/>
              <a:t>Mesozoic </a:t>
            </a:r>
            <a:endParaRPr lang="en-US" sz="2000" dirty="0"/>
          </a:p>
          <a:p>
            <a:pPr lvl="3"/>
            <a:r>
              <a:rPr lang="en-US" dirty="0"/>
              <a:t>Cenozoic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6386" name="Picture 2" descr="http://web.eps.utk.edu/courses/HistoricalGeo/historicalimages/GeologicTimeScale_3.jpg"/>
          <p:cNvPicPr>
            <a:picLocks noChangeAspect="1" noChangeArrowheads="1"/>
          </p:cNvPicPr>
          <p:nvPr/>
        </p:nvPicPr>
        <p:blipFill>
          <a:blip r:embed="rId2" cstate="print"/>
          <a:srcRect r="49879"/>
          <a:stretch>
            <a:fillRect/>
          </a:stretch>
        </p:blipFill>
        <p:spPr bwMode="auto">
          <a:xfrm>
            <a:off x="6400800" y="914399"/>
            <a:ext cx="1905000" cy="5455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dirty="0"/>
              <a:t>Each era is subdivided into </a:t>
            </a:r>
            <a:r>
              <a:rPr lang="en-US" sz="2800" u="sng" dirty="0"/>
              <a:t>periods</a:t>
            </a:r>
            <a:endParaRPr lang="en-US" sz="2400" dirty="0"/>
          </a:p>
          <a:p>
            <a:pPr lvl="2"/>
            <a:r>
              <a:rPr lang="en-US" sz="2800" dirty="0"/>
              <a:t>The divisions in the Geologic Time Scale are distinguished by the </a:t>
            </a:r>
            <a:r>
              <a:rPr lang="en-US" sz="2800" u="sng" dirty="0"/>
              <a:t>organisms</a:t>
            </a:r>
            <a:r>
              <a:rPr lang="en-US" sz="2800" dirty="0"/>
              <a:t> that lived during the time period</a:t>
            </a:r>
            <a:endParaRPr lang="en-US" sz="2400" dirty="0"/>
          </a:p>
          <a:p>
            <a:pPr lvl="3"/>
            <a:r>
              <a:rPr lang="en-US" dirty="0"/>
              <a:t>Several </a:t>
            </a:r>
            <a:r>
              <a:rPr lang="en-US" u="sng" dirty="0"/>
              <a:t>mass extinctions</a:t>
            </a:r>
            <a:r>
              <a:rPr lang="en-US" dirty="0"/>
              <a:t> fall between time divisions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39624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Precambrian era</a:t>
            </a:r>
            <a:endParaRPr lang="en-US" sz="2400" dirty="0"/>
          </a:p>
          <a:p>
            <a:pPr lvl="2"/>
            <a:r>
              <a:rPr lang="en-US" sz="2800" dirty="0"/>
              <a:t>The </a:t>
            </a:r>
            <a:r>
              <a:rPr lang="en-US" sz="2800" u="sng" dirty="0"/>
              <a:t>oldest</a:t>
            </a:r>
            <a:r>
              <a:rPr lang="en-US" sz="2800" dirty="0"/>
              <a:t> fossils are found in Precambrian rocks</a:t>
            </a:r>
            <a:endParaRPr lang="en-US" sz="2400" dirty="0"/>
          </a:p>
          <a:p>
            <a:pPr lvl="2"/>
            <a:r>
              <a:rPr lang="en-US" sz="2800" dirty="0"/>
              <a:t>At the beginning of the Precambrian era, </a:t>
            </a:r>
            <a:r>
              <a:rPr lang="en-US" sz="2800" u="sng" dirty="0"/>
              <a:t>unicellular</a:t>
            </a:r>
            <a:r>
              <a:rPr lang="en-US" sz="2800" dirty="0"/>
              <a:t> prokaryotes appear to have been the only life forms on Earth</a:t>
            </a:r>
            <a:endParaRPr lang="en-US" sz="2400" dirty="0"/>
          </a:p>
          <a:p>
            <a:pPr lvl="2"/>
            <a:r>
              <a:rPr lang="en-US" sz="2800" dirty="0" smtClean="0"/>
              <a:t>Fossils resemble modern species of photosynthetic </a:t>
            </a:r>
            <a:r>
              <a:rPr lang="en-US" sz="2800" u="sng" dirty="0" err="1" smtClean="0"/>
              <a:t>cyanobacteria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4340" name="Picture 4" descr="http://www.fossilmuseum.net/Paleobiology/Images/cyanobac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552950"/>
            <a:ext cx="3571875" cy="230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u="sng" dirty="0" err="1" smtClean="0"/>
              <a:t>Stromatolites</a:t>
            </a:r>
            <a:r>
              <a:rPr lang="en-US" sz="2800" dirty="0" smtClean="0"/>
              <a:t> are fossils of dome-shaped structures</a:t>
            </a:r>
            <a:endParaRPr lang="en-US" sz="2400" dirty="0" smtClean="0"/>
          </a:p>
          <a:p>
            <a:pPr lvl="2"/>
            <a:r>
              <a:rPr lang="en-US" sz="2800" dirty="0" smtClean="0"/>
              <a:t>By the end of the Precambrian, multicellular eukaryotes, such as </a:t>
            </a:r>
            <a:r>
              <a:rPr lang="en-US" sz="2800" u="sng" dirty="0" smtClean="0"/>
              <a:t>sponges</a:t>
            </a:r>
            <a:r>
              <a:rPr lang="en-US" sz="2800" dirty="0" smtClean="0"/>
              <a:t> and jellyfishes, filled the </a:t>
            </a:r>
            <a:r>
              <a:rPr lang="en-US" sz="2800" u="sng" dirty="0" smtClean="0"/>
              <a:t>oceans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1986" name="Picture 2" descr="http://www.fas.org/irp/imint/docs/rst/Sect20/stromatoli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733800"/>
            <a:ext cx="2933700" cy="2714626"/>
          </a:xfrm>
          <a:prstGeom prst="rect">
            <a:avLst/>
          </a:prstGeom>
          <a:noFill/>
        </p:spPr>
      </p:pic>
      <p:pic>
        <p:nvPicPr>
          <p:cNvPr id="41988" name="Picture 4" descr="http://www.zenker.se/Surprise/ediacar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86200"/>
            <a:ext cx="3810000" cy="258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Paleozoic era</a:t>
            </a:r>
            <a:endParaRPr lang="en-US" sz="2400" dirty="0"/>
          </a:p>
          <a:p>
            <a:pPr lvl="2"/>
            <a:r>
              <a:rPr lang="en-US" sz="2800" dirty="0"/>
              <a:t>The earliest part of the Paleozoic era is called the </a:t>
            </a:r>
            <a:r>
              <a:rPr lang="en-US" sz="2800" u="sng" dirty="0"/>
              <a:t>Cambrian period</a:t>
            </a:r>
            <a:endParaRPr lang="en-US" sz="2400" dirty="0"/>
          </a:p>
          <a:p>
            <a:pPr lvl="2"/>
            <a:r>
              <a:rPr lang="en-US" sz="2800" dirty="0"/>
              <a:t>“Cambrian explosion”: enormous </a:t>
            </a:r>
            <a:r>
              <a:rPr lang="en-US" sz="2800" u="sng" dirty="0"/>
              <a:t>increase</a:t>
            </a:r>
            <a:r>
              <a:rPr lang="en-US" sz="2800" dirty="0"/>
              <a:t> in the </a:t>
            </a:r>
            <a:r>
              <a:rPr lang="en-US" sz="2800" u="sng" dirty="0"/>
              <a:t>diversity</a:t>
            </a:r>
            <a:r>
              <a:rPr lang="en-US" sz="2800" dirty="0"/>
              <a:t> of life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3314" name="Picture 2" descr="http://www.mun.ca/biology/scarr/141994_Cambrian_Explo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739862"/>
            <a:ext cx="3657600" cy="2860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2"/>
            <a:r>
              <a:rPr lang="en-US" sz="2800" dirty="0" smtClean="0"/>
              <a:t>During the first half of the Paleozoic, </a:t>
            </a:r>
            <a:r>
              <a:rPr lang="en-US" sz="2800" u="sng" dirty="0" smtClean="0"/>
              <a:t>fishes</a:t>
            </a:r>
            <a:r>
              <a:rPr lang="en-US" sz="2800" dirty="0" smtClean="0"/>
              <a:t>, the oldest animals with </a:t>
            </a:r>
            <a:r>
              <a:rPr lang="en-US" sz="2800" u="sng" dirty="0" smtClean="0"/>
              <a:t>backbones</a:t>
            </a:r>
            <a:r>
              <a:rPr lang="en-US" sz="2800" dirty="0" smtClean="0"/>
              <a:t>, appeared in Earth’s waters</a:t>
            </a:r>
            <a:endParaRPr lang="en-US" sz="2400" dirty="0" smtClean="0"/>
          </a:p>
          <a:p>
            <a:pPr lvl="2"/>
            <a:r>
              <a:rPr lang="en-US" sz="2800" dirty="0" smtClean="0"/>
              <a:t>Ferns and early </a:t>
            </a:r>
            <a:r>
              <a:rPr lang="en-US" sz="2800" u="sng" dirty="0" smtClean="0"/>
              <a:t>seed plants</a:t>
            </a:r>
            <a:r>
              <a:rPr lang="en-US" sz="2800" dirty="0" smtClean="0"/>
              <a:t> also appeared</a:t>
            </a:r>
            <a:endParaRPr lang="en-US" sz="2400" dirty="0" smtClean="0"/>
          </a:p>
          <a:p>
            <a:pPr lvl="2"/>
            <a:r>
              <a:rPr lang="en-US" sz="2800" dirty="0" smtClean="0"/>
              <a:t>Around the middle of the Paleozoic, </a:t>
            </a:r>
            <a:r>
              <a:rPr lang="en-US" sz="2800" u="sng" dirty="0" smtClean="0"/>
              <a:t>four</a:t>
            </a:r>
            <a:r>
              <a:rPr lang="en-US" sz="2800" dirty="0" smtClean="0"/>
              <a:t>-legged </a:t>
            </a:r>
            <a:r>
              <a:rPr lang="en-US" sz="2800" u="sng" dirty="0" smtClean="0"/>
              <a:t>amphibians</a:t>
            </a:r>
            <a:r>
              <a:rPr lang="en-US" sz="2800" dirty="0" smtClean="0"/>
              <a:t> appeared</a:t>
            </a:r>
            <a:endParaRPr lang="en-US" sz="2400" dirty="0" smtClean="0"/>
          </a:p>
          <a:p>
            <a:pPr lvl="2"/>
            <a:r>
              <a:rPr lang="en-US" sz="2800" dirty="0" smtClean="0"/>
              <a:t>During the last half of the era, </a:t>
            </a:r>
            <a:r>
              <a:rPr lang="en-US" sz="2800" u="sng" dirty="0" smtClean="0"/>
              <a:t>reptiles</a:t>
            </a:r>
            <a:r>
              <a:rPr lang="en-US" sz="2800" dirty="0" smtClean="0"/>
              <a:t> appeared on land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3010" name="Picture 2" descr="http://www.memphismuseums.org/layout_files/site_files/images/PaleozoicEra_Eryops_Cast-thum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572000"/>
            <a:ext cx="2743200" cy="205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dirty="0"/>
              <a:t>The </a:t>
            </a:r>
            <a:r>
              <a:rPr lang="en-US" sz="2800" u="sng" dirty="0"/>
              <a:t>largest</a:t>
            </a:r>
            <a:r>
              <a:rPr lang="en-US" sz="2800" dirty="0"/>
              <a:t> mass extinction recorded by the fossil record marked the end of the Paleozoic.</a:t>
            </a:r>
            <a:endParaRPr lang="en-US" sz="2400" dirty="0"/>
          </a:p>
          <a:p>
            <a:pPr lvl="3"/>
            <a:r>
              <a:rPr lang="en-US" dirty="0"/>
              <a:t>90% of the </a:t>
            </a:r>
            <a:r>
              <a:rPr lang="en-US" u="sng" dirty="0"/>
              <a:t>marine</a:t>
            </a:r>
            <a:r>
              <a:rPr lang="en-US" dirty="0"/>
              <a:t> species disappeared</a:t>
            </a:r>
            <a:endParaRPr lang="en-US" sz="2000" dirty="0"/>
          </a:p>
          <a:p>
            <a:pPr lvl="3"/>
            <a:r>
              <a:rPr lang="en-US" dirty="0"/>
              <a:t>70% of the </a:t>
            </a:r>
            <a:r>
              <a:rPr lang="en-US" u="sng" dirty="0"/>
              <a:t>land</a:t>
            </a:r>
            <a:r>
              <a:rPr lang="en-US" dirty="0"/>
              <a:t> species disappeared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14.1 The Record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Mesozoic era</a:t>
            </a:r>
            <a:endParaRPr lang="en-US" sz="2400" dirty="0"/>
          </a:p>
          <a:p>
            <a:pPr lvl="2"/>
            <a:r>
              <a:rPr lang="en-US" sz="2800" u="sng" dirty="0"/>
              <a:t>Triassic</a:t>
            </a:r>
            <a:r>
              <a:rPr lang="en-US" sz="2800" dirty="0"/>
              <a:t> period: mammals appeared</a:t>
            </a:r>
            <a:endParaRPr lang="en-US" sz="2400" dirty="0"/>
          </a:p>
          <a:p>
            <a:pPr lvl="2"/>
            <a:r>
              <a:rPr lang="en-US" sz="2800" dirty="0"/>
              <a:t>Jurassic period: “Age of </a:t>
            </a:r>
            <a:r>
              <a:rPr lang="en-US" sz="2800" u="sng" dirty="0"/>
              <a:t>Dinosaurs</a:t>
            </a:r>
            <a:r>
              <a:rPr lang="en-US" sz="2800" dirty="0"/>
              <a:t>”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1266" name="Picture 2" descr="http://images.nationalgeographic.com/wpf/media-live/photos/000/010/cache/jurassic-landscape_1028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124200"/>
            <a:ext cx="4572000" cy="3429000"/>
          </a:xfrm>
          <a:prstGeom prst="rect">
            <a:avLst/>
          </a:prstGeom>
          <a:noFill/>
        </p:spPr>
      </p:pic>
      <p:pic>
        <p:nvPicPr>
          <p:cNvPr id="11268" name="Picture 4" descr="http://www.texas-geology.com/OLIGOKYPHUS.jpg"/>
          <p:cNvPicPr>
            <a:picLocks noChangeAspect="1" noChangeArrowheads="1"/>
          </p:cNvPicPr>
          <p:nvPr/>
        </p:nvPicPr>
        <p:blipFill>
          <a:blip r:embed="rId3" cstate="print"/>
          <a:srcRect l="3636" r="3636"/>
          <a:stretch>
            <a:fillRect/>
          </a:stretch>
        </p:blipFill>
        <p:spPr bwMode="auto">
          <a:xfrm>
            <a:off x="152400" y="4191000"/>
            <a:ext cx="3886200" cy="1284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u="sng" dirty="0"/>
              <a:t>Cretaceous</a:t>
            </a:r>
            <a:r>
              <a:rPr lang="en-US" sz="2800" dirty="0"/>
              <a:t> period: mass extinction </a:t>
            </a:r>
            <a:endParaRPr lang="en-US" sz="2400" dirty="0"/>
          </a:p>
          <a:p>
            <a:pPr lvl="3"/>
            <a:r>
              <a:rPr lang="en-US" dirty="0"/>
              <a:t>Many new types of </a:t>
            </a:r>
            <a:r>
              <a:rPr lang="en-US" u="sng" dirty="0"/>
              <a:t>mammals</a:t>
            </a:r>
            <a:r>
              <a:rPr lang="en-US" dirty="0"/>
              <a:t> and the first </a:t>
            </a:r>
            <a:r>
              <a:rPr lang="en-US" u="sng" dirty="0"/>
              <a:t>flowering</a:t>
            </a:r>
            <a:r>
              <a:rPr lang="en-US" dirty="0"/>
              <a:t> plants appeared</a:t>
            </a:r>
            <a:endParaRPr lang="en-US" sz="2000" dirty="0"/>
          </a:p>
          <a:p>
            <a:pPr lvl="3"/>
            <a:r>
              <a:rPr lang="en-US" dirty="0"/>
              <a:t>Mass extinction of dinosaurs and 2/3 of all </a:t>
            </a:r>
            <a:r>
              <a:rPr lang="en-US" u="sng" dirty="0"/>
              <a:t>living</a:t>
            </a:r>
            <a:r>
              <a:rPr lang="en-US" dirty="0"/>
              <a:t> species</a:t>
            </a:r>
            <a:endParaRPr lang="en-US" sz="2000" dirty="0"/>
          </a:p>
          <a:p>
            <a:pPr lvl="3"/>
            <a:r>
              <a:rPr lang="en-US" dirty="0"/>
              <a:t>A large </a:t>
            </a:r>
            <a:r>
              <a:rPr lang="en-US" u="sng" dirty="0"/>
              <a:t>meteorite</a:t>
            </a:r>
            <a:r>
              <a:rPr lang="en-US" dirty="0"/>
              <a:t> collision might have been the cause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0242" name="Picture 2" descr="http://www.gwu.edu/~darwin/BiSc151/Mammals/ptilodu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5200" cy="2023873"/>
          </a:xfrm>
          <a:prstGeom prst="rect">
            <a:avLst/>
          </a:prstGeom>
          <a:noFill/>
        </p:spPr>
      </p:pic>
      <p:pic>
        <p:nvPicPr>
          <p:cNvPr id="10244" name="Picture 4" descr="http://eaae-astronomy.org/blog/wp-content/uploads/2010/03/DinossaurExtinction-440x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191000"/>
            <a:ext cx="2819400" cy="2505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holtz.org/Library/Images/Slideshows/Gallery/Science/continental%20dri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178860"/>
            <a:ext cx="4495800" cy="367914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533400"/>
            <a:ext cx="9144000" cy="2743200"/>
          </a:xfrm>
        </p:spPr>
        <p:txBody>
          <a:bodyPr>
            <a:normAutofit fontScale="85000" lnSpcReduction="20000"/>
          </a:bodyPr>
          <a:lstStyle/>
          <a:p>
            <a:pPr lvl="2"/>
            <a:r>
              <a:rPr lang="en-US" sz="2800" dirty="0"/>
              <a:t>Geological events</a:t>
            </a:r>
            <a:endParaRPr lang="en-US" sz="2400" dirty="0"/>
          </a:p>
          <a:p>
            <a:pPr lvl="3"/>
            <a:r>
              <a:rPr lang="en-US" dirty="0"/>
              <a:t>The theory of </a:t>
            </a:r>
            <a:r>
              <a:rPr lang="en-US" u="sng" dirty="0"/>
              <a:t>continental drift</a:t>
            </a:r>
            <a:r>
              <a:rPr lang="en-US" dirty="0"/>
              <a:t> suggests that Earth’s continents have moved, and are still moving today at a rate of about </a:t>
            </a:r>
            <a:r>
              <a:rPr lang="en-US" u="sng" dirty="0"/>
              <a:t>six</a:t>
            </a:r>
            <a:r>
              <a:rPr lang="en-US" dirty="0"/>
              <a:t> centimeters per year</a:t>
            </a:r>
            <a:endParaRPr lang="en-US" sz="2000" dirty="0"/>
          </a:p>
          <a:p>
            <a:pPr lvl="3"/>
            <a:r>
              <a:rPr lang="en-US" dirty="0"/>
              <a:t>The geological  explanation for how the continents move is called </a:t>
            </a:r>
            <a:r>
              <a:rPr lang="en-US" u="sng" dirty="0"/>
              <a:t>plate tectonics</a:t>
            </a:r>
            <a:endParaRPr lang="en-US" sz="2000" dirty="0"/>
          </a:p>
          <a:p>
            <a:pPr lvl="4"/>
            <a:r>
              <a:rPr lang="en-US" dirty="0"/>
              <a:t>Earth’s crust consists of several rigid </a:t>
            </a:r>
            <a:r>
              <a:rPr lang="en-US" u="sng" dirty="0"/>
              <a:t>plates</a:t>
            </a:r>
            <a:r>
              <a:rPr lang="en-US" dirty="0"/>
              <a:t> that drift on top of </a:t>
            </a:r>
            <a:r>
              <a:rPr lang="en-US" u="sng" dirty="0"/>
              <a:t>molten</a:t>
            </a:r>
            <a:r>
              <a:rPr lang="en-US" dirty="0"/>
              <a:t> rock</a:t>
            </a:r>
            <a:endParaRPr lang="en-US" sz="2000" dirty="0"/>
          </a:p>
          <a:p>
            <a:pPr lvl="4"/>
            <a:r>
              <a:rPr lang="en-US" dirty="0"/>
              <a:t>These plate are continually </a:t>
            </a:r>
            <a:r>
              <a:rPr lang="en-US" u="sng" dirty="0" smtClean="0"/>
              <a:t>moving</a:t>
            </a:r>
            <a:endParaRPr lang="en-US" sz="2000" dirty="0"/>
          </a:p>
        </p:txBody>
      </p:sp>
      <p:pic>
        <p:nvPicPr>
          <p:cNvPr id="9220" name="Picture 4" descr="http://www.freewebs.com/morganisrupert/597340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29000"/>
            <a:ext cx="281618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Cenozoic era</a:t>
            </a:r>
            <a:endParaRPr lang="en-US" sz="2400" dirty="0"/>
          </a:p>
          <a:p>
            <a:pPr lvl="2"/>
            <a:r>
              <a:rPr lang="en-US" sz="2800" u="sng" dirty="0"/>
              <a:t>Current</a:t>
            </a:r>
            <a:r>
              <a:rPr lang="en-US" sz="2800" dirty="0"/>
              <a:t> era where </a:t>
            </a:r>
            <a:r>
              <a:rPr lang="en-US" sz="2800" u="sng" dirty="0"/>
              <a:t>mammals</a:t>
            </a:r>
            <a:r>
              <a:rPr lang="en-US" sz="2800" dirty="0"/>
              <a:t> flourish</a:t>
            </a:r>
            <a:endParaRPr lang="en-US" sz="2400" dirty="0"/>
          </a:p>
          <a:p>
            <a:pPr lvl="2"/>
            <a:r>
              <a:rPr lang="en-US" sz="2800" u="sng" dirty="0"/>
              <a:t>Primates</a:t>
            </a:r>
            <a:r>
              <a:rPr lang="en-US" sz="2800" dirty="0"/>
              <a:t> appeared</a:t>
            </a:r>
            <a:endParaRPr lang="en-US" sz="2400" dirty="0"/>
          </a:p>
          <a:p>
            <a:endParaRPr lang="en-US" dirty="0"/>
          </a:p>
        </p:txBody>
      </p:sp>
      <p:pic>
        <p:nvPicPr>
          <p:cNvPr id="8194" name="Picture 2" descr="http://static.ddmcdn.com/gif/willow/mammal-info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81400"/>
            <a:ext cx="32194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14.2 The Origin of </a:t>
            </a:r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4114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Origins: The Early Ideas</a:t>
            </a:r>
            <a:endParaRPr lang="en-US" sz="2800" dirty="0"/>
          </a:p>
          <a:p>
            <a:pPr lvl="1"/>
            <a:r>
              <a:rPr lang="en-US" u="sng" dirty="0"/>
              <a:t>Spontaneous</a:t>
            </a:r>
            <a:r>
              <a:rPr lang="en-US" dirty="0"/>
              <a:t> generation – the idea that </a:t>
            </a:r>
            <a:r>
              <a:rPr lang="en-US" u="sng" dirty="0"/>
              <a:t>nonliving</a:t>
            </a:r>
            <a:r>
              <a:rPr lang="en-US" dirty="0"/>
              <a:t> material can produce life </a:t>
            </a:r>
            <a:endParaRPr lang="en-US" sz="2400" dirty="0"/>
          </a:p>
          <a:p>
            <a:pPr lvl="2"/>
            <a:r>
              <a:rPr lang="en-US" sz="2800" dirty="0"/>
              <a:t>Came from the observation that </a:t>
            </a:r>
            <a:r>
              <a:rPr lang="en-US" sz="2800" u="sng" dirty="0"/>
              <a:t>maggots</a:t>
            </a:r>
            <a:r>
              <a:rPr lang="en-US" sz="2800" dirty="0"/>
              <a:t> would appear on meat</a:t>
            </a:r>
            <a:endParaRPr lang="en-US" sz="2400" dirty="0"/>
          </a:p>
          <a:p>
            <a:pPr lvl="1"/>
            <a:r>
              <a:rPr lang="en-US" dirty="0"/>
              <a:t>In 1668, </a:t>
            </a:r>
            <a:r>
              <a:rPr lang="en-US" u="sng" dirty="0"/>
              <a:t>Francesco </a:t>
            </a:r>
            <a:r>
              <a:rPr lang="en-US" u="sng" dirty="0" err="1"/>
              <a:t>Redi</a:t>
            </a:r>
            <a:r>
              <a:rPr lang="en-US" dirty="0"/>
              <a:t> disproved that meat produced maggots, only flies produce flies</a:t>
            </a:r>
            <a:endParaRPr lang="en-US" sz="2400" dirty="0"/>
          </a:p>
          <a:p>
            <a:pPr lvl="2"/>
            <a:r>
              <a:rPr lang="en-US" sz="2800" u="sng" dirty="0"/>
              <a:t>Controlled</a:t>
            </a:r>
            <a:r>
              <a:rPr lang="en-US" sz="2800" dirty="0"/>
              <a:t> experiment used uncovered and covered jars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146" name="Picture 2" descr="http://elf.xs.edu.ph/mywiki/images/Redi_ex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10000"/>
            <a:ext cx="5490754" cy="2771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lvl="1"/>
            <a:r>
              <a:rPr lang="en-US" dirty="0"/>
              <a:t>Mid-1800s: Louis </a:t>
            </a:r>
            <a:r>
              <a:rPr lang="en-US" u="sng" dirty="0"/>
              <a:t>Pasteur</a:t>
            </a:r>
            <a:r>
              <a:rPr lang="en-US" dirty="0"/>
              <a:t> proved </a:t>
            </a:r>
            <a:r>
              <a:rPr lang="en-US" u="sng" dirty="0"/>
              <a:t>biogenesis</a:t>
            </a:r>
            <a:r>
              <a:rPr lang="en-US" dirty="0"/>
              <a:t> – living organisms come only from other living organisms</a:t>
            </a:r>
            <a:endParaRPr lang="en-US" sz="2400" dirty="0"/>
          </a:p>
          <a:p>
            <a:pPr lvl="2"/>
            <a:r>
              <a:rPr lang="en-US" sz="2800" dirty="0"/>
              <a:t>Setup an experiment in which air, but no </a:t>
            </a:r>
            <a:r>
              <a:rPr lang="en-US" sz="2800" u="sng" dirty="0"/>
              <a:t>microorganisms</a:t>
            </a:r>
            <a:r>
              <a:rPr lang="en-US" sz="2800" dirty="0"/>
              <a:t>, was allowed to contact a broth that contained </a:t>
            </a:r>
            <a:r>
              <a:rPr lang="en-US" sz="2800" u="sng" dirty="0"/>
              <a:t>nutrients</a:t>
            </a:r>
            <a:endParaRPr lang="en-US" sz="2400" dirty="0"/>
          </a:p>
          <a:p>
            <a:pPr lvl="2"/>
            <a:r>
              <a:rPr lang="en-US" sz="2800" dirty="0"/>
              <a:t>The </a:t>
            </a:r>
            <a:r>
              <a:rPr lang="en-US" sz="2800" u="sng" dirty="0"/>
              <a:t>results</a:t>
            </a:r>
            <a:r>
              <a:rPr lang="en-US" sz="2800" dirty="0"/>
              <a:t> showed that microorganisms do </a:t>
            </a:r>
            <a:r>
              <a:rPr lang="en-US" sz="2800" u="sng" dirty="0"/>
              <a:t>not</a:t>
            </a:r>
            <a:r>
              <a:rPr lang="en-US" sz="2800" dirty="0"/>
              <a:t> simply arise in broth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122" name="Picture 2" descr="http://t1.gstatic.com/images?q=tbn:ANd9GcSNa4S2S8R9igS0hfWxLQk2GDJCv-smCQpPHx1a8nQsuIzQLX5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91000"/>
            <a:ext cx="3727739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Origins: The Modern Ideas</a:t>
            </a:r>
            <a:endParaRPr lang="en-US" sz="2800" dirty="0"/>
          </a:p>
          <a:p>
            <a:pPr lvl="1"/>
            <a:r>
              <a:rPr lang="en-US" dirty="0"/>
              <a:t>No one will ever know for certain </a:t>
            </a:r>
            <a:r>
              <a:rPr lang="en-US" b="1" i="1" dirty="0"/>
              <a:t>how</a:t>
            </a:r>
            <a:r>
              <a:rPr lang="en-US" dirty="0"/>
              <a:t> life </a:t>
            </a:r>
            <a:r>
              <a:rPr lang="en-US" u="sng" dirty="0"/>
              <a:t>began</a:t>
            </a:r>
            <a:r>
              <a:rPr lang="en-US" dirty="0"/>
              <a:t> on Earth</a:t>
            </a:r>
            <a:endParaRPr lang="en-US" sz="2400" dirty="0"/>
          </a:p>
          <a:p>
            <a:pPr lvl="1"/>
            <a:r>
              <a:rPr lang="en-US" dirty="0"/>
              <a:t>Scientists </a:t>
            </a:r>
            <a:r>
              <a:rPr lang="en-US" u="sng" dirty="0"/>
              <a:t>hypothesize</a:t>
            </a:r>
            <a:r>
              <a:rPr lang="en-US" dirty="0"/>
              <a:t> that two developments must have preceded the appearance of life on Earth</a:t>
            </a:r>
            <a:endParaRPr lang="en-US" sz="2400" dirty="0"/>
          </a:p>
          <a:p>
            <a:pPr lvl="2"/>
            <a:r>
              <a:rPr lang="en-US" sz="2800" dirty="0"/>
              <a:t>Simple </a:t>
            </a:r>
            <a:r>
              <a:rPr lang="en-US" sz="2800" u="sng" dirty="0"/>
              <a:t>organic</a:t>
            </a:r>
            <a:r>
              <a:rPr lang="en-US" sz="2800" dirty="0"/>
              <a:t> molecules (molecules that contain </a:t>
            </a:r>
            <a:r>
              <a:rPr lang="en-US" sz="2800" u="sng" dirty="0"/>
              <a:t>carbon</a:t>
            </a:r>
            <a:r>
              <a:rPr lang="en-US" sz="2800" dirty="0"/>
              <a:t>) must have formed </a:t>
            </a:r>
            <a:endParaRPr lang="en-US" sz="2400" dirty="0"/>
          </a:p>
          <a:p>
            <a:pPr lvl="2"/>
            <a:r>
              <a:rPr lang="en-US" sz="2800" dirty="0"/>
              <a:t>Molecules become </a:t>
            </a:r>
            <a:r>
              <a:rPr lang="en-US" sz="2800" u="sng" dirty="0"/>
              <a:t>organized</a:t>
            </a:r>
            <a:r>
              <a:rPr lang="en-US" sz="2800" dirty="0"/>
              <a:t> into complex organic molecules such as proteins, </a:t>
            </a:r>
            <a:r>
              <a:rPr lang="en-US" sz="2800" u="sng" dirty="0"/>
              <a:t>carbohydrates</a:t>
            </a:r>
            <a:r>
              <a:rPr lang="en-US" sz="2800" dirty="0"/>
              <a:t>, and nucleic acids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7162800" cy="4525963"/>
          </a:xfrm>
        </p:spPr>
        <p:txBody>
          <a:bodyPr/>
          <a:lstStyle/>
          <a:p>
            <a:pPr lvl="1"/>
            <a:r>
              <a:rPr lang="en-US" dirty="0"/>
              <a:t>In the 1930s, </a:t>
            </a:r>
            <a:r>
              <a:rPr lang="en-US" u="sng" dirty="0"/>
              <a:t>Alexander </a:t>
            </a:r>
            <a:r>
              <a:rPr lang="en-US" u="sng" dirty="0" err="1"/>
              <a:t>Oparin</a:t>
            </a:r>
            <a:r>
              <a:rPr lang="en-US" dirty="0"/>
              <a:t> hypothesized that life began in the oceans that formed on early Earth</a:t>
            </a:r>
            <a:endParaRPr lang="en-US" sz="2400" dirty="0"/>
          </a:p>
          <a:p>
            <a:pPr lvl="2"/>
            <a:r>
              <a:rPr lang="en-US" sz="2800" dirty="0"/>
              <a:t>Suggested that the sun, </a:t>
            </a:r>
            <a:r>
              <a:rPr lang="en-US" sz="2800" u="sng" dirty="0"/>
              <a:t>lightning</a:t>
            </a:r>
            <a:r>
              <a:rPr lang="en-US" sz="2800" dirty="0"/>
              <a:t>, and Earth’s heat triggered chemical reactions that produced organic molecules which were washed into the oceans to form “</a:t>
            </a:r>
            <a:r>
              <a:rPr lang="en-US" sz="2800" u="sng" dirty="0"/>
              <a:t>primordial soup</a:t>
            </a:r>
            <a:r>
              <a:rPr lang="en-US" sz="2800" dirty="0"/>
              <a:t>”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074" name="Picture 2" descr="http://www.globalchange.umich.edu/gctext/David%20Allan/Unit%203.1_files/image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676400" cy="6294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1"/>
            <a:ext cx="8686800" cy="3200400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en-US" sz="2800" dirty="0"/>
              <a:t>In 1953, Stanley </a:t>
            </a:r>
            <a:r>
              <a:rPr lang="en-US" sz="2800" u="sng" dirty="0"/>
              <a:t>Miller</a:t>
            </a:r>
            <a:r>
              <a:rPr lang="en-US" sz="2800" dirty="0"/>
              <a:t> and Harold </a:t>
            </a:r>
            <a:r>
              <a:rPr lang="en-US" sz="2800" u="sng" dirty="0"/>
              <a:t>Urey</a:t>
            </a:r>
            <a:r>
              <a:rPr lang="en-US" sz="2800" dirty="0"/>
              <a:t> tested this theory</a:t>
            </a:r>
            <a:endParaRPr lang="en-US" sz="2400" dirty="0"/>
          </a:p>
          <a:p>
            <a:pPr lvl="3"/>
            <a:r>
              <a:rPr lang="en-US" dirty="0"/>
              <a:t>Mixed water vapor with </a:t>
            </a:r>
            <a:r>
              <a:rPr lang="en-US" u="sng" dirty="0"/>
              <a:t>ammonia</a:t>
            </a:r>
            <a:r>
              <a:rPr lang="en-US" dirty="0"/>
              <a:t>, methane, and </a:t>
            </a:r>
            <a:r>
              <a:rPr lang="en-US" u="sng" dirty="0"/>
              <a:t>hydrogen</a:t>
            </a:r>
            <a:r>
              <a:rPr lang="en-US" dirty="0"/>
              <a:t> gases</a:t>
            </a:r>
            <a:endParaRPr lang="en-US" sz="2000" dirty="0"/>
          </a:p>
          <a:p>
            <a:pPr lvl="3"/>
            <a:r>
              <a:rPr lang="en-US" dirty="0"/>
              <a:t>Sent </a:t>
            </a:r>
            <a:r>
              <a:rPr lang="en-US" u="sng" dirty="0"/>
              <a:t>electric</a:t>
            </a:r>
            <a:r>
              <a:rPr lang="en-US" dirty="0"/>
              <a:t> current through the mixture</a:t>
            </a:r>
            <a:endParaRPr lang="en-US" sz="2000" dirty="0"/>
          </a:p>
          <a:p>
            <a:pPr lvl="3"/>
            <a:r>
              <a:rPr lang="en-US" dirty="0"/>
              <a:t>Cooled the mixture into a </a:t>
            </a:r>
            <a:r>
              <a:rPr lang="en-US" u="sng" dirty="0"/>
              <a:t>liquid</a:t>
            </a:r>
            <a:endParaRPr lang="en-US" sz="2000" dirty="0"/>
          </a:p>
          <a:p>
            <a:pPr lvl="3"/>
            <a:r>
              <a:rPr lang="en-US" dirty="0"/>
              <a:t>After a </a:t>
            </a:r>
            <a:r>
              <a:rPr lang="en-US" u="sng" dirty="0"/>
              <a:t>week</a:t>
            </a:r>
            <a:r>
              <a:rPr lang="en-US" dirty="0"/>
              <a:t>, they analyzed the chemicals in the flask and found several kinds of amino acids, sugars, and other small </a:t>
            </a:r>
            <a:r>
              <a:rPr lang="en-US" u="sng" dirty="0"/>
              <a:t>organic</a:t>
            </a:r>
            <a:r>
              <a:rPr lang="en-US" dirty="0"/>
              <a:t> molecules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2050" name="Picture 2" descr="http://www.cartage.org.lb/en/themes/sciences/paleontology/paleozoology/precambrian/MILLERSEX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05200"/>
            <a:ext cx="5029200" cy="313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Early History of Earth</a:t>
            </a:r>
            <a:endParaRPr lang="en-US" sz="2800" dirty="0"/>
          </a:p>
          <a:p>
            <a:pPr lvl="1"/>
            <a:r>
              <a:rPr lang="en-US" dirty="0"/>
              <a:t>Early Earth was </a:t>
            </a:r>
            <a:r>
              <a:rPr lang="en-US" u="sng" dirty="0"/>
              <a:t>inhospitable</a:t>
            </a:r>
            <a:endParaRPr lang="en-US" sz="2400" dirty="0"/>
          </a:p>
          <a:p>
            <a:pPr lvl="1"/>
            <a:r>
              <a:rPr lang="en-US" dirty="0"/>
              <a:t>Probably very </a:t>
            </a:r>
            <a:r>
              <a:rPr lang="en-US" u="sng" dirty="0"/>
              <a:t>hot</a:t>
            </a:r>
            <a:endParaRPr lang="en-US" sz="2400" dirty="0"/>
          </a:p>
          <a:p>
            <a:pPr lvl="1"/>
            <a:r>
              <a:rPr lang="en-US" u="sng" dirty="0"/>
              <a:t>Volcanoes</a:t>
            </a:r>
            <a:r>
              <a:rPr lang="en-US" dirty="0"/>
              <a:t> might have frequently spewed lava and gases, relieving some of the </a:t>
            </a:r>
            <a:r>
              <a:rPr lang="en-US" u="sng" dirty="0"/>
              <a:t>pressure</a:t>
            </a:r>
            <a:r>
              <a:rPr lang="en-US" dirty="0"/>
              <a:t> in Earth’s hot interior</a:t>
            </a:r>
            <a:endParaRPr lang="en-US" sz="2400" dirty="0"/>
          </a:p>
          <a:p>
            <a:pPr lvl="1"/>
            <a:r>
              <a:rPr lang="en-US" dirty="0"/>
              <a:t>The atmosphere probably contained little free </a:t>
            </a:r>
            <a:r>
              <a:rPr lang="en-US" u="sng" dirty="0"/>
              <a:t>oxygen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4818" name="Picture 2" descr="http://upload.wikimedia.org/wikipedia/commons/a/a4/Volcano_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8030" y="228600"/>
            <a:ext cx="345191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2"/>
            <a:r>
              <a:rPr lang="en-US" sz="2800" dirty="0"/>
              <a:t>Problems with this experiment:</a:t>
            </a:r>
            <a:endParaRPr lang="en-US" sz="2400" dirty="0"/>
          </a:p>
          <a:p>
            <a:pPr lvl="3"/>
            <a:r>
              <a:rPr lang="en-US" dirty="0"/>
              <a:t>The chemical </a:t>
            </a:r>
            <a:r>
              <a:rPr lang="en-US" u="sng" dirty="0"/>
              <a:t>combination</a:t>
            </a:r>
            <a:r>
              <a:rPr lang="en-US" dirty="0"/>
              <a:t> used was not present in the </a:t>
            </a:r>
            <a:r>
              <a:rPr lang="en-US" u="sng" dirty="0"/>
              <a:t>atmosphere</a:t>
            </a:r>
            <a:r>
              <a:rPr lang="en-US" dirty="0"/>
              <a:t> during early Earth</a:t>
            </a:r>
            <a:endParaRPr lang="en-US" sz="2000" dirty="0"/>
          </a:p>
          <a:p>
            <a:pPr lvl="3"/>
            <a:r>
              <a:rPr lang="en-US" dirty="0"/>
              <a:t>Did not produce </a:t>
            </a:r>
            <a:r>
              <a:rPr lang="en-US" u="sng" dirty="0"/>
              <a:t>living</a:t>
            </a:r>
            <a:r>
              <a:rPr lang="en-US" dirty="0"/>
              <a:t> material</a:t>
            </a:r>
            <a:endParaRPr lang="en-US" sz="2000" dirty="0"/>
          </a:p>
          <a:p>
            <a:pPr lvl="3"/>
            <a:r>
              <a:rPr lang="en-US" dirty="0"/>
              <a:t>Continued exposure to the electrical current resulted in a </a:t>
            </a:r>
            <a:r>
              <a:rPr lang="en-US" u="sng" dirty="0"/>
              <a:t>tar</a:t>
            </a:r>
            <a:r>
              <a:rPr lang="en-US" dirty="0"/>
              <a:t> like substance - he had to </a:t>
            </a:r>
            <a:r>
              <a:rPr lang="en-US" u="sng" dirty="0"/>
              <a:t>isolate</a:t>
            </a:r>
            <a:r>
              <a:rPr lang="en-US" dirty="0"/>
              <a:t> the amino acids from the environment he had created them in because it would have </a:t>
            </a:r>
            <a:r>
              <a:rPr lang="en-US" u="sng" dirty="0"/>
              <a:t>destroyed</a:t>
            </a:r>
            <a:r>
              <a:rPr lang="en-US" dirty="0"/>
              <a:t> them.</a:t>
            </a:r>
            <a:endParaRPr lang="en-US" sz="2000" dirty="0"/>
          </a:p>
          <a:p>
            <a:pPr lvl="4"/>
            <a:r>
              <a:rPr lang="en-US" dirty="0"/>
              <a:t>Would not have </a:t>
            </a:r>
            <a:r>
              <a:rPr lang="en-US" u="sng" dirty="0"/>
              <a:t>naturally</a:t>
            </a:r>
            <a:r>
              <a:rPr lang="en-US" dirty="0"/>
              <a:t> been removed</a:t>
            </a:r>
            <a:endParaRPr lang="en-US" sz="2000" dirty="0"/>
          </a:p>
          <a:p>
            <a:pPr lvl="3"/>
            <a:r>
              <a:rPr lang="en-US" dirty="0"/>
              <a:t>Had to remove many </a:t>
            </a:r>
            <a:r>
              <a:rPr lang="en-US" u="sng" dirty="0"/>
              <a:t>contaminants</a:t>
            </a:r>
            <a:r>
              <a:rPr lang="en-US" dirty="0"/>
              <a:t> and impurities to obtain </a:t>
            </a:r>
            <a:r>
              <a:rPr lang="en-US" u="sng" dirty="0"/>
              <a:t>pure</a:t>
            </a:r>
            <a:r>
              <a:rPr lang="en-US" dirty="0"/>
              <a:t> compounds. Otherwise, his apparatus would have produced many </a:t>
            </a:r>
            <a:r>
              <a:rPr lang="en-US" u="sng" dirty="0"/>
              <a:t>destructive</a:t>
            </a:r>
            <a:r>
              <a:rPr lang="en-US" dirty="0"/>
              <a:t> cross-reactions.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In the </a:t>
            </a:r>
            <a:r>
              <a:rPr lang="en-US" u="sng" dirty="0" smtClean="0"/>
              <a:t>1950s</a:t>
            </a:r>
            <a:r>
              <a:rPr lang="en-US" dirty="0" smtClean="0"/>
              <a:t> various experiments were performed that showed:</a:t>
            </a:r>
            <a:endParaRPr lang="en-US" sz="2400" dirty="0" smtClean="0"/>
          </a:p>
          <a:p>
            <a:pPr lvl="2"/>
            <a:r>
              <a:rPr lang="en-US" sz="2800" dirty="0" smtClean="0"/>
              <a:t>If the </a:t>
            </a:r>
            <a:r>
              <a:rPr lang="en-US" sz="2800" u="sng" dirty="0" smtClean="0"/>
              <a:t>amino acids</a:t>
            </a:r>
            <a:r>
              <a:rPr lang="en-US" sz="2800" dirty="0" smtClean="0"/>
              <a:t> are heated without oxygen they will link up and form complex molecules called </a:t>
            </a:r>
            <a:r>
              <a:rPr lang="en-US" sz="2800" u="sng" dirty="0" smtClean="0"/>
              <a:t>proteins</a:t>
            </a:r>
            <a:endParaRPr lang="en-US" sz="2400" dirty="0" smtClean="0"/>
          </a:p>
          <a:p>
            <a:pPr lvl="2"/>
            <a:r>
              <a:rPr lang="en-US" sz="2800" dirty="0" smtClean="0"/>
              <a:t>A similar process also produces ATP and </a:t>
            </a:r>
            <a:r>
              <a:rPr lang="en-US" sz="2800" u="sng" dirty="0" smtClean="0"/>
              <a:t>nucleic acids</a:t>
            </a:r>
            <a:endParaRPr lang="en-US" sz="2400" dirty="0" smtClean="0"/>
          </a:p>
          <a:p>
            <a:pPr lvl="2"/>
            <a:r>
              <a:rPr lang="en-US" sz="2800" dirty="0" smtClean="0"/>
              <a:t>These experiments convinced scientists that </a:t>
            </a:r>
            <a:r>
              <a:rPr lang="en-US" sz="2800" u="sng" dirty="0" smtClean="0"/>
              <a:t>complex</a:t>
            </a:r>
            <a:r>
              <a:rPr lang="en-US" sz="2800" dirty="0" smtClean="0"/>
              <a:t> organic molecules might have originated in pools of </a:t>
            </a:r>
            <a:r>
              <a:rPr lang="en-US" sz="2800" u="sng" dirty="0" smtClean="0"/>
              <a:t>water</a:t>
            </a:r>
            <a:r>
              <a:rPr lang="en-US" sz="2800" dirty="0" smtClean="0"/>
              <a:t> where small molecules had concentrated and been </a:t>
            </a:r>
            <a:r>
              <a:rPr lang="en-US" sz="2800" u="sng" dirty="0" smtClean="0"/>
              <a:t>warmed</a:t>
            </a:r>
            <a:r>
              <a:rPr lang="en-US" sz="2800" dirty="0" smtClean="0"/>
              <a:t>.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How did complex chemicals combine to form cells?</a:t>
            </a:r>
            <a:endParaRPr lang="en-US" sz="2400" dirty="0" smtClean="0"/>
          </a:p>
          <a:p>
            <a:pPr lvl="2"/>
            <a:r>
              <a:rPr lang="en-US" sz="2800" dirty="0" smtClean="0"/>
              <a:t>American </a:t>
            </a:r>
            <a:r>
              <a:rPr lang="en-US" sz="2800" u="sng" dirty="0" smtClean="0"/>
              <a:t>biochemist</a:t>
            </a:r>
            <a:r>
              <a:rPr lang="en-US" sz="2800" dirty="0" smtClean="0"/>
              <a:t> Sidney Fox produced </a:t>
            </a:r>
            <a:r>
              <a:rPr lang="en-US" sz="2800" u="sng" dirty="0" smtClean="0"/>
              <a:t>protocells</a:t>
            </a:r>
            <a:r>
              <a:rPr lang="en-US" sz="2800" dirty="0" smtClean="0"/>
              <a:t> by heating solutions of amino acids</a:t>
            </a:r>
            <a:endParaRPr lang="en-US" sz="2400" dirty="0" smtClean="0"/>
          </a:p>
          <a:p>
            <a:pPr lvl="2"/>
            <a:r>
              <a:rPr lang="en-US" sz="2800" dirty="0" smtClean="0"/>
              <a:t>A protocell is a </a:t>
            </a:r>
            <a:r>
              <a:rPr lang="en-US" sz="2800" u="sng" dirty="0" smtClean="0"/>
              <a:t>large</a:t>
            </a:r>
            <a:r>
              <a:rPr lang="en-US" sz="2800" dirty="0" smtClean="0"/>
              <a:t>, ordered structure, enclosed by a </a:t>
            </a:r>
            <a:r>
              <a:rPr lang="en-US" sz="2800" u="sng" dirty="0" smtClean="0"/>
              <a:t>membrane</a:t>
            </a:r>
            <a:r>
              <a:rPr lang="en-US" sz="2800" dirty="0" smtClean="0"/>
              <a:t>, which carries out some life activities, such as </a:t>
            </a:r>
            <a:r>
              <a:rPr lang="en-US" sz="2800" u="sng" dirty="0" smtClean="0"/>
              <a:t>growth</a:t>
            </a:r>
            <a:r>
              <a:rPr lang="en-US" sz="2800" dirty="0" smtClean="0"/>
              <a:t> and division.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The Evolution of Cells</a:t>
            </a:r>
            <a:endParaRPr lang="en-US" sz="2800" dirty="0" smtClean="0"/>
          </a:p>
          <a:p>
            <a:pPr lvl="1"/>
            <a:r>
              <a:rPr lang="en-US" dirty="0" smtClean="0"/>
              <a:t>The first true cells</a:t>
            </a:r>
            <a:endParaRPr lang="en-US" sz="2400" dirty="0" smtClean="0"/>
          </a:p>
          <a:p>
            <a:pPr lvl="2"/>
            <a:r>
              <a:rPr lang="en-US" sz="2800" dirty="0" smtClean="0"/>
              <a:t>The first forms of life may have been </a:t>
            </a:r>
            <a:r>
              <a:rPr lang="en-US" sz="2800" u="sng" dirty="0" smtClean="0"/>
              <a:t>prokaryotes</a:t>
            </a:r>
            <a:r>
              <a:rPr lang="en-US" sz="2800" dirty="0" smtClean="0"/>
              <a:t> that evolved from a protocell.</a:t>
            </a:r>
            <a:endParaRPr lang="en-US" sz="2400" dirty="0" smtClean="0"/>
          </a:p>
          <a:p>
            <a:pPr lvl="3"/>
            <a:r>
              <a:rPr lang="en-US" u="sng" dirty="0" smtClean="0"/>
              <a:t>Anaerobic</a:t>
            </a:r>
            <a:r>
              <a:rPr lang="en-US" dirty="0" smtClean="0"/>
              <a:t> organisms that could survive without </a:t>
            </a:r>
            <a:r>
              <a:rPr lang="en-US" u="sng" dirty="0" smtClean="0"/>
              <a:t>oxygen</a:t>
            </a:r>
            <a:endParaRPr lang="en-US" sz="2000" dirty="0" smtClean="0"/>
          </a:p>
          <a:p>
            <a:pPr lvl="3"/>
            <a:r>
              <a:rPr lang="en-US" dirty="0" smtClean="0"/>
              <a:t>Heterotrophs </a:t>
            </a:r>
            <a:endParaRPr lang="en-US" sz="2000" dirty="0" smtClean="0"/>
          </a:p>
          <a:p>
            <a:pPr lvl="4"/>
            <a:r>
              <a:rPr lang="en-US" dirty="0" smtClean="0"/>
              <a:t>Ate organic molecules in the </a:t>
            </a:r>
            <a:r>
              <a:rPr lang="en-US" u="sng" dirty="0" smtClean="0"/>
              <a:t>ocean</a:t>
            </a:r>
            <a:r>
              <a:rPr lang="en-US" dirty="0" smtClean="0"/>
              <a:t> for food</a:t>
            </a:r>
            <a:endParaRPr lang="en-US" sz="2000" dirty="0" smtClean="0"/>
          </a:p>
          <a:p>
            <a:pPr lvl="2"/>
            <a:r>
              <a:rPr lang="en-US" sz="2800" u="sng" dirty="0" smtClean="0"/>
              <a:t>Archaebacteria</a:t>
            </a:r>
            <a:r>
              <a:rPr lang="en-US" sz="2800" dirty="0" smtClean="0"/>
              <a:t> are prokaryotes that live in harsh environments, such as deep-sea vents and </a:t>
            </a:r>
            <a:r>
              <a:rPr lang="en-US" sz="2800" u="sng" dirty="0" smtClean="0"/>
              <a:t>hot springs</a:t>
            </a:r>
            <a:r>
              <a:rPr lang="en-US" sz="2800" dirty="0" smtClean="0"/>
              <a:t>.</a:t>
            </a:r>
            <a:endParaRPr lang="en-US" sz="2400" dirty="0" smtClean="0"/>
          </a:p>
          <a:p>
            <a:pPr lvl="2"/>
            <a:r>
              <a:rPr lang="en-US" sz="2800" dirty="0" smtClean="0"/>
              <a:t>The first </a:t>
            </a:r>
            <a:r>
              <a:rPr lang="en-US" sz="2800" u="sng" dirty="0" smtClean="0"/>
              <a:t>autotrophs</a:t>
            </a:r>
            <a:r>
              <a:rPr lang="en-US" sz="2800" dirty="0" smtClean="0"/>
              <a:t> were probably similar to present-day archaebacteria.</a:t>
            </a:r>
            <a:endParaRPr lang="en-US" sz="2400" dirty="0" smtClean="0"/>
          </a:p>
          <a:p>
            <a:pPr lvl="3"/>
            <a:r>
              <a:rPr lang="en-US" dirty="0" smtClean="0"/>
              <a:t>Probably made glucose by </a:t>
            </a:r>
            <a:r>
              <a:rPr lang="en-US" u="sng" dirty="0" smtClean="0"/>
              <a:t>chemosynthesis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Photosynthesizing prokaryotes</a:t>
            </a:r>
            <a:endParaRPr lang="en-US" sz="2400" dirty="0" smtClean="0"/>
          </a:p>
          <a:p>
            <a:pPr lvl="2"/>
            <a:r>
              <a:rPr lang="en-US" sz="2800" dirty="0" smtClean="0"/>
              <a:t>As the first photosynthetic organisms increased in number, the concentration of </a:t>
            </a:r>
            <a:r>
              <a:rPr lang="en-US" sz="2800" u="sng" dirty="0" smtClean="0"/>
              <a:t>oxygen</a:t>
            </a:r>
            <a:r>
              <a:rPr lang="en-US" sz="2800" dirty="0" smtClean="0"/>
              <a:t> in Earth’s atmosphere began to </a:t>
            </a:r>
            <a:r>
              <a:rPr lang="en-US" sz="2800" u="sng" dirty="0" smtClean="0"/>
              <a:t>increase</a:t>
            </a:r>
            <a:r>
              <a:rPr lang="en-US" sz="2800" dirty="0" smtClean="0"/>
              <a:t>.</a:t>
            </a:r>
            <a:endParaRPr lang="en-US" sz="2400" dirty="0" smtClean="0"/>
          </a:p>
          <a:p>
            <a:pPr lvl="3"/>
            <a:r>
              <a:rPr lang="en-US" dirty="0" smtClean="0"/>
              <a:t>Allowed for </a:t>
            </a:r>
            <a:r>
              <a:rPr lang="en-US" u="sng" dirty="0" smtClean="0"/>
              <a:t>aerobic</a:t>
            </a:r>
            <a:r>
              <a:rPr lang="en-US" dirty="0" smtClean="0"/>
              <a:t> organisms to thrive</a:t>
            </a:r>
            <a:endParaRPr lang="en-US" sz="2000" dirty="0" smtClean="0"/>
          </a:p>
          <a:p>
            <a:pPr lvl="2"/>
            <a:r>
              <a:rPr lang="en-US" sz="2800" u="sng" dirty="0" smtClean="0"/>
              <a:t>Lightning</a:t>
            </a:r>
            <a:r>
              <a:rPr lang="en-US" sz="2800" dirty="0" smtClean="0"/>
              <a:t> would have converted much of the oxygen into </a:t>
            </a:r>
            <a:r>
              <a:rPr lang="en-US" sz="2800" u="sng" dirty="0" smtClean="0"/>
              <a:t>ozone</a:t>
            </a:r>
            <a:r>
              <a:rPr lang="en-US" sz="2800" dirty="0" smtClean="0"/>
              <a:t> molecules that would have formed the thick layer of gas that now exists</a:t>
            </a:r>
            <a:endParaRPr lang="en-US" sz="2400" dirty="0" smtClean="0"/>
          </a:p>
          <a:p>
            <a:pPr lvl="3"/>
            <a:r>
              <a:rPr lang="en-US" dirty="0" smtClean="0"/>
              <a:t>Ozone layer shields organisms from harmful effects of </a:t>
            </a:r>
            <a:r>
              <a:rPr lang="en-US" u="sng" dirty="0" smtClean="0"/>
              <a:t>ultraviolet</a:t>
            </a:r>
            <a:r>
              <a:rPr lang="en-US" dirty="0" smtClean="0"/>
              <a:t> </a:t>
            </a:r>
            <a:r>
              <a:rPr lang="en-US" u="sng" dirty="0" smtClean="0"/>
              <a:t>radiation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457200"/>
            <a:ext cx="5791200" cy="62484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The endosymbiont theory</a:t>
            </a:r>
            <a:endParaRPr lang="en-US" sz="2400" dirty="0" smtClean="0"/>
          </a:p>
          <a:p>
            <a:pPr lvl="2"/>
            <a:r>
              <a:rPr lang="en-US" sz="2800" dirty="0" smtClean="0"/>
              <a:t>The complex cells of </a:t>
            </a:r>
            <a:r>
              <a:rPr lang="en-US" sz="2800" u="sng" dirty="0" smtClean="0"/>
              <a:t>eukaryotes</a:t>
            </a:r>
            <a:r>
              <a:rPr lang="en-US" sz="2800" dirty="0" smtClean="0"/>
              <a:t> probably evolved from </a:t>
            </a:r>
            <a:r>
              <a:rPr lang="en-US" sz="2800" u="sng" dirty="0" smtClean="0"/>
              <a:t>prokaryote</a:t>
            </a:r>
            <a:r>
              <a:rPr lang="en-US" sz="2800" dirty="0" smtClean="0"/>
              <a:t> cells</a:t>
            </a:r>
            <a:endParaRPr lang="en-US" sz="2400" dirty="0" smtClean="0"/>
          </a:p>
          <a:p>
            <a:pPr lvl="2"/>
            <a:r>
              <a:rPr lang="en-US" sz="2800" dirty="0" smtClean="0"/>
              <a:t>The </a:t>
            </a:r>
            <a:r>
              <a:rPr lang="en-US" sz="2800" u="sng" dirty="0" smtClean="0"/>
              <a:t>endosymbiont</a:t>
            </a:r>
            <a:r>
              <a:rPr lang="en-US" sz="2800" dirty="0" smtClean="0"/>
              <a:t> theory was proposed by American biologist Lynn </a:t>
            </a:r>
            <a:r>
              <a:rPr lang="en-US" sz="2800" dirty="0" err="1" smtClean="0"/>
              <a:t>Margulis</a:t>
            </a:r>
            <a:r>
              <a:rPr lang="en-US" sz="2800" dirty="0" smtClean="0"/>
              <a:t> in the early 1960s</a:t>
            </a:r>
            <a:endParaRPr lang="en-US" sz="2400" dirty="0" smtClean="0"/>
          </a:p>
          <a:p>
            <a:pPr lvl="3"/>
            <a:r>
              <a:rPr lang="en-US" dirty="0" smtClean="0"/>
              <a:t>A prokaryotes ingested some </a:t>
            </a:r>
            <a:r>
              <a:rPr lang="en-US" u="sng" dirty="0" smtClean="0"/>
              <a:t>aerobic bacteria</a:t>
            </a:r>
            <a:r>
              <a:rPr lang="en-US" dirty="0" smtClean="0"/>
              <a:t> which produced energy for the prokaryote</a:t>
            </a:r>
            <a:endParaRPr lang="en-US" sz="2000" dirty="0" smtClean="0"/>
          </a:p>
          <a:p>
            <a:pPr lvl="4"/>
            <a:r>
              <a:rPr lang="en-US" dirty="0" smtClean="0"/>
              <a:t>Over a long time, the aerobes become </a:t>
            </a:r>
            <a:r>
              <a:rPr lang="en-US" u="sng" dirty="0" smtClean="0"/>
              <a:t>mitochondria</a:t>
            </a:r>
            <a:endParaRPr lang="en-US" sz="2000" dirty="0" smtClean="0"/>
          </a:p>
          <a:p>
            <a:pPr lvl="3"/>
            <a:r>
              <a:rPr lang="en-US" dirty="0" smtClean="0"/>
              <a:t>Some prokaryotes also ingested </a:t>
            </a:r>
            <a:r>
              <a:rPr lang="en-US" u="sng" dirty="0" smtClean="0"/>
              <a:t>cyanobacteria</a:t>
            </a:r>
            <a:r>
              <a:rPr lang="en-US" dirty="0" smtClean="0"/>
              <a:t>, which contain </a:t>
            </a:r>
            <a:r>
              <a:rPr lang="en-US" u="sng" dirty="0" smtClean="0"/>
              <a:t>photosynthetic</a:t>
            </a:r>
            <a:r>
              <a:rPr lang="en-US" dirty="0" smtClean="0"/>
              <a:t> pigments</a:t>
            </a:r>
            <a:endParaRPr lang="en-US" sz="2000" dirty="0" smtClean="0"/>
          </a:p>
          <a:p>
            <a:pPr lvl="4"/>
            <a:r>
              <a:rPr lang="en-US" dirty="0" smtClean="0"/>
              <a:t>Over a long time, the cyanobacteria became </a:t>
            </a:r>
            <a:r>
              <a:rPr lang="en-US" u="sng" dirty="0" smtClean="0"/>
              <a:t>chloroplasts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2050" name="Picture 2" descr="http://www.southtexascollege.edu/nilsson/4_GB_Lecture_figs_f/4_GB_20_Protista_Fig_f/Mader_Endosymbiotic_theory.gif"/>
          <p:cNvPicPr>
            <a:picLocks noChangeAspect="1" noChangeArrowheads="1"/>
          </p:cNvPicPr>
          <p:nvPr/>
        </p:nvPicPr>
        <p:blipFill>
          <a:blip r:embed="rId2" cstate="print"/>
          <a:srcRect l="10000" t="11667" r="7500"/>
          <a:stretch>
            <a:fillRect/>
          </a:stretch>
        </p:blipFill>
        <p:spPr bwMode="auto">
          <a:xfrm>
            <a:off x="5257800" y="1905000"/>
            <a:ext cx="3886200" cy="3120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dirty="0" smtClean="0"/>
              <a:t>Today scientists observe that cyanobacteria and chloroplasts resemble each other in </a:t>
            </a:r>
            <a:r>
              <a:rPr lang="en-US" sz="2800" u="sng" dirty="0" smtClean="0"/>
              <a:t>size</a:t>
            </a:r>
            <a:r>
              <a:rPr lang="en-US" sz="2800" dirty="0" smtClean="0"/>
              <a:t> and the ability to </a:t>
            </a:r>
            <a:r>
              <a:rPr lang="en-US" sz="2800" u="sng" dirty="0" smtClean="0"/>
              <a:t>photosynthesize</a:t>
            </a:r>
            <a:r>
              <a:rPr lang="en-US" sz="2800" dirty="0" smtClean="0"/>
              <a:t>; mitochondria and some other bacteria also look similar, and contain similar </a:t>
            </a:r>
            <a:r>
              <a:rPr lang="en-US" sz="2800" u="sng" dirty="0" smtClean="0"/>
              <a:t>DNA</a:t>
            </a:r>
            <a:r>
              <a:rPr lang="en-US" sz="2800" dirty="0" smtClean="0"/>
              <a:t>.</a:t>
            </a:r>
            <a:endParaRPr lang="en-US" sz="2400" dirty="0" smtClean="0"/>
          </a:p>
          <a:p>
            <a:pPr lvl="2"/>
            <a:r>
              <a:rPr lang="en-US" sz="2800" dirty="0" smtClean="0"/>
              <a:t>Chloroplasts and mitochondria have their own </a:t>
            </a:r>
            <a:r>
              <a:rPr lang="en-US" sz="2800" u="sng" dirty="0" smtClean="0"/>
              <a:t>ribosomes</a:t>
            </a:r>
            <a:r>
              <a:rPr lang="en-US" sz="2800" dirty="0" smtClean="0"/>
              <a:t> and </a:t>
            </a:r>
            <a:r>
              <a:rPr lang="en-US" sz="2800" u="sng" dirty="0" smtClean="0"/>
              <a:t>reproduce</a:t>
            </a:r>
            <a:r>
              <a:rPr lang="en-US" sz="2800" dirty="0" smtClean="0"/>
              <a:t> independently of their cells.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t0.gstatic.com/images?q=tbn:ANd9GcSnAvyu3cAbWqn0GI5KO-S7eNg7-fwBzCXRN4eg1etOiv3IkzK2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25"/>
            <a:ext cx="1743075" cy="2619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History in Rocks</a:t>
            </a:r>
            <a:endParaRPr lang="en-US" sz="2800" dirty="0"/>
          </a:p>
          <a:p>
            <a:pPr lvl="1"/>
            <a:r>
              <a:rPr lang="en-US" dirty="0"/>
              <a:t>Scientists cannot be sure how the </a:t>
            </a:r>
            <a:r>
              <a:rPr lang="en-US" u="sng" dirty="0"/>
              <a:t>Earth</a:t>
            </a:r>
            <a:r>
              <a:rPr lang="en-US" dirty="0"/>
              <a:t> formed, there is no </a:t>
            </a:r>
            <a:r>
              <a:rPr lang="en-US" u="sng" dirty="0"/>
              <a:t>direct</a:t>
            </a:r>
            <a:r>
              <a:rPr lang="en-US" dirty="0"/>
              <a:t> evidence of the earliest years of Earth’s history</a:t>
            </a:r>
            <a:endParaRPr lang="en-US" sz="2400" dirty="0"/>
          </a:p>
          <a:p>
            <a:pPr lvl="1"/>
            <a:r>
              <a:rPr lang="en-US" dirty="0"/>
              <a:t>A </a:t>
            </a:r>
            <a:r>
              <a:rPr lang="en-US" u="sng" dirty="0"/>
              <a:t>fossil</a:t>
            </a:r>
            <a:r>
              <a:rPr lang="en-US" dirty="0"/>
              <a:t> is evidence of an organism that lived long ago</a:t>
            </a:r>
            <a:endParaRPr lang="en-US" sz="2400" dirty="0"/>
          </a:p>
          <a:p>
            <a:pPr lvl="2"/>
            <a:r>
              <a:rPr lang="en-US" sz="2800" dirty="0"/>
              <a:t>Because fossils can </a:t>
            </a:r>
            <a:r>
              <a:rPr lang="en-US" sz="2800" u="sng" dirty="0"/>
              <a:t>form</a:t>
            </a:r>
            <a:r>
              <a:rPr lang="en-US" sz="2800" dirty="0"/>
              <a:t> in many different ways, there are many </a:t>
            </a:r>
            <a:r>
              <a:rPr lang="en-US" sz="2800" u="sng" dirty="0"/>
              <a:t>types</a:t>
            </a:r>
            <a:r>
              <a:rPr lang="en-US" sz="2800" dirty="0"/>
              <a:t> of fossils</a:t>
            </a:r>
            <a:endParaRPr lang="en-US" sz="2400" dirty="0"/>
          </a:p>
          <a:p>
            <a:pPr lvl="2"/>
            <a:r>
              <a:rPr lang="en-US" sz="2800" dirty="0"/>
              <a:t>Scientists study fossils to learn about </a:t>
            </a:r>
            <a:r>
              <a:rPr lang="en-US" sz="2800" u="sng" dirty="0"/>
              <a:t>ancient</a:t>
            </a:r>
            <a:r>
              <a:rPr lang="en-US" sz="2800" dirty="0"/>
              <a:t> </a:t>
            </a:r>
            <a:r>
              <a:rPr lang="en-US" sz="2800" u="sng" dirty="0"/>
              <a:t>species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4578" name="Picture 2" descr="http://t3.gstatic.com/images?q=tbn:ANd9GcTnWYuhSXsoxVHdi_JFoBW6odiEUmzaZrZPbGb4m2fZxuX4NW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u="sng" dirty="0"/>
              <a:t>Paleontologists</a:t>
            </a:r>
            <a:r>
              <a:rPr lang="en-US" dirty="0"/>
              <a:t> are scientists who study ancient life using fossils</a:t>
            </a:r>
            <a:endParaRPr lang="en-US" sz="2400" dirty="0"/>
          </a:p>
          <a:p>
            <a:pPr lvl="2"/>
            <a:r>
              <a:rPr lang="en-US" sz="2800" dirty="0"/>
              <a:t>They use fossils to learn about:</a:t>
            </a:r>
            <a:endParaRPr lang="en-US" sz="2400" dirty="0"/>
          </a:p>
          <a:p>
            <a:pPr lvl="3"/>
            <a:r>
              <a:rPr lang="en-US" dirty="0"/>
              <a:t> The kinds of </a:t>
            </a:r>
            <a:r>
              <a:rPr lang="en-US" u="sng" dirty="0"/>
              <a:t>organisms</a:t>
            </a:r>
            <a:r>
              <a:rPr lang="en-US" dirty="0"/>
              <a:t> that lived in the past, and sometimes their </a:t>
            </a:r>
            <a:r>
              <a:rPr lang="en-US" u="sng" dirty="0"/>
              <a:t>behavior</a:t>
            </a:r>
            <a:endParaRPr lang="en-US" sz="2000" dirty="0"/>
          </a:p>
          <a:p>
            <a:pPr lvl="3"/>
            <a:r>
              <a:rPr lang="en-US" dirty="0"/>
              <a:t>Ancient </a:t>
            </a:r>
            <a:r>
              <a:rPr lang="en-US" u="sng" dirty="0"/>
              <a:t>climate</a:t>
            </a:r>
            <a:r>
              <a:rPr lang="en-US" dirty="0"/>
              <a:t> and </a:t>
            </a:r>
            <a:r>
              <a:rPr lang="en-US" u="sng" dirty="0"/>
              <a:t>geography</a:t>
            </a:r>
            <a:endParaRPr lang="en-US" sz="2000" dirty="0"/>
          </a:p>
          <a:p>
            <a:endParaRPr lang="en-US" dirty="0"/>
          </a:p>
        </p:txBody>
      </p:sp>
      <p:pic>
        <p:nvPicPr>
          <p:cNvPr id="23554" name="Picture 2" descr="http://t3.gstatic.com/images?q=tbn:ANd9GcS8HBQI-fqUaagxtx4cudCcWpDD2nDHxdufAcw97h0uVk_Ei3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495800"/>
            <a:ext cx="3429000" cy="2261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lvl="1"/>
            <a:r>
              <a:rPr lang="en-US" dirty="0"/>
              <a:t>For fossils to form</a:t>
            </a:r>
            <a:endParaRPr lang="en-US" sz="2400" dirty="0"/>
          </a:p>
          <a:p>
            <a:pPr lvl="2"/>
            <a:r>
              <a:rPr lang="en-US" sz="2800" dirty="0"/>
              <a:t>Organisms usually have to be </a:t>
            </a:r>
            <a:r>
              <a:rPr lang="en-US" sz="2800" u="sng" dirty="0"/>
              <a:t>buried</a:t>
            </a:r>
            <a:r>
              <a:rPr lang="en-US" sz="2800" dirty="0"/>
              <a:t> in small particles of </a:t>
            </a:r>
            <a:r>
              <a:rPr lang="en-US" sz="2800" u="sng" dirty="0"/>
              <a:t>mud</a:t>
            </a:r>
            <a:r>
              <a:rPr lang="en-US" sz="2800" dirty="0"/>
              <a:t>, sand, or </a:t>
            </a:r>
            <a:r>
              <a:rPr lang="en-US" sz="2800" u="sng" dirty="0"/>
              <a:t>clay</a:t>
            </a:r>
            <a:r>
              <a:rPr lang="en-US" sz="2800" dirty="0"/>
              <a:t> soon after they die</a:t>
            </a:r>
            <a:endParaRPr lang="en-US" sz="2400" dirty="0"/>
          </a:p>
          <a:p>
            <a:pPr lvl="2"/>
            <a:r>
              <a:rPr lang="en-US" sz="2800" dirty="0"/>
              <a:t>These particles are </a:t>
            </a:r>
            <a:r>
              <a:rPr lang="en-US" sz="2800" u="sng" dirty="0"/>
              <a:t>compressed</a:t>
            </a:r>
            <a:r>
              <a:rPr lang="en-US" sz="2800" dirty="0"/>
              <a:t> over time and harden into </a:t>
            </a:r>
            <a:r>
              <a:rPr lang="en-US" sz="2800" u="sng" dirty="0"/>
              <a:t>sedimentary</a:t>
            </a:r>
            <a:r>
              <a:rPr lang="en-US" sz="2800" dirty="0"/>
              <a:t> rock</a:t>
            </a:r>
            <a:endParaRPr lang="en-US" sz="2400" dirty="0"/>
          </a:p>
          <a:p>
            <a:pPr lvl="1"/>
            <a:r>
              <a:rPr lang="en-US" dirty="0"/>
              <a:t>Today, fossils still form at the </a:t>
            </a:r>
            <a:r>
              <a:rPr lang="en-US" u="sng" dirty="0"/>
              <a:t>bottom</a:t>
            </a:r>
            <a:r>
              <a:rPr lang="en-US" dirty="0"/>
              <a:t> of lakes, streams, and oceans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2530" name="Picture 2" descr="http://www.goldiesroom.org/Multimedia/Bio_Images/21%20Evolution/02%20Fossil%20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0"/>
            <a:ext cx="8069441" cy="204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Age of a Fossil</a:t>
            </a:r>
            <a:endParaRPr lang="en-US" sz="2800" dirty="0"/>
          </a:p>
          <a:p>
            <a:pPr lvl="1"/>
            <a:r>
              <a:rPr lang="en-US" dirty="0"/>
              <a:t>The fossils in different </a:t>
            </a:r>
            <a:r>
              <a:rPr lang="en-US" u="sng" dirty="0"/>
              <a:t>layers</a:t>
            </a:r>
            <a:r>
              <a:rPr lang="en-US" dirty="0"/>
              <a:t> of sedimentary rock vary in </a:t>
            </a:r>
            <a:r>
              <a:rPr lang="en-US" u="sng" dirty="0"/>
              <a:t>age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1506" name="Picture 2" descr="http://t2.gstatic.com/images?q=tbn:ANd9GcSRLbqeuVlu6QogpbcO521BnxqejNxfCnzcw-a_alKRrNOmxU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819400"/>
            <a:ext cx="3067050" cy="3795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562600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en-US" u="sng" dirty="0"/>
              <a:t>Relative dating</a:t>
            </a:r>
            <a:r>
              <a:rPr lang="en-US" dirty="0"/>
              <a:t>: the fossil in the top layers are younger than lower layers</a:t>
            </a:r>
            <a:endParaRPr lang="en-US" sz="2400" dirty="0"/>
          </a:p>
          <a:p>
            <a:pPr lvl="2"/>
            <a:r>
              <a:rPr lang="en-US" sz="2800" dirty="0"/>
              <a:t>True if the rock layers have not been </a:t>
            </a:r>
            <a:r>
              <a:rPr lang="en-US" sz="2800" u="sng" dirty="0"/>
              <a:t>disturbed</a:t>
            </a:r>
            <a:endParaRPr lang="en-US" sz="2400" dirty="0"/>
          </a:p>
          <a:p>
            <a:pPr lvl="2"/>
            <a:r>
              <a:rPr lang="en-US" sz="2800" dirty="0"/>
              <a:t>A </a:t>
            </a:r>
            <a:r>
              <a:rPr lang="en-US" sz="2800" u="sng" dirty="0"/>
              <a:t>geologic</a:t>
            </a:r>
            <a:r>
              <a:rPr lang="en-US" sz="2800" dirty="0"/>
              <a:t> law</a:t>
            </a:r>
            <a:endParaRPr lang="en-US" sz="2400" dirty="0"/>
          </a:p>
          <a:p>
            <a:pPr lvl="2"/>
            <a:r>
              <a:rPr lang="en-US" sz="2800" dirty="0"/>
              <a:t>Scientists can determine the </a:t>
            </a:r>
            <a:r>
              <a:rPr lang="en-US" sz="2800" u="sng" dirty="0"/>
              <a:t>order</a:t>
            </a:r>
            <a:r>
              <a:rPr lang="en-US" sz="2800" dirty="0"/>
              <a:t> of appearance and </a:t>
            </a:r>
            <a:r>
              <a:rPr lang="en-US" sz="2800" u="sng" dirty="0"/>
              <a:t>extinction</a:t>
            </a:r>
            <a:r>
              <a:rPr lang="en-US" sz="2800" dirty="0"/>
              <a:t> of the species that formed fossils in the layers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0482" name="Picture 2" descr="http://www.ck12.org/flx/show/THUMB_POSTCARD/image/user%3AeWVvbWFubWlrZUBzYXlkZWwubmV0/519px-Bio-09-04b-Relative-Dating-Rock-Layers.jpg-201208051344178055541966.jpg"/>
          <p:cNvPicPr>
            <a:picLocks noChangeAspect="1" noChangeArrowheads="1"/>
          </p:cNvPicPr>
          <p:nvPr/>
        </p:nvPicPr>
        <p:blipFill>
          <a:blip r:embed="rId2" cstate="print"/>
          <a:srcRect t="4800" r="24249" b="4000"/>
          <a:stretch>
            <a:fillRect/>
          </a:stretch>
        </p:blipFill>
        <p:spPr bwMode="auto">
          <a:xfrm>
            <a:off x="5715000" y="1524000"/>
            <a:ext cx="3124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u="sng" dirty="0"/>
              <a:t>Radiometric</a:t>
            </a:r>
            <a:r>
              <a:rPr lang="en-US" dirty="0"/>
              <a:t> dating: uses radioactive </a:t>
            </a:r>
            <a:r>
              <a:rPr lang="en-US" u="sng" dirty="0"/>
              <a:t>isotopes</a:t>
            </a:r>
            <a:r>
              <a:rPr lang="en-US" dirty="0"/>
              <a:t> present in rocks and fossils</a:t>
            </a:r>
            <a:endParaRPr lang="en-US" sz="2400" dirty="0"/>
          </a:p>
          <a:p>
            <a:pPr lvl="2"/>
            <a:r>
              <a:rPr lang="en-US" sz="2800" dirty="0"/>
              <a:t>Scientists use radiometric dating techniques to find </a:t>
            </a:r>
            <a:r>
              <a:rPr lang="en-US" sz="2800" u="sng" dirty="0"/>
              <a:t>specific</a:t>
            </a:r>
            <a:r>
              <a:rPr lang="en-US" sz="2800" dirty="0"/>
              <a:t> ages of fossils</a:t>
            </a:r>
            <a:endParaRPr lang="en-US" sz="2400" dirty="0"/>
          </a:p>
          <a:p>
            <a:pPr lvl="2"/>
            <a:r>
              <a:rPr lang="en-US" sz="2800" dirty="0"/>
              <a:t>Every radioactive isotope has a characteristic </a:t>
            </a:r>
            <a:r>
              <a:rPr lang="en-US" sz="2800" u="sng" dirty="0"/>
              <a:t>decay rate</a:t>
            </a:r>
            <a:r>
              <a:rPr lang="en-US" sz="2800" dirty="0"/>
              <a:t>, scientists use this rate of decay as a type of clock</a:t>
            </a:r>
            <a:endParaRPr lang="en-US" sz="2400" dirty="0"/>
          </a:p>
          <a:p>
            <a:pPr lvl="3"/>
            <a:r>
              <a:rPr lang="en-US" dirty="0"/>
              <a:t>The decay rate of a radioactive isotope is called its </a:t>
            </a:r>
            <a:r>
              <a:rPr lang="en-US" u="sng" dirty="0"/>
              <a:t>half life</a:t>
            </a:r>
            <a:endParaRPr lang="en-US" sz="2000" dirty="0"/>
          </a:p>
          <a:p>
            <a:pPr lvl="3"/>
            <a:r>
              <a:rPr lang="en-US" dirty="0"/>
              <a:t>Compare the </a:t>
            </a:r>
            <a:r>
              <a:rPr lang="en-US" u="sng" dirty="0"/>
              <a:t>amount</a:t>
            </a:r>
            <a:r>
              <a:rPr lang="en-US" dirty="0"/>
              <a:t> of a radioactive isotope and the </a:t>
            </a:r>
            <a:r>
              <a:rPr lang="en-US" u="sng" dirty="0"/>
              <a:t>new</a:t>
            </a:r>
            <a:r>
              <a:rPr lang="en-US" dirty="0"/>
              <a:t> element into which it decays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1431</Words>
  <Application>Microsoft Office PowerPoint</Application>
  <PresentationFormat>On-screen Show (4:3)</PresentationFormat>
  <Paragraphs>136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Chapter 14: The History of Life</vt:lpstr>
      <vt:lpstr>14.1 The Record of life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14.2 The Origin of Life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14: The History of Life</dc:title>
  <dc:creator>Teacher</dc:creator>
  <cp:lastModifiedBy>Teacher</cp:lastModifiedBy>
  <cp:revision>22</cp:revision>
  <dcterms:created xsi:type="dcterms:W3CDTF">2013-03-27T14:10:38Z</dcterms:created>
  <dcterms:modified xsi:type="dcterms:W3CDTF">2013-04-09T20:19:58Z</dcterms:modified>
</cp:coreProperties>
</file>