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DC59-503E-48FD-9B55-ACAD93F3B7AD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5147-CE7E-4D22-9851-9D56C3EF8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DC59-503E-48FD-9B55-ACAD93F3B7AD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5147-CE7E-4D22-9851-9D56C3EF8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DC59-503E-48FD-9B55-ACAD93F3B7AD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5147-CE7E-4D22-9851-9D56C3EF8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Symbol" pitchFamily="18" charset="2"/>
              <a:buChar char=""/>
              <a:defRPr/>
            </a:lvl1pPr>
            <a:lvl2pPr>
              <a:buFont typeface="Courier New" pitchFamily="49" charset="0"/>
              <a:buChar char="o"/>
              <a:defRPr/>
            </a:lvl2pPr>
            <a:lvl3pPr>
              <a:buFont typeface="Wingdings" pitchFamily="2" charset="2"/>
              <a:buChar char="§"/>
              <a:defRPr sz="2800"/>
            </a:lvl3pPr>
            <a:lvl4pPr>
              <a:buFont typeface="Arial" pitchFamily="34" charset="0"/>
              <a:buChar char="•"/>
              <a:defRPr sz="28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DC59-503E-48FD-9B55-ACAD93F3B7AD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5147-CE7E-4D22-9851-9D56C3EF8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DC59-503E-48FD-9B55-ACAD93F3B7AD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5147-CE7E-4D22-9851-9D56C3EF8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DC59-503E-48FD-9B55-ACAD93F3B7AD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5147-CE7E-4D22-9851-9D56C3EF8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DC59-503E-48FD-9B55-ACAD93F3B7AD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5147-CE7E-4D22-9851-9D56C3EF8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DC59-503E-48FD-9B55-ACAD93F3B7AD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5147-CE7E-4D22-9851-9D56C3EF8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DC59-503E-48FD-9B55-ACAD93F3B7AD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5147-CE7E-4D22-9851-9D56C3EF8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DC59-503E-48FD-9B55-ACAD93F3B7AD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5147-CE7E-4D22-9851-9D56C3EF8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DC59-503E-48FD-9B55-ACAD93F3B7AD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5147-CE7E-4D22-9851-9D56C3EF8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CDC59-503E-48FD-9B55-ACAD93F3B7AD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05147-CE7E-4D22-9851-9D56C3EF8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17: Organizing Life’s Diversity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Living Things are Classified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Taxonomic rankings</a:t>
            </a:r>
          </a:p>
          <a:p>
            <a:pPr lvl="1"/>
            <a:r>
              <a:rPr lang="en-US" dirty="0"/>
              <a:t>Organisms are ranked into taxa</a:t>
            </a:r>
          </a:p>
          <a:p>
            <a:pPr lvl="2"/>
            <a:r>
              <a:rPr lang="en-US" dirty="0"/>
              <a:t>The broader a taxon, the more general its characteristics and the more species it contains</a:t>
            </a:r>
          </a:p>
          <a:p>
            <a:pPr lvl="1"/>
            <a:r>
              <a:rPr lang="en-US" dirty="0"/>
              <a:t>The smallest taxon is species: organisms that look alike and successfully interbreed</a:t>
            </a:r>
          </a:p>
          <a:p>
            <a:pPr lvl="1"/>
            <a:r>
              <a:rPr lang="en-US" dirty="0"/>
              <a:t>Next largest taxon is genus: a groups of similar species that have similar features and are closely related</a:t>
            </a:r>
          </a:p>
          <a:p>
            <a:pPr lvl="1"/>
            <a:r>
              <a:rPr lang="en-US" dirty="0"/>
              <a:t>Family (next largest) consists of a group of similar genera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larger taxa</a:t>
            </a:r>
          </a:p>
          <a:p>
            <a:pPr lvl="1"/>
            <a:r>
              <a:rPr lang="en-US" dirty="0"/>
              <a:t>An order is a taxon of similar families</a:t>
            </a:r>
          </a:p>
          <a:p>
            <a:pPr lvl="1"/>
            <a:r>
              <a:rPr lang="en-US" dirty="0"/>
              <a:t>A class is a taxon of similar orders</a:t>
            </a:r>
          </a:p>
          <a:p>
            <a:pPr lvl="1"/>
            <a:r>
              <a:rPr lang="en-US" dirty="0"/>
              <a:t>A phylum is a taxon of similar classes</a:t>
            </a:r>
          </a:p>
          <a:p>
            <a:pPr lvl="2"/>
            <a:r>
              <a:rPr lang="en-US" dirty="0"/>
              <a:t>Plant taxonomists use the taxon division instead</a:t>
            </a:r>
          </a:p>
          <a:p>
            <a:pPr lvl="1"/>
            <a:r>
              <a:rPr lang="en-US" dirty="0"/>
              <a:t>A kingdom is a taxon of similar phyla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3 domain system first proposed in 1990</a:t>
            </a:r>
          </a:p>
          <a:p>
            <a:pPr lvl="2"/>
            <a:r>
              <a:rPr lang="en-US" dirty="0"/>
              <a:t>groups organisms primarily based on differences in ribosomal RNA structure</a:t>
            </a:r>
          </a:p>
          <a:p>
            <a:pPr lvl="2"/>
            <a:r>
              <a:rPr lang="en-US" dirty="0" err="1"/>
              <a:t>Archaea</a:t>
            </a:r>
            <a:endParaRPr lang="en-US" dirty="0"/>
          </a:p>
          <a:p>
            <a:pPr lvl="3"/>
            <a:r>
              <a:rPr lang="en-US" dirty="0"/>
              <a:t>Archaebacteria kingdom</a:t>
            </a:r>
          </a:p>
          <a:p>
            <a:pPr lvl="2"/>
            <a:r>
              <a:rPr lang="en-US" dirty="0"/>
              <a:t>Bacteria</a:t>
            </a:r>
          </a:p>
          <a:p>
            <a:pPr lvl="3"/>
            <a:r>
              <a:rPr lang="en-US" dirty="0"/>
              <a:t>Eubacteria kingdom</a:t>
            </a:r>
          </a:p>
          <a:p>
            <a:pPr lvl="2"/>
            <a:r>
              <a:rPr lang="en-US" dirty="0" err="1"/>
              <a:t>Eukarya</a:t>
            </a:r>
            <a:endParaRPr lang="en-US" dirty="0"/>
          </a:p>
          <a:p>
            <a:pPr lvl="3"/>
            <a:r>
              <a:rPr lang="en-US" dirty="0" err="1"/>
              <a:t>Protista</a:t>
            </a:r>
            <a:r>
              <a:rPr lang="en-US" dirty="0"/>
              <a:t> kingdom</a:t>
            </a:r>
          </a:p>
          <a:p>
            <a:pPr lvl="3"/>
            <a:r>
              <a:rPr lang="en-US" dirty="0"/>
              <a:t>Fungi kingdom</a:t>
            </a:r>
          </a:p>
          <a:p>
            <a:pPr lvl="3"/>
            <a:r>
              <a:rPr lang="en-US" dirty="0" err="1"/>
              <a:t>Plantae</a:t>
            </a:r>
            <a:r>
              <a:rPr lang="en-US" dirty="0"/>
              <a:t> kingdom</a:t>
            </a:r>
          </a:p>
          <a:p>
            <a:pPr lvl="3"/>
            <a:r>
              <a:rPr lang="en-US" dirty="0" err="1"/>
              <a:t>Animalia</a:t>
            </a:r>
            <a:r>
              <a:rPr lang="en-US" dirty="0"/>
              <a:t> kingdom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17.2 The Six Kingdoms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are Evolutionary Relationships Determined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Structural similarities</a:t>
            </a:r>
          </a:p>
          <a:p>
            <a:pPr lvl="1"/>
            <a:r>
              <a:rPr lang="en-US" dirty="0"/>
              <a:t>The presence of many shared physical structures implies that species are closely related and may have evolved from a common ancestor.</a:t>
            </a:r>
          </a:p>
          <a:p>
            <a:pPr lvl="0"/>
            <a:r>
              <a:rPr lang="en-US" dirty="0"/>
              <a:t>Breeding behavior</a:t>
            </a:r>
          </a:p>
          <a:p>
            <a:pPr lvl="1"/>
            <a:r>
              <a:rPr lang="en-US" dirty="0"/>
              <a:t>Breeding behavior provides important clues to relationships among species</a:t>
            </a:r>
          </a:p>
          <a:p>
            <a:pPr lvl="0"/>
            <a:r>
              <a:rPr lang="en-US" dirty="0"/>
              <a:t>Geographical distribution</a:t>
            </a:r>
          </a:p>
          <a:p>
            <a:pPr lvl="1"/>
            <a:r>
              <a:rPr lang="en-US" dirty="0"/>
              <a:t>The location of species on Earth helps biologists determine their relationships with other species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Chromosome comparisons</a:t>
            </a:r>
          </a:p>
          <a:p>
            <a:pPr lvl="1"/>
            <a:r>
              <a:rPr lang="en-US" dirty="0"/>
              <a:t>The number and structure of chromosomes provide evidence about relationships among species</a:t>
            </a:r>
          </a:p>
          <a:p>
            <a:pPr lvl="0"/>
            <a:r>
              <a:rPr lang="en-US" dirty="0"/>
              <a:t>Biochemistry</a:t>
            </a:r>
          </a:p>
          <a:p>
            <a:pPr lvl="1"/>
            <a:r>
              <a:rPr lang="en-US" dirty="0"/>
              <a:t>Closely related species have similar DNA sequences and therefore similar proteins</a:t>
            </a:r>
          </a:p>
          <a:p>
            <a:pPr lvl="2"/>
            <a:r>
              <a:rPr lang="en-US" dirty="0"/>
              <a:t>Comes from biochemical analysis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Phylogenetic Classification: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Phylogeny= the evolutionary history of a species</a:t>
            </a:r>
          </a:p>
          <a:p>
            <a:pPr lvl="0"/>
            <a:r>
              <a:rPr lang="en-US" dirty="0"/>
              <a:t>A classification system that shows the evolutionary history of species is a phylogenetic classification and reveals the evolutionary relationships of species.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err="1"/>
              <a:t>Cladistics</a:t>
            </a:r>
            <a:endParaRPr lang="en-US" dirty="0"/>
          </a:p>
          <a:p>
            <a:pPr lvl="1"/>
            <a:r>
              <a:rPr lang="en-US" dirty="0"/>
              <a:t>Scientists who use </a:t>
            </a:r>
            <a:r>
              <a:rPr lang="en-US" dirty="0" err="1"/>
              <a:t>cladistics</a:t>
            </a:r>
            <a:r>
              <a:rPr lang="en-US" dirty="0"/>
              <a:t> assume that as groups that as groups of organisms diverge and evolve from a common ancestral group they retain some unique inherited characteristics: derived traits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cladogram</a:t>
            </a:r>
            <a:r>
              <a:rPr lang="en-US" dirty="0"/>
              <a:t> is a model of the phylogeny of a species </a:t>
            </a:r>
          </a:p>
          <a:p>
            <a:pPr lvl="2"/>
            <a:r>
              <a:rPr lang="en-US" dirty="0"/>
              <a:t>Show a probable phylogeny of a group of organisms from ancestral groups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Another type of model</a:t>
            </a:r>
          </a:p>
          <a:p>
            <a:pPr lvl="1"/>
            <a:r>
              <a:rPr lang="en-US" dirty="0"/>
              <a:t>A fanlike model </a:t>
            </a:r>
          </a:p>
          <a:p>
            <a:pPr lvl="2"/>
            <a:r>
              <a:rPr lang="en-US" dirty="0"/>
              <a:t>May communicate the time organisms became extinct or the relative number of species in a group</a:t>
            </a:r>
          </a:p>
          <a:p>
            <a:pPr lvl="2"/>
            <a:r>
              <a:rPr lang="en-US" dirty="0"/>
              <a:t>Incorporates fossil information and the knowledge gained from anatomical embryological, genetic, and </a:t>
            </a:r>
            <a:r>
              <a:rPr lang="en-US" dirty="0" err="1"/>
              <a:t>cladistic</a:t>
            </a:r>
            <a:r>
              <a:rPr lang="en-US" dirty="0"/>
              <a:t> studies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Six Kingdoms of Organisms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Prokaryotes</a:t>
            </a:r>
          </a:p>
          <a:p>
            <a:pPr lvl="1"/>
            <a:r>
              <a:rPr lang="en-US" dirty="0"/>
              <a:t>Organisms with cells that lack distinct nuclei bounded by a membrane</a:t>
            </a:r>
          </a:p>
          <a:p>
            <a:pPr lvl="1"/>
            <a:r>
              <a:rPr lang="en-US" dirty="0"/>
              <a:t>Microscopic and unicellular organisms</a:t>
            </a:r>
          </a:p>
          <a:p>
            <a:pPr lvl="1"/>
            <a:r>
              <a:rPr lang="en-US" dirty="0"/>
              <a:t>Autotrophs and heterotrophs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17.1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Classified into two kingdoms</a:t>
            </a:r>
          </a:p>
          <a:p>
            <a:pPr lvl="2"/>
            <a:r>
              <a:rPr lang="en-US" dirty="0"/>
              <a:t>Archaebacteria</a:t>
            </a:r>
          </a:p>
          <a:p>
            <a:pPr lvl="3"/>
            <a:r>
              <a:rPr lang="en-US" dirty="0"/>
              <a:t>There are a few hundred species</a:t>
            </a:r>
          </a:p>
          <a:p>
            <a:pPr lvl="3"/>
            <a:r>
              <a:rPr lang="en-US" dirty="0"/>
              <a:t>Most of them live in extreme environments</a:t>
            </a:r>
          </a:p>
          <a:p>
            <a:pPr lvl="2"/>
            <a:r>
              <a:rPr lang="en-US" dirty="0"/>
              <a:t>Eubacteria</a:t>
            </a:r>
          </a:p>
          <a:p>
            <a:pPr lvl="3"/>
            <a:r>
              <a:rPr lang="en-US" dirty="0"/>
              <a:t>More than 10,000 species</a:t>
            </a:r>
          </a:p>
          <a:p>
            <a:pPr lvl="3"/>
            <a:r>
              <a:rPr lang="en-US" dirty="0"/>
              <a:t>Have strong cell walls and less complex genetic makeup than archaebacteria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Protists: A diverse group</a:t>
            </a:r>
          </a:p>
          <a:p>
            <a:pPr lvl="1"/>
            <a:r>
              <a:rPr lang="en-US" dirty="0"/>
              <a:t>A protist is a eukaryote that lacks complex organ systems and lives in moist environments</a:t>
            </a:r>
          </a:p>
          <a:p>
            <a:pPr lvl="1"/>
            <a:r>
              <a:rPr lang="en-US" dirty="0"/>
              <a:t>Unicellular and multicellular organisms</a:t>
            </a:r>
          </a:p>
          <a:p>
            <a:pPr lvl="1"/>
            <a:r>
              <a:rPr lang="en-US" dirty="0"/>
              <a:t>Autotrophs and heterotrophs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Fungi: Earth’s decomposers</a:t>
            </a:r>
          </a:p>
          <a:p>
            <a:pPr lvl="1"/>
            <a:r>
              <a:rPr lang="en-US" dirty="0"/>
              <a:t>A fungus is either a unicellular or multicellular eukaryote that absorbs nutrients from organic materials in the environment</a:t>
            </a:r>
          </a:p>
          <a:p>
            <a:pPr lvl="1"/>
            <a:r>
              <a:rPr lang="en-US" dirty="0"/>
              <a:t>Heterotrophs that do not move from place to place</a:t>
            </a:r>
          </a:p>
          <a:p>
            <a:pPr lvl="1"/>
            <a:r>
              <a:rPr lang="en-US" dirty="0"/>
              <a:t>More than 100,000 known species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Plants: multicellular oxygen producers</a:t>
            </a:r>
          </a:p>
          <a:p>
            <a:pPr lvl="1"/>
            <a:r>
              <a:rPr lang="en-US" dirty="0" err="1"/>
              <a:t>Multiccellular</a:t>
            </a:r>
            <a:r>
              <a:rPr lang="en-US" dirty="0"/>
              <a:t>, photosynthetic eukaryotes</a:t>
            </a:r>
          </a:p>
          <a:p>
            <a:pPr lvl="1"/>
            <a:r>
              <a:rPr lang="en-US" dirty="0"/>
              <a:t>More than 500,000 known species</a:t>
            </a:r>
          </a:p>
          <a:p>
            <a:pPr lvl="1"/>
            <a:r>
              <a:rPr lang="en-US" dirty="0"/>
              <a:t>Includes flowering plants, mosses, ferns, and evergreen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Animals: multicellular consumers</a:t>
            </a:r>
          </a:p>
          <a:p>
            <a:pPr lvl="1"/>
            <a:r>
              <a:rPr lang="en-US" dirty="0"/>
              <a:t>Heterotrophs</a:t>
            </a:r>
          </a:p>
          <a:p>
            <a:pPr lvl="1"/>
            <a:r>
              <a:rPr lang="en-US" dirty="0"/>
              <a:t>Cells organized into tissues that are organized into systems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kingdom?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57150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kingdom?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124200"/>
            <a:ext cx="5048250" cy="335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133600"/>
            <a:ext cx="2952994" cy="304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4191000" y="2133600"/>
            <a:ext cx="1600200" cy="3657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14800" y="5105400"/>
            <a:ext cx="1676400" cy="685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95400" y="5181600"/>
            <a:ext cx="4495800" cy="609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kingdom?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54102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kingdom?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588911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kingdom?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229350" cy="416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Classification Began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Biologists want to better understand organisms so they organize them into groups</a:t>
            </a:r>
          </a:p>
          <a:p>
            <a:pPr lvl="0"/>
            <a:r>
              <a:rPr lang="en-US" dirty="0"/>
              <a:t>Classification = the grouping of objects or information based in similarities</a:t>
            </a:r>
          </a:p>
          <a:p>
            <a:pPr lvl="0"/>
            <a:r>
              <a:rPr lang="en-US" dirty="0"/>
              <a:t>Taxonomy = the branch of biology that groups and names organisms based on studies of their different characteristics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kingdom?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00200"/>
            <a:ext cx="4495800" cy="447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Aristotle’s system</a:t>
            </a:r>
          </a:p>
          <a:p>
            <a:pPr lvl="1"/>
            <a:r>
              <a:rPr lang="en-US" dirty="0"/>
              <a:t>The Greek philosopher Aristotle (384-322 BC) developed the first widely accepted system of biological classification</a:t>
            </a:r>
          </a:p>
          <a:p>
            <a:pPr lvl="1"/>
            <a:r>
              <a:rPr lang="en-US" dirty="0"/>
              <a:t>Two groups</a:t>
            </a:r>
          </a:p>
          <a:p>
            <a:pPr lvl="2"/>
            <a:r>
              <a:rPr lang="en-US" dirty="0"/>
              <a:t>Plants : 3 subdivisions based on size and structure</a:t>
            </a:r>
          </a:p>
          <a:p>
            <a:pPr lvl="3"/>
            <a:r>
              <a:rPr lang="en-US" dirty="0"/>
              <a:t>Herbs</a:t>
            </a:r>
          </a:p>
          <a:p>
            <a:pPr lvl="3"/>
            <a:r>
              <a:rPr lang="en-US" dirty="0"/>
              <a:t>Shrubs</a:t>
            </a:r>
          </a:p>
          <a:p>
            <a:pPr lvl="3"/>
            <a:r>
              <a:rPr lang="en-US" dirty="0"/>
              <a:t>Trees </a:t>
            </a:r>
          </a:p>
          <a:p>
            <a:pPr lvl="2"/>
            <a:r>
              <a:rPr lang="en-US" dirty="0"/>
              <a:t>Animals: grouped according to where they lived</a:t>
            </a:r>
          </a:p>
          <a:p>
            <a:pPr lvl="3"/>
            <a:r>
              <a:rPr lang="en-US" dirty="0"/>
              <a:t>Air</a:t>
            </a:r>
          </a:p>
          <a:p>
            <a:pPr lvl="3"/>
            <a:r>
              <a:rPr lang="en-US" dirty="0"/>
              <a:t>Land</a:t>
            </a:r>
          </a:p>
          <a:p>
            <a:pPr lvl="3"/>
            <a:r>
              <a:rPr lang="en-US" dirty="0"/>
              <a:t>Water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Linnaeus’ system</a:t>
            </a:r>
          </a:p>
          <a:p>
            <a:pPr lvl="1"/>
            <a:r>
              <a:rPr lang="en-US" dirty="0" err="1"/>
              <a:t>Carolus</a:t>
            </a:r>
            <a:r>
              <a:rPr lang="en-US" dirty="0"/>
              <a:t> Linnaeus (1707-1778)</a:t>
            </a:r>
          </a:p>
          <a:p>
            <a:pPr lvl="1"/>
            <a:r>
              <a:rPr lang="en-US" dirty="0"/>
              <a:t>System based on physical and structural similarities of organisms</a:t>
            </a:r>
          </a:p>
          <a:p>
            <a:pPr lvl="1"/>
            <a:r>
              <a:rPr lang="en-US" dirty="0"/>
              <a:t>Structural similarities reflect the evolutionary relationships of species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Two names for a species</a:t>
            </a:r>
          </a:p>
          <a:p>
            <a:pPr lvl="1"/>
            <a:r>
              <a:rPr lang="en-US" dirty="0"/>
              <a:t>Binomial nomenclature: two word naming system</a:t>
            </a:r>
          </a:p>
          <a:p>
            <a:pPr lvl="2"/>
            <a:r>
              <a:rPr lang="en-US" dirty="0"/>
              <a:t>First word identifies the genus of the organism</a:t>
            </a:r>
          </a:p>
          <a:p>
            <a:pPr lvl="3"/>
            <a:r>
              <a:rPr lang="en-US" dirty="0"/>
              <a:t>Genus: a group of similar species</a:t>
            </a:r>
          </a:p>
          <a:p>
            <a:pPr lvl="2"/>
            <a:r>
              <a:rPr lang="en-US" dirty="0"/>
              <a:t>Second word describes a characteristic of the organism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/>
              <a:t>Scientific names </a:t>
            </a:r>
          </a:p>
          <a:p>
            <a:pPr lvl="2"/>
            <a:r>
              <a:rPr lang="en-US" dirty="0"/>
              <a:t>Written in Latin</a:t>
            </a:r>
          </a:p>
          <a:p>
            <a:pPr lvl="2"/>
            <a:r>
              <a:rPr lang="en-US" dirty="0"/>
              <a:t>Should be italicized in print and underlined when hand written</a:t>
            </a:r>
          </a:p>
          <a:p>
            <a:pPr lvl="2"/>
            <a:r>
              <a:rPr lang="en-US" dirty="0"/>
              <a:t>First letter of the genus name is uppercase, but the first letter of the descriptive name is lowercase</a:t>
            </a:r>
          </a:p>
          <a:p>
            <a:pPr lvl="1"/>
            <a:r>
              <a:rPr lang="en-US" dirty="0"/>
              <a:t>A species can have more than one common name, but only one scientific name so that there is no confusion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Modern taxonomists try to identify the underlying natural relationships of organisms and use the information as a basis for classification</a:t>
            </a:r>
          </a:p>
          <a:p>
            <a:pPr lvl="1"/>
            <a:r>
              <a:rPr lang="en-US" dirty="0"/>
              <a:t>External and internal structure</a:t>
            </a:r>
          </a:p>
          <a:p>
            <a:pPr lvl="1"/>
            <a:r>
              <a:rPr lang="en-US" dirty="0"/>
              <a:t>Geographical distribution</a:t>
            </a:r>
          </a:p>
          <a:p>
            <a:pPr lvl="1"/>
            <a:r>
              <a:rPr lang="en-US" dirty="0"/>
              <a:t>Chemical makeup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Taxonomy: A framework</a:t>
            </a:r>
          </a:p>
          <a:p>
            <a:pPr lvl="1"/>
            <a:r>
              <a:rPr lang="en-US" dirty="0"/>
              <a:t>Classification provides a framework in which to study the relationships among living and extinct species</a:t>
            </a:r>
          </a:p>
          <a:p>
            <a:pPr lvl="0"/>
            <a:r>
              <a:rPr lang="en-US" dirty="0"/>
              <a:t>Taxonomy: A useful tool</a:t>
            </a:r>
          </a:p>
          <a:p>
            <a:pPr lvl="1"/>
            <a:r>
              <a:rPr lang="en-US" dirty="0"/>
              <a:t>Classifying organisms is a useful tool for scientists who work in agriculture, forestry, and medicine</a:t>
            </a:r>
          </a:p>
          <a:p>
            <a:pPr lvl="0"/>
            <a:r>
              <a:rPr lang="en-US" dirty="0"/>
              <a:t>Taxonomy and the economy</a:t>
            </a:r>
          </a:p>
          <a:p>
            <a:pPr lvl="1"/>
            <a:r>
              <a:rPr lang="en-US" dirty="0"/>
              <a:t>New sources of lumber, medicines, and energy results from the work of taxonomists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842</Words>
  <Application>Microsoft Office PowerPoint</Application>
  <PresentationFormat>On-screen Show (4:3)</PresentationFormat>
  <Paragraphs>123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Chapter 17: Organizing Life’s Diversity</vt:lpstr>
      <vt:lpstr>17.1 Classification</vt:lpstr>
      <vt:lpstr>How Classification Began</vt:lpstr>
      <vt:lpstr>Slide 4</vt:lpstr>
      <vt:lpstr>Slide 5</vt:lpstr>
      <vt:lpstr>Slide 6</vt:lpstr>
      <vt:lpstr>Slide 7</vt:lpstr>
      <vt:lpstr>Biological Classification</vt:lpstr>
      <vt:lpstr>Slide 9</vt:lpstr>
      <vt:lpstr>How Living Things are Classified</vt:lpstr>
      <vt:lpstr>Slide 11</vt:lpstr>
      <vt:lpstr>Slide 12</vt:lpstr>
      <vt:lpstr>17.2 The Six Kingdoms</vt:lpstr>
      <vt:lpstr>How are Evolutionary Relationships Determined?</vt:lpstr>
      <vt:lpstr>Slide 15</vt:lpstr>
      <vt:lpstr>Phylogenetic Classification: Models</vt:lpstr>
      <vt:lpstr>Slide 17</vt:lpstr>
      <vt:lpstr>Slide 18</vt:lpstr>
      <vt:lpstr>The Six Kingdoms of Organisms</vt:lpstr>
      <vt:lpstr>Slide 20</vt:lpstr>
      <vt:lpstr>Slide 21</vt:lpstr>
      <vt:lpstr>Slide 22</vt:lpstr>
      <vt:lpstr>Slide 23</vt:lpstr>
      <vt:lpstr>Slide 24</vt:lpstr>
      <vt:lpstr>Which kingdom?</vt:lpstr>
      <vt:lpstr>Which kingdom?</vt:lpstr>
      <vt:lpstr>Which kingdom?</vt:lpstr>
      <vt:lpstr>Which kingdom?</vt:lpstr>
      <vt:lpstr>Which kingdom?</vt:lpstr>
      <vt:lpstr>Which kingdom?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17: Organizing Life’s Diversity</dc:title>
  <dc:creator>Kelly</dc:creator>
  <cp:lastModifiedBy>Teacher</cp:lastModifiedBy>
  <cp:revision>37</cp:revision>
  <dcterms:created xsi:type="dcterms:W3CDTF">2012-04-01T21:36:21Z</dcterms:created>
  <dcterms:modified xsi:type="dcterms:W3CDTF">2012-04-03T12:54:17Z</dcterms:modified>
</cp:coreProperties>
</file>