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0" r:id="rId6"/>
    <p:sldId id="261" r:id="rId7"/>
    <p:sldId id="262" r:id="rId8"/>
    <p:sldId id="263" r:id="rId9"/>
    <p:sldId id="299" r:id="rId10"/>
    <p:sldId id="264" r:id="rId11"/>
    <p:sldId id="302" r:id="rId12"/>
    <p:sldId id="265" r:id="rId13"/>
    <p:sldId id="297" r:id="rId14"/>
    <p:sldId id="282" r:id="rId15"/>
    <p:sldId id="283" r:id="rId16"/>
    <p:sldId id="292" r:id="rId17"/>
    <p:sldId id="288" r:id="rId18"/>
    <p:sldId id="291" r:id="rId19"/>
    <p:sldId id="295" r:id="rId20"/>
    <p:sldId id="289" r:id="rId21"/>
    <p:sldId id="296" r:id="rId22"/>
    <p:sldId id="285" r:id="rId23"/>
    <p:sldId id="287" r:id="rId24"/>
    <p:sldId id="286" r:id="rId25"/>
    <p:sldId id="293" r:id="rId26"/>
    <p:sldId id="290" r:id="rId27"/>
    <p:sldId id="294" r:id="rId28"/>
    <p:sldId id="284" r:id="rId29"/>
    <p:sldId id="304" r:id="rId30"/>
    <p:sldId id="303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9" r:id="rId41"/>
    <p:sldId id="278" r:id="rId42"/>
    <p:sldId id="28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4660"/>
  </p:normalViewPr>
  <p:slideViewPr>
    <p:cSldViewPr>
      <p:cViewPr>
        <p:scale>
          <a:sx n="66" d="100"/>
          <a:sy n="66" d="100"/>
        </p:scale>
        <p:origin x="-55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F153-DBDD-4DEA-B001-81EBE1253AE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36-3633-4E57-94D7-C9AF613DF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F153-DBDD-4DEA-B001-81EBE1253AE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36-3633-4E57-94D7-C9AF613DF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F153-DBDD-4DEA-B001-81EBE1253AE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36-3633-4E57-94D7-C9AF613DF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F153-DBDD-4DEA-B001-81EBE1253AE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36-3633-4E57-94D7-C9AF613DF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F153-DBDD-4DEA-B001-81EBE1253AE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36-3633-4E57-94D7-C9AF613DF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F153-DBDD-4DEA-B001-81EBE1253AE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36-3633-4E57-94D7-C9AF613DF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F153-DBDD-4DEA-B001-81EBE1253AE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36-3633-4E57-94D7-C9AF613DF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F153-DBDD-4DEA-B001-81EBE1253AE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36-3633-4E57-94D7-C9AF613DF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F153-DBDD-4DEA-B001-81EBE1253AE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36-3633-4E57-94D7-C9AF613DF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F153-DBDD-4DEA-B001-81EBE1253AE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36-3633-4E57-94D7-C9AF613DF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F153-DBDD-4DEA-B001-81EBE1253AE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136-3633-4E57-94D7-C9AF613DF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50000"/>
              </a:srgbClr>
            </a:gs>
            <a:gs pos="25000">
              <a:srgbClr val="21D6E0">
                <a:alpha val="50000"/>
              </a:srgbClr>
            </a:gs>
            <a:gs pos="75000">
              <a:srgbClr val="0087E6">
                <a:alpha val="50000"/>
              </a:srgbClr>
            </a:gs>
            <a:gs pos="100000">
              <a:srgbClr val="005CBF">
                <a:alpha val="5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3F153-DBDD-4DEA-B001-81EBE1253AE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E136-3633-4E57-94D7-C9AF613DF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2: Principles of </a:t>
            </a:r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Organisms in Ecosystems</a:t>
            </a:r>
          </a:p>
          <a:p>
            <a:pPr lvl="1"/>
            <a:r>
              <a:rPr lang="en-US" dirty="0"/>
              <a:t>Habitat = the place where an organism lives out its life</a:t>
            </a:r>
          </a:p>
          <a:p>
            <a:pPr lvl="2"/>
            <a:r>
              <a:rPr lang="en-US" dirty="0"/>
              <a:t>Can change and even disappear due to both natural and human causes</a:t>
            </a:r>
          </a:p>
          <a:p>
            <a:pPr lvl="1"/>
            <a:r>
              <a:rPr lang="en-US" dirty="0"/>
              <a:t>Niche = the role and position a species has in its environment – how it meets its needs for food and shelter, how it survives, and how it reproduces.</a:t>
            </a:r>
          </a:p>
          <a:p>
            <a:pPr lvl="2"/>
            <a:r>
              <a:rPr lang="en-US" dirty="0"/>
              <a:t>Each species is unique in satisfying all its needs</a:t>
            </a:r>
          </a:p>
          <a:p>
            <a:pPr lvl="2"/>
            <a:r>
              <a:rPr lang="en-US" dirty="0"/>
              <a:t>Unique strategies and structures are important to a species’ niche and important for reducing competition with other species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vs.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 </a:t>
            </a:r>
            <a:r>
              <a:rPr lang="en-US" dirty="0"/>
              <a:t>an animal</a:t>
            </a:r>
          </a:p>
          <a:p>
            <a:r>
              <a:rPr lang="en-US" dirty="0" smtClean="0"/>
              <a:t>Ex: starfish</a:t>
            </a:r>
          </a:p>
          <a:p>
            <a:pPr lvl="1"/>
            <a:r>
              <a:rPr lang="en-US" dirty="0" smtClean="0"/>
              <a:t>Habitat = rocky marine tidal zone</a:t>
            </a:r>
          </a:p>
          <a:p>
            <a:pPr lvl="1"/>
            <a:r>
              <a:rPr lang="en-US" dirty="0" smtClean="0"/>
              <a:t>Niche = predator that eats shellfish</a:t>
            </a:r>
            <a:endParaRPr lang="en-US" dirty="0"/>
          </a:p>
          <a:p>
            <a:r>
              <a:rPr lang="en-US" dirty="0" smtClean="0"/>
              <a:t>Ex: bat</a:t>
            </a:r>
          </a:p>
          <a:p>
            <a:pPr lvl="1"/>
            <a:r>
              <a:rPr lang="en-US" dirty="0" smtClean="0"/>
              <a:t>Habitat = cave</a:t>
            </a:r>
          </a:p>
          <a:p>
            <a:pPr lvl="1"/>
            <a:r>
              <a:rPr lang="en-US" dirty="0" smtClean="0"/>
              <a:t>Niche = fertilizes flowers, eats insects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Living Relationships</a:t>
            </a:r>
          </a:p>
          <a:p>
            <a:pPr lvl="2"/>
            <a:r>
              <a:rPr lang="en-US" dirty="0"/>
              <a:t>Predator-prey: one eats the other</a:t>
            </a:r>
          </a:p>
          <a:p>
            <a:pPr lvl="2"/>
            <a:r>
              <a:rPr lang="en-US" dirty="0"/>
              <a:t>Symbiosis = the relationship in which there is a close and permanent association among organisms of different species</a:t>
            </a:r>
          </a:p>
          <a:p>
            <a:pPr lvl="3"/>
            <a:r>
              <a:rPr lang="en-US" dirty="0"/>
              <a:t>Means “living together”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dirty="0"/>
              <a:t>Commensalism = symbiotic relationship in which one species benefits and the other species is neither harmed nor benefited</a:t>
            </a:r>
          </a:p>
          <a:p>
            <a:pPr lvl="3"/>
            <a:r>
              <a:rPr lang="en-US" dirty="0"/>
              <a:t>Mutualism = symbiotic relationship in which both species benefit</a:t>
            </a:r>
          </a:p>
          <a:p>
            <a:pPr lvl="3"/>
            <a:r>
              <a:rPr lang="en-US" dirty="0"/>
              <a:t>Parasitism = symbiotic relationship in which one organism derives benefit at the expense of the other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Symbiotic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which type of relationship is shown in the pictures and then move to the part of the room that signifies your choice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Commensalism - Mutualism - Parasitism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2590800" cy="4525963"/>
          </a:xfrm>
        </p:spPr>
        <p:txBody>
          <a:bodyPr/>
          <a:lstStyle/>
          <a:p>
            <a:r>
              <a:rPr lang="en-US" dirty="0"/>
              <a:t>the tree is unaffected and the </a:t>
            </a:r>
            <a:r>
              <a:rPr lang="en-US" dirty="0" smtClean="0"/>
              <a:t>woodpecker </a:t>
            </a:r>
            <a:r>
              <a:rPr lang="en-US" dirty="0"/>
              <a:t>benefits</a:t>
            </a:r>
          </a:p>
        </p:txBody>
      </p:sp>
      <p:pic>
        <p:nvPicPr>
          <p:cNvPr id="11266" name="Picture 2" descr="http://t0.gstatic.com/images?q=tbn:ANd9GcRiRTzyNcBFlBmTNo2QjzPa1xvEcEpRAb5TePAOJtCnv4ZQqu6Uo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36840"/>
            <a:ext cx="3200400" cy="552116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81000" y="228600"/>
            <a:ext cx="32766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Commensalism - Mutualism - Parasitism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486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Mistletoe is an example of a plant parasite</a:t>
            </a:r>
          </a:p>
        </p:txBody>
      </p:sp>
      <p:sp>
        <p:nvSpPr>
          <p:cNvPr id="6" name="Oval 5"/>
          <p:cNvSpPr/>
          <p:nvPr/>
        </p:nvSpPr>
        <p:spPr>
          <a:xfrm>
            <a:off x="6248400" y="381000"/>
            <a:ext cx="26670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www.netstate.com/states/symb/flowers/images/mistleto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4076700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viecouture.net/wp-content/uploads/2008/04/clownfish-anemone.jpg"/>
          <p:cNvPicPr>
            <a:picLocks noChangeAspect="1" noChangeArrowheads="1"/>
          </p:cNvPicPr>
          <p:nvPr/>
        </p:nvPicPr>
        <p:blipFill>
          <a:blip r:embed="rId2" cstate="print"/>
          <a:srcRect l="12000" r="14500"/>
          <a:stretch>
            <a:fillRect/>
          </a:stretch>
        </p:blipFill>
        <p:spPr bwMode="auto">
          <a:xfrm>
            <a:off x="2555748" y="1371600"/>
            <a:ext cx="4032504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Commensalism - Mutualism - Parasitism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486400"/>
            <a:ext cx="8229600" cy="1219200"/>
          </a:xfrm>
        </p:spPr>
        <p:txBody>
          <a:bodyPr/>
          <a:lstStyle/>
          <a:p>
            <a:pPr algn="ctr"/>
            <a:r>
              <a:rPr lang="en-US" dirty="0"/>
              <a:t>clownfish </a:t>
            </a:r>
            <a:r>
              <a:rPr lang="en-US" dirty="0" smtClean="0"/>
              <a:t>has shelter and provides food </a:t>
            </a:r>
            <a:r>
              <a:rPr lang="en-US" dirty="0"/>
              <a:t>for </a:t>
            </a:r>
            <a:r>
              <a:rPr lang="en-US" dirty="0" smtClean="0"/>
              <a:t>the anemone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10000" y="381000"/>
            <a:ext cx="2514600" cy="990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Commensalism - Mutualism - Parasitism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486400"/>
            <a:ext cx="8229600" cy="12192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bees </a:t>
            </a:r>
            <a:r>
              <a:rPr lang="en-US" dirty="0" smtClean="0"/>
              <a:t>visit </a:t>
            </a:r>
            <a:r>
              <a:rPr lang="en-US" dirty="0"/>
              <a:t>flowers in search of pollen and </a:t>
            </a:r>
            <a:r>
              <a:rPr lang="en-US" dirty="0" smtClean="0"/>
              <a:t>nectar and in the </a:t>
            </a:r>
            <a:r>
              <a:rPr lang="en-US" dirty="0"/>
              <a:t>process flowers are pollinated</a:t>
            </a:r>
          </a:p>
        </p:txBody>
      </p:sp>
      <p:sp>
        <p:nvSpPr>
          <p:cNvPr id="6" name="Oval 5"/>
          <p:cNvSpPr/>
          <p:nvPr/>
        </p:nvSpPr>
        <p:spPr>
          <a:xfrm>
            <a:off x="3657600" y="381000"/>
            <a:ext cx="26670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AutoShape 2" descr="data:image/jpg;base64,/9j/4AAQSkZJRgABAQAAAQABAAD/2wCEAAkGBhMSERUSExMVFBQUFRQWGBQUFBQVFBQVFBQVFBQVFRUXGyYeFxkjGRQUHy8gIycpLCwsFR4xNTAqNSYrLCkBCQoKDgwOGg8PGikkHyUsLCosLCwsLCwsKSwpKSwpLCwsLCwsLCwsLCwpLCwsLCwsLCwsLCwsLCwsLCwpLCwsLP/AABEIALkBEQMBIgACEQEDEQH/xAAcAAAABwEBAAAAAAAAAAAAAAAAAgMEBQYHAQj/xABEEAABAwEFBQQHBQYFBAMAAAABAAIRAwQFEiExBkFRYXETIoHRBzJSkaGxwRRCYnKSFiMzU+HwFSSTovFUgrLCFzRD/8QAGwEAAQUBAQAAAAAAAAAAAAAAAwABAgQFBgf/xAA1EQABBAEDAgUBBwMEAwAAAAABAAIDEQQSITEFQRMiUWFxFDKBkaHB0eEVUvAjU7HxBjNC/9oADAMBAAIRAxEAPwDE6LgHCcxO9TN40GGlia0A8hCgipSw2jE0tKDKDs4KJUXKEo1ZkOIREa7UrtdlCVxBJJdCOKZSlKmlsCgXUhl9Jm4ELkpSuklIbqYNhdlbJ6J7pp/ZMb6bHFznGXNa4xpvCxpbx6M8rDS6H5rC6+8txdu5Ct4oBk3Vo/w+j/Kp/wCmzyRTd9H+VT/02eSWLkRz1wYc/wBStTSPRc/w2j/Kpf6bPJZ36WbjZ2TKrGNbhMEtaG5HjHNaMyoofaeg2pQex0Q4EZ8VewMh8OQ11nlCmjDmEKh+jK9WPBoVGMcW5tLmtJjhJCtO2WylO02Y4GNbUbm0ta0Z8JCyCx13WW1AkkYHwY3ifJbrd1vD6YcMw4Arb6ox+NO3IiOx3/z5VbGIewscvO1ak5ji1wIIMEcCESVevSjcQp1RXYIbUydHtDQ+P0VEXU404yImyDuqT2lji0rsoSuKX2YuB1rrCmAcIzc7gPNFke2Npe7gKIBJoKQ2M2Tfaqgc4RSacz7UbgtioXZSa0NFNkAQO43yXLvsLKNNtNggNEBLucuEz89+VJY2A4C1YYQwb8ohstP+WzL8DfJcFkp/y2fob5IznLmJZ9u9UbSEnVs1P+Wz9DfJNbwpsaxzsDMgfut4dE6e9Rt/1IoVPyO+SPFqLgL7obqorDrRUl7jxcT7zKTlAri9HCx0YFLNcm6MHJiFEi09okckesWxoPBM21F0vQtO6hulOyHFBElBSopUUgUrZKuF0pKF0tUyL2RDvslbW8EyEgggkBQpIChSCM1FQTp0/pOCOQmDKhCWZaUEsKruYUW0NSCdPcCmxCI3hFZwuLbfRXaMViaPZLh8ViS1/wBED/8ALPHB5+ixevNvEJ9CFcxTUgWhIjigXosrggFrojHws59J9utEtaGObSBnEJzO7TRaC85oVKbXthwBHNX8ScY8okLbQZWGRukGlkN8bK1qlnpWkNJe4APA1PAq67F2KpRszA8meB3clZC0AQBok4V2fqL54vDIFXf8IUeOGO1Wobam7BabO+mdYlv5hmFh9RhBIORBI9y9CvCxzby6extRIHdqd4ddHf3zWr0PIomE/I/VBy2cOVca2TA3rbNiLgFms4kd9/eceu5ZjsTdfb2tgOje8fDT4rbgIEJ+u5JFQj5P6JsRl+ZBzkWUHFFByXMUr64XLhqIqI4qYCjaDnKOv3OhUH4HfJLVKxTK/KsWaoT7DvkrULPO35CG/grFSgggvQVkIILoCmrt2Rr1oOHA073ZfBDfIyMW80nAJ4UKCjhX+xejykPXc5x9wTt2xVmA9U+8rOd1SAGhZRPAeVnWFBaF+yFD2T7ygm/qkPum8ByzlhXXlJFCVq0gkboLiCCdSQQQQSSQQQQSSXQVxBBJJBah6HbYMNWnvkO94j6LL1a/RveHZW1oJgPBb46hZ/U4vFxXt9r/AARYXaXgrbyVzGg5EcvOVtotVcajP0SJqQFMDZMuuGaRBgwkLXebWTJ0EpCz3vTqEQRKsNifV1so6hdJ69qp3pJuvtLMKgGdMz4HIq5hN7xsgqUnsOjmke8I2LMYZWv9CmkZrYQqL6KrvEVKu+Q0eGZ+a0UqrbB2B1GjhcNXOPxhWl5RepSeJkuKFjt0xhIVXLjjkulJvKqBGK4SkyUdyTKmFAptUp5qI2ztHZ2J/Fww+9TxVE9Jl4fw6IP4j9Fo4DDLOxvvf4IE50sJWfp/dVy1LQ7DTblvcfVHUqU2d2QfXIe+W0/i7otFsF3sotDWNDQOC6LM6i2Hys3d/wAKnHCX7nhRFx7IUqABID3+0Rp0G5T2EBdcUjvklc2+V8rtTzauBobsEoXpKpVQI/4RHBRACSTkoIYUERMseK4p0bOyJncD7xKhq9EtcQV2bJGv2BWU14dwk0EEERTQQQQSSQQQhBJJBBBBJJBOrvtBp1GvGrXA+4psAnNnsNR/qscfDL3qLqrdMvQlzW4VqLHgziaPku263tpjXPgqLsdedShZzTeMwe7nORRb7vxziYmVww6bc7hflta4npgNbqdtG04BzIHVMa+0naNIY5ofGh8lSAKlV/rZb5GfgUtaKfY6Aa+tJlbkfSYgNVKi7LddJpfl82hri1513xqOSSuraN9PXQHUHwEhSFan9opHFqP7kKFsQZTL2VKXaPOTCSYGoMjfIOXAgLSjiie3QQAgukcPMtU2Uvg1mwc+fFWQNWTejq9nse6mGl5iWtBAM6ESdFqd22o1GnE3A5ri1zZmCIOu/Ihcf1LGMMprha+PJraLSlKkBkBou1ErTGZSVVZl2UekgQkoS1REdoihRSRRAjOQa1EUaRQN6ptPZ/7XaX2mr/DBhjfaDd55K3Xg6Kcb3ZDxQoUA1gA3BWoJnQtLm8nb7u6HIwOIBSLaQAgCANy45LPCQehg2lSTeVwMjqlCI6okKajSTZTMkkzOnJdcEdAtUrUaTeEE5wIJ9SVKkWYnC38o+QTG+LmL82CXcAJJVhuK53VsIAywtk8Mgr7d1zU6QgNk8TqtKfPbjP23PosnHxXyG+AsasWwNsqaUsI4vIb8NVL0fRTWPr1abegc7yWvYfwhJuA9kKm/r2Q77IA/z3WoMRo5WXU/ROd9oHgw+acf/E7YyrmfyjzWjw3gmVpvKmzIZngPqhjquW80HfkFL6aPuFn1b0Sv+7WHi0+ahrz9HtooiZY4cnQfcVote9qjtCGj5ePkmIJOepP3j9Feh6hlDd5B+5DOPH2WbUdm3/fOHwn37gladzMaZMuA5wOmS0UWAvyjLeSPkNJSFt2XpEQJxn+5Kt/1OzTvyUDj1wqE9rWZjCOQbJ+KeXe11Ugkuw8CdctwHVS9q2Oe12XeHHnwCKyzGk2ILS7KeEIxyGPb5TZQwx2rcUFJ9mGsgOkgb9Qo5rQ5sSC455uAjlnvStRn7gkZkcCoCnawcQcCCMsUyeJQoYjRJRHPHCeF/ZOOLCPETyyBzTW2Wr7xl0kwDr+kck1NiBdIxOkyGidRvJ0Te10cLu9GIwTn3WgiNIz1Wm3gNvZVSz/6pTVwsc9pe0d2YifkEW8rADVaRlGp81J3LUNOi1gY2NSQZJJ1KZXw5xrsp0y3MYnRmYHHgqRfctNPqiaRo3UjsHdkWyo+O6DA6nNXyw9201m+0KdQe4sP/iFRtj75gEOIDg7UCJO7JXWnU/zVM+3Re09Wua4fMrC6jrdM7V6V+G6v44AYK9VKtOZSVVMb3vttnGJwnEYAkDdO9OaVYPYHjLEJz5rI8NwAeRsVaJF0inNFelWthJOCcJknCOGI9Omi2yrhblqch1UuTQSpMnjtKn4WfNLVChQp4Gxv3nmk3lFO5odlEojykyEo4Qk8KmFBEhAhKkIhCnajSJhQe4AI4VT23v8A7NnYsPfeM/wt3+9Hx4XTSBjUN7tAsp9+1FH+YF1Zcurof6TF6lVPqSvQuzd3tbQpiY7jTkOLQpn7COJTG7aEUqZbmOzZl/2jRPG1I5LgZ3Fzyb7rTjADQF02Hg5IvsRnIjxTsVEC5AD3BTURbrJVcMI03ka9FEPuV0gaDfkVayDxXOqsx5LmCgmLbVcpXDT1cSfgnDbqYCDEjqpd7GngmlrqspguLoAzzOQ6ogne890tICibU3CDu4KHrXq1hhoL3ncPqoPaDbN1ep2FCcJMYxq4/h4BT1xXM2gzE8zUIkyZj3rY8DwYw6Xk8D91XEms038U0dfb2D973J0E5yi07Y1w7wGE8US9aTak4hM6dOqiatOBA0CtsiaR6FNacW20AHBTh2LKTkB47yoQ3fBwSMRgjCNT+I6gZqTZlmYyzAIkItC86bXPdlnOfviOAjJXWOLW01CLQoy1VBRGHVw4cdPAaol3V6WIANNTiY1MZu6eSjqoNZ9RwggaDjOeqnrnu2KWIRiECNJPNWpNLGb8oQJc7bhPxRwid0aJmCxj3e24TJ1y+ia3hba1NokYiT7EMjk4O15EKLp1jVrNe3J4MYCdRvgoTMdxBJO3skZBdUntEE4wJDiZEbs1olxu7Q0nh0imHTxlzQI+ar10XLjdjwndlz8k6uW8e0dUY0YXgtEM0nfn8PBZ+Y7xQdPbn79lbjboO/dF2tHb2+z2f7o77vf5D4q22W1guc3cPV5xwUPS2eeLS+01HN7zQ1o3tHmoTt3Vbx7NphlGJcDoRmfeclULGzsDGnZreffv+ymPISTySr84IjWrlCpiAKcBgAkrGO2ysAIpyCj/AF3YjoNB9UvWqY8hpv58lzDuGim3y/KYpN0nRFIhLEQEmWqYKikCxcLUqUWFMFRpJLhajmkJnemN83rTs9M1HnoN7jwCKxpe4NbuSoE0LKabQ322y0sRzccmt4nyWT2y1uqvL3mXOMkpxfV8PtNQ1Hn8rdzRwCYLsMHDGOzf7R5/ZZksms+yVQR8TfZP6v6ILQQVvmxV4CtZKZmS1rWniCAArJPHNYTsvtLUsrgWmWmJbuK1m49sbPaQAHYX+y7I+HFeedT6fJFIXtFtJv4Wli5TJGhp2KnDTG5FII3JQHeESoTGSxVeSFS0gJnXvBQNpuy0U3ue18g6tzI9yhL4vGrkII4wDC1ocJryNLgUMvrlT14bRNZq6TwGZ+Cz3araGpaH4GF3ZSAQQQSeY3hHc4uObyBP3RCkLGKLIMFx4uzW9jwR4x1VZVaR2sVaW2R2eFL968S7dyT7bC9zSpAgTJzjgEVt6E6JG+rTSrNNMGajQW8I9rXVRjjfPP4knbsmJDGaWqOuq/2VWkHXIZ/3yTx72n5qtUbqNKqCBkSWmDIz+kx7lJ2pzqYw4T1K0JYQd28ITZCNnLtqqB2fqg+8DnuAUQ6m5xjcchybvPLcnFpt7WZOgOIENkfEzkfBKWWu0sc+QSQMxp08E7QY23SnYKY3DZS1ry4b58NJgKXsVem6HAyPVGe/emtwEuqPadACABvz3+Ka2q68ZOCWOa7KMgT0TyU+RwcaUGghuysNJzKlYUpyIPdOkhdvLYunQcLQw4nAz2Q9UkCQM1Wa1jr0S2uHYntILgBw4xqrXdttdXYaocQA0u0JzGoVWVr4qfG7y8H3Rmhr9njdcuLbIVW9k5op1BkWjKeiPs1dz6VevVLe444hGp3/AFUK+7G2k9tTJZUB1A1I4hWmwXo+l3HjvOA1Bh2UGPJAna1ocIh9rkenwiMBNa+3BTq8bRVeBAwhwkanpKTui4KdnpuMuc94xPdIkniPFSFptjTTwMIkd3+ykLLZg0HtRMiQQcoWaHuDNPAvjuVY0gm0ehtDRpsLnuDWtGp1J4DiUwu6+rRaHuqlmCkcmMOpHEjcSjWXZ+zvBLgXlri4F33QdB4KQfbabXCmwgvIyCc+E2wxpJPc9vj91GnE2eFI025CRHJGcUMWnFByzlJFIST0dwKbGg52pgcBqVNo9UyMM13AhUqNYMyABxVG2k9IQbNOz5nQv3DpxVvHxpMh1RhDkkbGLcp7aDaalZmmTL9zBqevALK75vupaamOoejdzRyC5RBr1CXvzOZc7eiWu7XMPtdF1eHiRYprl3r+yypZy878Jmgulp4IBaaEjwgjYUE1prTplo0TqhbCMwYUMV1tQhCdEChGLuFp+y/pFfTIZWl7NMX3h5rS7FeLKzQ9jg4HgvN1G0qwXJtPVoOBY4jluPULnc/orZPPHsfyKtw5j4vLJuFuz2zqmFpu0O3BQuz+3lKtDancfx+6fJWlrw4SCuVkilxnU4UtdkjJRbTarNo2fpnVgHgoy1bNM3ZK8OamdSyAo8eY8d1IxAqnUboLd06n3BZjelocyq7MhwcZBnKfmtmvuKFN1Th9Vmt922z2lw7QFj8ziGkToTvXV9HcJAXFZuYNNBM7k2jAfFXQ6kD4Hkrzar1ous+HuPa4ZZAkeOqpFi2dYO1ZVqVGANlj2MD2u/MNeGigSHhxAcTnukE+BzW2+IadtrVRsm6srdmqVQksJaJ0nXmJRn2TC3s2bjnwTG5qVRph0jly5qXpPDnEaxGW+VmSF7XUXWArbQCLqk1uVwpuquJh2kGRByjx3p/cNRr6vZlwJcSTmOEqNp27/M1WOEhzXZcwZB6wkrMBZ6/aNoPe2O6WlwgkZ8Z8U0kesO9SBXHonY6q+VolmZZ5LIB4HXXVOBWa0vptgNGTRAjTMA8VAbNVO3ql4pVKYZmQ6BJPBS1tt9N7gx0tAO6NeqwJYy1+k2fX2Wk12oWFE7KWKpRq1g5pAmWk5A5nSVPNLHS12F/AycWevSExvi+AwYctMzny0gcDKUua73VQKgPdnxO5SmJf/rP2v9EzAG+UKEvT9zUpMptcWl2LI7tB3t2asIqdozAHSQ3XSI4oW2gGPFKRBGvAzvQLG2eDIOLWR7imfIHtb69vdOG0SoG8Rbc6NFrWMOtQkYiOm5IXbYfswFSo51WpPdzMA8Oanb2wVM2nvZZt3/h6JjZ2kEADFA6meAVlkpMemgPXsT96C5g1WSrBdr3vEkQpTDCjbG+qR/Dj8xA+ATn7M8+s+OTR9SsWQDVyAigrtptbWCSQBzKg7btG85Wei+q7jGFn6jr4KbF3MGZGI8XZ/NKimFKN8bORfzwmcHHvSz+17NW+1n9/UbTb7AM/Aa+KcWb0Y0G+u97+kNHwV4KI5XP6lPWlhDR6AUgjGZyd/lQFl2NsjNKLTzdLj8VXdrLi7KH08gOG5X5Mr3sYqUnN4gpQZkjZQ5ziflRlga5hACg9lL1ZXZ2dRre0GRkDMKWtOy9mf61Cn1wgH3hZdUe+jUlpIc06q8Xdtkx9NvaHCRk47gdxPIrQysSVjvEhJo+iqY87XDRJyE9/Yiyfyv8Ac7zQSn+O0+f6h5oKpqy/7nfiVY/0fZYyVxdK4u1WautThr0rdV0VbQ/BSY57uQyHMnQBaNcnoilodaKhB9hkZf8AcVRys2DG/wDY77u6dsL5D5QqRdVs3LQNnattAHZhxbweIb8Varn2KstmzZSGL2nd53x0U5ghcnm9WilNMZY91chwSw2XV8KOstSqR+8a0HkSfonWNvGDzyShKTeQdc1hl2o8UtRu2yhdpKQqUXMES4QOqxG1UezxsqF7XNdIYBInOTJ8FtG0NnGA4RBjLqqFabZSq/u6zQSNHHunzXW9EeGsIWdmiyCqjQvp7Y7xy0UlYLYx7i7DPHEZzOkcEU3NZ3uhlRzd8GDl1T+z3YxhhpxHfAy8TxW5PIyq3VGNlnZOHnKQAOEeaSo2c6xml3GchoEvTnkswuIC0AAoK9W4bWwj1hgBHX+hVl+04AAGZ9VB332Yrdo4kuOGACBmNJG9Sl42iYgblOXztZt2Q4/KXKV2fvqs+oacAgiRlpGon3JrtFaYqClSGKs7VurWDi4qNs19mm9rw2CMiRvG9SV+WhnZNdZA01KubxlIbvka6qr4OiYHTsfwv3VjWS2rT21W2j2TGlzXOETEZmM+oTm79o2RgGGBDZb60nTuyqm6xtqFkk42ZxhHwHBWBtgAsxwMAqamYEOkfRClhjDQDZs/giteb2TS9ftIeatIis0GHM++N4IKl2Pp2yzvZLmugBxLcJDtZB1y0UPclZ9B73VXDC4AR+ISnd32h1MPdkQ507tClK01QqxVEd/+lFp3+eyjWbIYsQpWmqMJggznwc3iFNbMxRZ2bnYzPrEd7xO9RtKtUDzhcd48Cpm6rvA7zoUcmRxYWvNhRY0A20KyWesTuSxlJWes05NMpdc+7lWkmQURwKUKSekElwopC6QuObIhTCiUk2q0ktBkjUDd1RqhAEpGwWFtFmFvMknMuJMkkpwXIjqDvLworOtsLpLahqhsNd8CqpUBE55HULZbxu9tVha4TKzK+bndReWOHQ8Qul6dmB7dB5CxMuAtOscFRGMoJb7OEFrWFRtQpVj2L2Pfbqhzw0mRjd/6t5qCslmNSo1jcy5wA6kwF6J2VuFlks7KTRmBLjxcdSqXV+ofSRUz7R49vdamPF4jt+AlbluCjZqYp0mBo/3HmTvKkYXCV3Cei8+e90jtTjZWwAAKCKSkylcKEKIKdNnnNJkx/wAJ04IhaiApKvX+44Dkfcs/vW5xaB2hJBbIj+9y1a2WTE0hZtftgfReSJAK3+mTVs00VXnZY34Vbo3G1u8ycs9w36KQDw1uFo8UmXE6kpez2Ylbz3k7uKqNaBwELHZidVNULFyS13XaeCl3WGAsqfJ3pWWM2WebWXfFopuzhwHvBU826H1ACAdAnd6XWKsT9wzH9VdLqu/Cxs8Alk52iJnqNkmQ+Yn1VBbsjUObhATSpdBpmQYjetQtjgBoq7bbq7QqvD1F7/t8IjoR2WfW2m5xJ38sktRfaCG02vdgJl3EQOPBXh2ygwTvTu59lw1suGf0Vt3Uogz1pBGO61S7VQOQz8UrdtFxOCdVeLVs4xxmITMbO4TLVWGexzaRvCINo1h2dYB3synjrgYdCQndlaYz1SVqxs7zBiG9m/q08eSzDK9zvtI2kAcI1mu8MGSUcEzsu0dGoYFRodvY7uvB4EFOzUB3ob2yA+cFMCDwikpJ7kd1QJvUrNiS4RxnJO1pPZMSEdBR1ov2zs9avTHV7fNR1fbqxtn98DyaHH5BWW40z/stJ+5CdKwd1YpRC7mqDefpPbEUKZJ9qpkPcMz8FVbftjaqutUtHBncHwz+K0oejzv3d5flV3ZTRxutox80xvi7GWimWOidzspBWJG3VD/+j/1O80oy9qw0q1B0qO81db0RzCHNk3+P5QTkgiiFe/2Gq+2z/d5Lipv7QWn/AKir+t3muq/9Llf7g/D+UHVF/apn0ZWIVLwpzozE/wBwy+a3oCeiwf0YWrBb2j2muGmuhj4LeKRnd9FzP/kV/Uj0r9Sr2F9g/KPhC5CNiQxLm1dSZRc0o5yJnxTpIhaUUtKOWniuOUk4KJhTO3XUyqIe0FPYRXVAERrnNNtT7FVWtsSz7uSPQ2UDVYH29oTV96kkNa0ydP6q8MjIcKtQ8NgSVK7Q0JyyxA7kqyhvJkpdpVZ0jvVEACjr3srOxcMO4xA3wj3RaC6gwnXCARzGRT14BRKdMAZaJa7ZpPraVIlSzh2qTFiATlBQ1kJ1xrMkq1uSACPCGSpAJtUCIj1UmiBRKIdZRiVyEWVNMqpttsm20UzVpiKzRIjLGBuPNZM631WGA97SMoDnCOWq9BPWR+kq5Oyriq0Q2rrwxjX3jNdT0XM1HwJN/T9ll5cNHxG/eqtUvas4QatQjm93mm7q7jq4nqSiILqA0DgLPtdlcQQUkkEEEEkkEEEEkkZBdXUkkKdYtcHNJaQZBBggjeCrddfpWttIBrnNqge2M/1CFUHLiBNjxTipGg/Kk17m7tNLUrF6azpUs46sf9CPqrFdvpVsdUw4upE+2Mv1CQsMSlNZUvQsN42aR8H90YZcre9r0vQvGm8BzHtcDvDgR8EHW5o3j3rENlfVd1T+3+ssF/RWtkLdf5fyrbcoluqlrf8AijDo4e8Lvb4tJWa3DqVb6e78o+qpz4TYjQKsMk1C6Uy9rlEXvfNGg0uq1WjliBJ6AZlRG0Pqe/5FZLen8QrQ6f0ts5tztvhBmyCw0Ar1W9IJq1OzotIGgccyegWg3FdDqdMF8mo7NxO78I5BYZs5/wDYpfnb8wtqqajwReq4zYdMcWwPKhiyOe4ud2U0GwuhQNL6n6Iz9W9CsP6fflaGtToYVwhV8+oOpSTtG+CX03umL6VmwoNaqtaPWPT6Iw+vkpfS+/5JhJ7K1tauvGSrB3eH1ST93Q/VRGJff8k/i12VjqAwkwqlZ9PE/NK09Eb6Su/5KIltWXeuEZqqcfzj5ItXU9PqifR78/komX2Vqcq9ttdYrWSoIzaC9vItE/KR4pmN/wCYpnbf4L/yO+Ss4+MY5GuDuCOyFI+2kUspQR3Li7pY6KgjIJJIqCMgkkioIyCSS7iXUogkk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bees flowers inse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Commensalism - Mutualism - Parasitism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486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Humans and mosquitoes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48400" y="381000"/>
            <a:ext cx="26670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mi.gov/images/mosquito_65147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16570"/>
            <a:ext cx="5105400" cy="4046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2.1 Organisms and their </a:t>
            </a:r>
            <a:r>
              <a:rPr lang="en-US" dirty="0" smtClean="0"/>
              <a:t>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Commensalism - Mutualism - Parasitism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685800" y="2819400"/>
            <a:ext cx="3352800" cy="1752600"/>
          </a:xfrm>
        </p:spPr>
        <p:txBody>
          <a:bodyPr>
            <a:normAutofit/>
          </a:bodyPr>
          <a:lstStyle/>
          <a:p>
            <a:pPr lvl="2"/>
            <a:r>
              <a:rPr lang="en-US" dirty="0" err="1" smtClean="0"/>
              <a:t>Oxpeckers</a:t>
            </a:r>
            <a:r>
              <a:rPr lang="en-US" dirty="0" smtClean="0"/>
              <a:t> remove and eat harmful ticks from the impala</a:t>
            </a:r>
            <a:endParaRPr lang="en-US" dirty="0"/>
          </a:p>
        </p:txBody>
      </p:sp>
      <p:pic>
        <p:nvPicPr>
          <p:cNvPr id="20482" name="Picture 2" descr="http://www.wildlife-pictures-online.com/image-files/impala-and-oxpecker_1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295" y="1075250"/>
            <a:ext cx="3931411" cy="5782749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657600" y="381000"/>
            <a:ext cx="2667000" cy="990600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Commensalism - Mutualism - Parasitism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486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cricket and Gordian worm</a:t>
            </a:r>
          </a:p>
        </p:txBody>
      </p:sp>
      <p:sp>
        <p:nvSpPr>
          <p:cNvPr id="6" name="Oval 5"/>
          <p:cNvSpPr/>
          <p:nvPr/>
        </p:nvSpPr>
        <p:spPr>
          <a:xfrm>
            <a:off x="6248400" y="381000"/>
            <a:ext cx="26670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http://www.xenvideo.com/images/animals/cricketpara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438400"/>
            <a:ext cx="2381250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Commensalism - Mutualism - Parasitism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2590800" cy="4525963"/>
          </a:xfrm>
        </p:spPr>
        <p:txBody>
          <a:bodyPr/>
          <a:lstStyle/>
          <a:p>
            <a:r>
              <a:rPr lang="en-US" dirty="0"/>
              <a:t>The remora fish gets a meal, while </a:t>
            </a:r>
            <a:r>
              <a:rPr lang="en-US" dirty="0" smtClean="0"/>
              <a:t>the shark gets </a:t>
            </a:r>
            <a:r>
              <a:rPr lang="en-US" dirty="0"/>
              <a:t>nothing</a:t>
            </a:r>
          </a:p>
        </p:txBody>
      </p:sp>
      <p:sp>
        <p:nvSpPr>
          <p:cNvPr id="6" name="Oval 5"/>
          <p:cNvSpPr/>
          <p:nvPr/>
        </p:nvSpPr>
        <p:spPr>
          <a:xfrm>
            <a:off x="381000" y="228600"/>
            <a:ext cx="3276600" cy="12954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://king.portlandschools.org/files/houses/y2/animalmaineia/files/species/muskratkf/ecology/shar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638" y="2190750"/>
            <a:ext cx="3514725" cy="24765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76600" y="48006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remora fish and shark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Commensalism - Mutualism - Parasitism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410200"/>
            <a:ext cx="71628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Egyptian </a:t>
            </a:r>
            <a:r>
              <a:rPr lang="en-US" dirty="0"/>
              <a:t>plover </a:t>
            </a:r>
            <a:r>
              <a:rPr lang="en-US" dirty="0" smtClean="0"/>
              <a:t>gets a meal and the crocodile gets its teeth cleaned.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10000" y="304800"/>
            <a:ext cx="2438400" cy="1066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http://24.media.tumblr.com/tumblr_l59iapNvQu1qzzj48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4621" y="1433513"/>
            <a:ext cx="5834759" cy="399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Commensalism - Mutualism - Parasitism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486400"/>
            <a:ext cx="8229600" cy="12192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tropical orchids use trees or branches of trees for support without harm or benefit to the tree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304800"/>
            <a:ext cx="3429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Orchid bloom on  a tropical tree branch Stock Photo - 87062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95400"/>
            <a:ext cx="25431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Commensalism - Mutualism - Parasitism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486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 Common Cuckoo being raised by a Reed Warbler.</a:t>
            </a:r>
          </a:p>
        </p:txBody>
      </p:sp>
      <p:sp>
        <p:nvSpPr>
          <p:cNvPr id="6" name="Oval 5"/>
          <p:cNvSpPr/>
          <p:nvPr/>
        </p:nvSpPr>
        <p:spPr>
          <a:xfrm>
            <a:off x="6248400" y="381000"/>
            <a:ext cx="26670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http://upload.wikimedia.org/wikipedia/commons/thumb/f/f9/Eastern_Phoebe-nest-Brown-headed-Cowbird-egg.jpg/220px-Eastern_Phoebe-nest-Brown-headed-Cowbird-e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14600"/>
            <a:ext cx="2095500" cy="1571626"/>
          </a:xfrm>
          <a:prstGeom prst="rect">
            <a:avLst/>
          </a:prstGeom>
          <a:noFill/>
        </p:spPr>
      </p:pic>
      <p:pic>
        <p:nvPicPr>
          <p:cNvPr id="22532" name="Picture 4" descr="http://upload.wikimedia.org/wikipedia/commons/thumb/5/5c/Reed_warbler_cuckoo.jpg/250px-Reed_warbler_cuck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238125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Commensalism - Mutualism - Parasitism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486400"/>
            <a:ext cx="8229600" cy="12192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The ants feed on the sugary fluid released by the aphids, and the aphids are protected by the ants</a:t>
            </a:r>
          </a:p>
        </p:txBody>
      </p:sp>
      <p:sp>
        <p:nvSpPr>
          <p:cNvPr id="6" name="Oval 5"/>
          <p:cNvSpPr/>
          <p:nvPr/>
        </p:nvSpPr>
        <p:spPr>
          <a:xfrm>
            <a:off x="3657600" y="381000"/>
            <a:ext cx="26670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www.thefrugallife.com/BCCblog/uploaded_images/ants4-753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882874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Commensalism - Mutualism - Parasitism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486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Tick on a dog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48400" y="381000"/>
            <a:ext cx="2667000" cy="9906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sagharboronline.com/sagharborexpress/wp-content/uploads/2011/06/tic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352800" cy="3542024"/>
          </a:xfrm>
          <a:prstGeom prst="rect">
            <a:avLst/>
          </a:prstGeom>
          <a:noFill/>
        </p:spPr>
      </p:pic>
      <p:pic>
        <p:nvPicPr>
          <p:cNvPr id="3076" name="Picture 4" descr="http://nigelmcloughlin.com/wp-content/uploads/2011/06/do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12136"/>
            <a:ext cx="3333750" cy="3593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Commensalism - Mutualism - Parasitism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5334000"/>
            <a:ext cx="8839200" cy="1524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barnacles benefit while the whale is unaffected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1000" y="228600"/>
            <a:ext cx="3276600" cy="1295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38" name="Picture 2" descr="http://bealbio.wikispaces.com/file/view/amos-nachoum-barnacle-encrusted-whale-tail.jpg/105913459/amos-nachoum-barnacle-encrusted-whale-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57350"/>
            <a:ext cx="47244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Commensalism - Mutualism - Parasitism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0" name="Picture 2" descr="http://noojkz.edublogs.org/files/2010/01/City-Life-People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4648200" cy="46482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81000" y="228600"/>
            <a:ext cx="3276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248400" y="381000"/>
            <a:ext cx="26670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381000"/>
            <a:ext cx="26670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What is Ecology?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have enjoyed studying nature for thousands of years</a:t>
            </a:r>
          </a:p>
          <a:p>
            <a:pPr lvl="1"/>
            <a:r>
              <a:rPr lang="en-US" dirty="0"/>
              <a:t>Ecology = the scientific study of interactions among organisms and their environments</a:t>
            </a:r>
          </a:p>
          <a:p>
            <a:pPr lvl="1"/>
            <a:r>
              <a:rPr lang="en-US" dirty="0"/>
              <a:t>Ecological study reveals relationships among living and nonliving parts of the world.</a:t>
            </a:r>
          </a:p>
          <a:p>
            <a:pPr lvl="1"/>
            <a:r>
              <a:rPr lang="en-US" dirty="0"/>
              <a:t>Ecology combines information and techniques from many scientific fields, including mathematics, chemistry, physics, geology, and other branches of biology.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type of relationship do humans have with each other?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2.2 Nutrition and Energy </a:t>
            </a: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How Organisms Obtain Energy</a:t>
            </a:r>
          </a:p>
          <a:p>
            <a:pPr lvl="1"/>
            <a:r>
              <a:rPr lang="en-US" dirty="0"/>
              <a:t>Autotrophs = organisms that use energy from the sun or energy stored in chemical compounds to manufacture their own nutrients</a:t>
            </a:r>
          </a:p>
          <a:p>
            <a:pPr lvl="1"/>
            <a:r>
              <a:rPr lang="en-US" dirty="0"/>
              <a:t>Heterotrophs =  organisms that cannot make their own food and must feed on other organisms</a:t>
            </a:r>
          </a:p>
          <a:p>
            <a:pPr lvl="1"/>
            <a:r>
              <a:rPr lang="en-US" dirty="0"/>
              <a:t>Scavengers =  organisms that eat animals that have already died</a:t>
            </a:r>
          </a:p>
          <a:p>
            <a:pPr lvl="1"/>
            <a:r>
              <a:rPr lang="en-US" dirty="0"/>
              <a:t>Decomposers = break down the complex compounds of dead and decaying plants </a:t>
            </a:r>
            <a:r>
              <a:rPr lang="en-US" dirty="0" smtClean="0"/>
              <a:t>and animals into simpler molecules that can be more </a:t>
            </a:r>
            <a:r>
              <a:rPr lang="en-US" smtClean="0"/>
              <a:t>easily absorbed.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Matter and Energy Flow</a:t>
            </a:r>
          </a:p>
          <a:p>
            <a:pPr lvl="1"/>
            <a:r>
              <a:rPr lang="en-US" dirty="0"/>
              <a:t>Food chain = a simple model that scientists use to show how matter and energy move through an ecosystem</a:t>
            </a:r>
          </a:p>
          <a:p>
            <a:pPr lvl="2"/>
            <a:r>
              <a:rPr lang="en-US" dirty="0"/>
              <a:t>Have three to five links</a:t>
            </a:r>
          </a:p>
          <a:p>
            <a:pPr lvl="2"/>
            <a:r>
              <a:rPr lang="en-US" dirty="0"/>
              <a:t>A portion of the available energy is lost as heat at each link</a:t>
            </a:r>
          </a:p>
          <a:p>
            <a:pPr lvl="2"/>
            <a:r>
              <a:rPr lang="en-US" dirty="0"/>
              <a:t>Arrows indicate the direction of energy flow</a:t>
            </a:r>
          </a:p>
          <a:p>
            <a:pPr lvl="2"/>
            <a:r>
              <a:rPr lang="en-US" dirty="0"/>
              <a:t>Represents one possible route for the transfer of matter and energy in an ecosystem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Trophic level = feeding step</a:t>
            </a:r>
          </a:p>
          <a:p>
            <a:pPr lvl="2"/>
            <a:r>
              <a:rPr lang="en-US" dirty="0"/>
              <a:t>Many different species occupy each trophic level</a:t>
            </a:r>
          </a:p>
          <a:p>
            <a:pPr lvl="1"/>
            <a:r>
              <a:rPr lang="en-US" dirty="0"/>
              <a:t>Food Web = model that expresses all the possible feeding relationships at each trophic level in a community</a:t>
            </a:r>
          </a:p>
          <a:p>
            <a:pPr lvl="2"/>
            <a:r>
              <a:rPr lang="en-US" dirty="0"/>
              <a:t>More realistic model than a food chain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Ecological pyramids</a:t>
            </a:r>
          </a:p>
          <a:p>
            <a:pPr lvl="2"/>
            <a:r>
              <a:rPr lang="en-US" dirty="0"/>
              <a:t>Pyramid of energy: Each bar in the pyramid represents energy available within a trophic level</a:t>
            </a:r>
          </a:p>
          <a:p>
            <a:pPr lvl="2"/>
            <a:r>
              <a:rPr lang="en-US" dirty="0"/>
              <a:t>Pyramid of numbers: Each bar in the pyramid represents population size within a trophic level</a:t>
            </a:r>
          </a:p>
          <a:p>
            <a:pPr lvl="2"/>
            <a:r>
              <a:rPr lang="en-US" dirty="0"/>
              <a:t>Pyramid of biomass: Each bar in the pyramid represents the amount of biomass within a trophic level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Cycles in Nature</a:t>
            </a:r>
          </a:p>
          <a:p>
            <a:pPr lvl="1"/>
            <a:r>
              <a:rPr lang="en-US" dirty="0"/>
              <a:t>Matter, as well as energy, also moves through the organisms at each trophic level in the form of nutrients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 water cycle</a:t>
            </a:r>
          </a:p>
          <a:p>
            <a:pPr lvl="2"/>
            <a:r>
              <a:rPr lang="en-US" dirty="0"/>
              <a:t>Life on earth depends on water</a:t>
            </a:r>
          </a:p>
          <a:p>
            <a:endParaRPr lang="en-US" dirty="0"/>
          </a:p>
        </p:txBody>
      </p:sp>
      <p:pic>
        <p:nvPicPr>
          <p:cNvPr id="4" name="Picture 3" descr="http://www.sawater.com.au/NR/rdonlyres/657AC917-D6E3-4E55-AAD1-38119A0ACBB4/0/diag_water_cycl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90800"/>
            <a:ext cx="6324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00400"/>
          </a:xfrm>
        </p:spPr>
        <p:txBody>
          <a:bodyPr/>
          <a:lstStyle/>
          <a:p>
            <a:pPr lvl="1"/>
            <a:r>
              <a:rPr lang="en-US" dirty="0"/>
              <a:t>The carbon cycle</a:t>
            </a:r>
          </a:p>
          <a:p>
            <a:pPr lvl="2"/>
            <a:r>
              <a:rPr lang="en-US" dirty="0"/>
              <a:t>All life on earth is based on carbon molecules</a:t>
            </a:r>
          </a:p>
          <a:p>
            <a:pPr lvl="2"/>
            <a:r>
              <a:rPr lang="en-US" dirty="0"/>
              <a:t>Starts with autotrophs</a:t>
            </a:r>
          </a:p>
          <a:p>
            <a:pPr lvl="3"/>
            <a:r>
              <a:rPr lang="en-US" dirty="0"/>
              <a:t>Carbon dioxide is used in photosynthesis</a:t>
            </a:r>
          </a:p>
          <a:p>
            <a:pPr lvl="2"/>
            <a:r>
              <a:rPr lang="en-US" dirty="0"/>
              <a:t>Heterotrophs use carbon molecules for growth and energy and release carbon dioxide into the air</a:t>
            </a:r>
          </a:p>
          <a:p>
            <a:endParaRPr lang="en-US" dirty="0"/>
          </a:p>
        </p:txBody>
      </p:sp>
      <p:pic>
        <p:nvPicPr>
          <p:cNvPr id="4" name="Picture 3" descr="http://www.ucar.edu/learn/images/carbonc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5146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 nitrogen cycle</a:t>
            </a:r>
          </a:p>
          <a:p>
            <a:pPr lvl="2"/>
            <a:r>
              <a:rPr lang="en-US" dirty="0"/>
              <a:t>78% of the air is nitrogen</a:t>
            </a:r>
          </a:p>
          <a:p>
            <a:pPr lvl="2"/>
            <a:r>
              <a:rPr lang="en-US" dirty="0"/>
              <a:t>Plants use nitrogen to make important molecules such as protein</a:t>
            </a:r>
          </a:p>
          <a:p>
            <a:pPr lvl="2"/>
            <a:r>
              <a:rPr lang="en-US" dirty="0"/>
              <a:t>When organisms die, their nitrogen molecules return to the soil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Aspects of Ecological Study</a:t>
            </a:r>
          </a:p>
          <a:p>
            <a:pPr lvl="1"/>
            <a:r>
              <a:rPr lang="en-US" dirty="0" smtClean="0"/>
              <a:t>Living </a:t>
            </a:r>
            <a:r>
              <a:rPr lang="en-US" dirty="0"/>
              <a:t>things can be found in the air, on land, and in both fresh and salt water</a:t>
            </a:r>
          </a:p>
          <a:p>
            <a:pPr lvl="1"/>
            <a:r>
              <a:rPr lang="en-US" dirty="0"/>
              <a:t>Biosphere: the portion of Earth that supports life</a:t>
            </a:r>
          </a:p>
          <a:p>
            <a:pPr lvl="1"/>
            <a:r>
              <a:rPr lang="en-US" dirty="0"/>
              <a:t>Although it is thin, the biosphere is very diverse and supports a wide range of organisms.</a:t>
            </a:r>
          </a:p>
          <a:p>
            <a:pPr lvl="1"/>
            <a:r>
              <a:rPr lang="en-US" dirty="0"/>
              <a:t>Abiotic factors = nonliving parts of an organism’s environment</a:t>
            </a:r>
          </a:p>
          <a:p>
            <a:pPr lvl="2"/>
            <a:r>
              <a:rPr lang="en-US" dirty="0" smtClean="0"/>
              <a:t>What might some examples be?</a:t>
            </a:r>
            <a:endParaRPr lang="en-US" dirty="0"/>
          </a:p>
          <a:p>
            <a:pPr lvl="1"/>
            <a:r>
              <a:rPr lang="en-US" dirty="0"/>
              <a:t>Biotic factors = all the living organism that inhabit an environment</a:t>
            </a:r>
          </a:p>
          <a:p>
            <a:pPr lvl="2"/>
            <a:r>
              <a:rPr lang="en-US" dirty="0"/>
              <a:t>Ecologists investigate how biotic factors affect different </a:t>
            </a:r>
            <a:r>
              <a:rPr lang="en-US" dirty="0" smtClean="0"/>
              <a:t>species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fossweb.com/resources/pictures/1632785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553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525963"/>
          </a:xfrm>
        </p:spPr>
        <p:txBody>
          <a:bodyPr/>
          <a:lstStyle/>
          <a:p>
            <a:pPr lvl="1"/>
            <a:r>
              <a:rPr lang="en-US" dirty="0"/>
              <a:t>The phosphorus cycle</a:t>
            </a:r>
          </a:p>
          <a:p>
            <a:pPr lvl="2"/>
            <a:r>
              <a:rPr lang="en-US" dirty="0"/>
              <a:t>All organisms require phosphorous for growth and development</a:t>
            </a:r>
          </a:p>
          <a:p>
            <a:endParaRPr lang="en-US" dirty="0"/>
          </a:p>
        </p:txBody>
      </p:sp>
      <p:pic>
        <p:nvPicPr>
          <p:cNvPr id="5" name="Picture 4" descr="http://3.bp.blogspot.com/_sAGgbMmkqPM/TTblaQpk6jI/AAAAAAAAABA/n-dVgXAjwtc/s1600/PPPP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812038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Cycles in two ways</a:t>
            </a:r>
          </a:p>
          <a:p>
            <a:pPr lvl="3"/>
            <a:r>
              <a:rPr lang="en-US" dirty="0" smtClean="0"/>
              <a:t>Short-term: plants obtain phosphorous from the soil, animals eat the plants and then the phosphorus is returned to the soil when they die </a:t>
            </a:r>
          </a:p>
          <a:p>
            <a:pPr lvl="3"/>
            <a:r>
              <a:rPr lang="en-US" dirty="0" smtClean="0"/>
              <a:t>Long-term: phosphates washed into the sea are incorporated in to rock , when the rock erodes the phosphorous becomes part of the local ecological system.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are populations and communities related?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Communities are made up of several populations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three symbiotic relationships?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Commensalism, mutualism, parasitism</a:t>
            </a:r>
          </a:p>
          <a:p>
            <a:endParaRPr lang="en-US" dirty="0" smtClean="0"/>
          </a:p>
          <a:p>
            <a:r>
              <a:rPr lang="en-US" dirty="0" smtClean="0"/>
              <a:t>Trade your paper with a neighbor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Levels of organization in Ecology</a:t>
            </a:r>
          </a:p>
          <a:p>
            <a:pPr lvl="1"/>
            <a:r>
              <a:rPr lang="en-US" dirty="0" smtClean="0"/>
              <a:t>All organisms depend on others for food, shelter, reproduction, or protection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Biosphere</a:t>
            </a:r>
          </a:p>
          <a:p>
            <a:pPr lvl="2"/>
            <a:r>
              <a:rPr lang="en-US" dirty="0"/>
              <a:t>Ecosystems = made up </a:t>
            </a:r>
            <a:r>
              <a:rPr lang="en-US" dirty="0" smtClean="0"/>
              <a:t>of </a:t>
            </a:r>
            <a:r>
              <a:rPr lang="en-US" dirty="0"/>
              <a:t>the interactions among the populations in a community and the community’s physical surroundings, or abiotic factors</a:t>
            </a:r>
          </a:p>
          <a:p>
            <a:pPr lvl="3"/>
            <a:r>
              <a:rPr lang="en-US" dirty="0"/>
              <a:t>Terrestrial and aquatic ecosystems</a:t>
            </a:r>
          </a:p>
          <a:p>
            <a:pPr lvl="4"/>
            <a:r>
              <a:rPr lang="en-US" dirty="0"/>
              <a:t>Aquatic: fresh and salt water</a:t>
            </a:r>
          </a:p>
          <a:p>
            <a:endParaRPr lang="en-US" dirty="0"/>
          </a:p>
        </p:txBody>
      </p:sp>
      <p:pic>
        <p:nvPicPr>
          <p:cNvPr id="33794" name="Picture 2" descr="http://www.wiser.eu/img/home_vis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505200"/>
            <a:ext cx="6372225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lvl="3"/>
            <a:r>
              <a:rPr lang="en-US" dirty="0" smtClean="0"/>
              <a:t>Communities = made up of several populations</a:t>
            </a:r>
          </a:p>
          <a:p>
            <a:pPr lvl="4"/>
            <a:r>
              <a:rPr lang="en-US" dirty="0" smtClean="0"/>
              <a:t>A change in one population in a community will cause changes in the other populations</a:t>
            </a:r>
          </a:p>
          <a:p>
            <a:pPr lvl="4"/>
            <a:r>
              <a:rPr lang="en-US" dirty="0" smtClean="0"/>
              <a:t>Populations = a group or organisms of one species that interbreed and live in the same place at the same time</a:t>
            </a:r>
          </a:p>
          <a:p>
            <a:pPr lvl="5"/>
            <a:r>
              <a:rPr lang="en-US" dirty="0" smtClean="0"/>
              <a:t>Species have adaptations that reduce competition with a population</a:t>
            </a:r>
          </a:p>
          <a:p>
            <a:pPr lvl="5"/>
            <a:r>
              <a:rPr lang="en-US" dirty="0" smtClean="0"/>
              <a:t>Organism/ Individual</a:t>
            </a:r>
          </a:p>
          <a:p>
            <a:endParaRPr lang="en-US" dirty="0"/>
          </a:p>
        </p:txBody>
      </p:sp>
      <p:pic>
        <p:nvPicPr>
          <p:cNvPr id="32770" name="Picture 2" descr="http://jpostema.napsk12.org/blob/full/150216.gif"/>
          <p:cNvPicPr>
            <a:picLocks noChangeAspect="1" noChangeArrowheads="1"/>
          </p:cNvPicPr>
          <p:nvPr/>
        </p:nvPicPr>
        <p:blipFill>
          <a:blip r:embed="rId2" cstate="print"/>
          <a:srcRect l="4457" t="4010" r="6407"/>
          <a:stretch>
            <a:fillRect/>
          </a:stretch>
        </p:blipFill>
        <p:spPr bwMode="auto">
          <a:xfrm>
            <a:off x="5562600" y="2743200"/>
            <a:ext cx="3310621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level of organization might this be a picture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pic>
        <p:nvPicPr>
          <p:cNvPr id="52226" name="Picture 2" descr="http://www.bourazani.gr/images/AACD0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1150</Words>
  <Application>Microsoft Office PowerPoint</Application>
  <PresentationFormat>On-screen Show (4:3)</PresentationFormat>
  <Paragraphs>127</Paragraphs>
  <Slides>42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Chapter 2: Principles of Ecology</vt:lpstr>
      <vt:lpstr>2.1 Organisms and their Environment</vt:lpstr>
      <vt:lpstr>PowerPoint Presentation</vt:lpstr>
      <vt:lpstr>PowerPoint Presentation</vt:lpstr>
      <vt:lpstr>Reading Check</vt:lpstr>
      <vt:lpstr>PowerPoint Presentation</vt:lpstr>
      <vt:lpstr>PowerPoint Presentation</vt:lpstr>
      <vt:lpstr>PowerPoint Presentation</vt:lpstr>
      <vt:lpstr>What level of organization might this be a picture of?</vt:lpstr>
      <vt:lpstr>PowerPoint Presentation</vt:lpstr>
      <vt:lpstr>Habitat vs. Niche</vt:lpstr>
      <vt:lpstr>PowerPoint Presentation</vt:lpstr>
      <vt:lpstr>PowerPoint Presentation</vt:lpstr>
      <vt:lpstr>Symbiotic Relationships</vt:lpstr>
      <vt:lpstr>Commensalism - Mutualism - Parasitism</vt:lpstr>
      <vt:lpstr>Commensalism - Mutualism - Parasitism</vt:lpstr>
      <vt:lpstr>Commensalism - Mutualism - Parasitism</vt:lpstr>
      <vt:lpstr>Commensalism - Mutualism - Parasitism</vt:lpstr>
      <vt:lpstr>Commensalism - Mutualism - Parasitism</vt:lpstr>
      <vt:lpstr>Commensalism - Mutualism - Parasitism</vt:lpstr>
      <vt:lpstr>Commensalism - Mutualism - Parasitism</vt:lpstr>
      <vt:lpstr>Commensalism - Mutualism - Parasitism</vt:lpstr>
      <vt:lpstr>Commensalism - Mutualism - Parasitism</vt:lpstr>
      <vt:lpstr>Commensalism - Mutualism - Parasitism</vt:lpstr>
      <vt:lpstr>Commensalism - Mutualism - Parasitism</vt:lpstr>
      <vt:lpstr>Commensalism - Mutualism - Parasitism</vt:lpstr>
      <vt:lpstr>Commensalism - Mutualism - Parasitism</vt:lpstr>
      <vt:lpstr>Commensalism - Mutualism - Parasitism</vt:lpstr>
      <vt:lpstr>Commensalism - Mutualism - Parasitism</vt:lpstr>
      <vt:lpstr>What type of relationship do humans have with each other?</vt:lpstr>
      <vt:lpstr>2.2 Nutrition and Energy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Principles of Ecology</dc:title>
  <dc:creator>Kelly</dc:creator>
  <cp:lastModifiedBy>Teacher</cp:lastModifiedBy>
  <cp:revision>69</cp:revision>
  <dcterms:created xsi:type="dcterms:W3CDTF">2011-08-28T21:04:47Z</dcterms:created>
  <dcterms:modified xsi:type="dcterms:W3CDTF">2015-09-25T17:02:25Z</dcterms:modified>
</cp:coreProperties>
</file>