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80" r:id="rId6"/>
    <p:sldId id="281" r:id="rId7"/>
    <p:sldId id="282" r:id="rId8"/>
    <p:sldId id="259" r:id="rId9"/>
    <p:sldId id="279" r:id="rId10"/>
    <p:sldId id="283" r:id="rId11"/>
    <p:sldId id="260" r:id="rId12"/>
    <p:sldId id="261" r:id="rId13"/>
    <p:sldId id="262" r:id="rId14"/>
    <p:sldId id="263" r:id="rId15"/>
    <p:sldId id="264" r:id="rId16"/>
    <p:sldId id="277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3A3E-4943-4B5B-A229-A8D6DFFA716B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691C-AF81-4AC9-AB3F-4FAE648C4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3A3E-4943-4B5B-A229-A8D6DFFA716B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691C-AF81-4AC9-AB3F-4FAE648C4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3A3E-4943-4B5B-A229-A8D6DFFA716B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691C-AF81-4AC9-AB3F-4FAE648C4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3A3E-4943-4B5B-A229-A8D6DFFA716B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691C-AF81-4AC9-AB3F-4FAE648C4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3A3E-4943-4B5B-A229-A8D6DFFA716B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691C-AF81-4AC9-AB3F-4FAE648C4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3A3E-4943-4B5B-A229-A8D6DFFA716B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691C-AF81-4AC9-AB3F-4FAE648C4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3A3E-4943-4B5B-A229-A8D6DFFA716B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691C-AF81-4AC9-AB3F-4FAE648C4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3A3E-4943-4B5B-A229-A8D6DFFA716B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691C-AF81-4AC9-AB3F-4FAE648C4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3A3E-4943-4B5B-A229-A8D6DFFA716B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691C-AF81-4AC9-AB3F-4FAE648C4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3A3E-4943-4B5B-A229-A8D6DFFA716B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691C-AF81-4AC9-AB3F-4FAE648C4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3A3E-4943-4B5B-A229-A8D6DFFA716B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691C-AF81-4AC9-AB3F-4FAE648C4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FFFF00"/>
            </a:gs>
            <a:gs pos="21001">
              <a:srgbClr val="FFFF00"/>
            </a:gs>
            <a:gs pos="63000">
              <a:srgbClr val="FEE7F2"/>
            </a:gs>
            <a:gs pos="100000">
              <a:srgbClr val="FFFF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13A3E-4943-4B5B-A229-A8D6DFFA716B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5691C-AF81-4AC9-AB3F-4FAE648C4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3: Communities and </a:t>
            </a:r>
            <a:r>
              <a:rPr lang="en-US" dirty="0" smtClean="0"/>
              <a:t>Biomes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ecrp.uiuc.edu/figures/v8n2-birbili/images/fig2concept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73952"/>
            <a:ext cx="8305800" cy="506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Succession: Changes over Time</a:t>
            </a:r>
          </a:p>
          <a:p>
            <a:pPr lvl="1"/>
            <a:r>
              <a:rPr lang="en-US" dirty="0"/>
              <a:t>Ecologists can accurately predict the changes that take place</a:t>
            </a:r>
          </a:p>
          <a:p>
            <a:pPr lvl="1"/>
            <a:r>
              <a:rPr lang="en-US" dirty="0"/>
              <a:t>Ecologists refer to the orderly, natural changes and species replacements that take place in the communities of an ecosystem as succession.</a:t>
            </a:r>
          </a:p>
          <a:p>
            <a:pPr lvl="1"/>
            <a:r>
              <a:rPr lang="en-US" dirty="0"/>
              <a:t>Succession occurs in stages</a:t>
            </a:r>
          </a:p>
          <a:p>
            <a:pPr lvl="2"/>
            <a:r>
              <a:rPr lang="en-US" dirty="0"/>
              <a:t>Different species at different stages create conditions that are suitable for some organisms and unsuitable for others.</a:t>
            </a:r>
          </a:p>
          <a:p>
            <a:pPr lvl="2"/>
            <a:r>
              <a:rPr lang="en-US" dirty="0"/>
              <a:t>Can take decades, or even centuries, to occur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Succession</a:t>
            </a:r>
          </a:p>
          <a:p>
            <a:pPr lvl="1"/>
            <a:r>
              <a:rPr lang="en-US" dirty="0"/>
              <a:t>The colonization of new sites by communities of organisms</a:t>
            </a:r>
          </a:p>
          <a:p>
            <a:pPr lvl="1"/>
            <a:r>
              <a:rPr lang="en-US" dirty="0"/>
              <a:t>The first species in an area are called pioneer species</a:t>
            </a:r>
          </a:p>
          <a:p>
            <a:pPr lvl="2"/>
            <a:r>
              <a:rPr lang="en-US" dirty="0"/>
              <a:t>Initiate first patches of soil</a:t>
            </a:r>
          </a:p>
          <a:p>
            <a:pPr lvl="2"/>
            <a:r>
              <a:rPr lang="en-US" dirty="0"/>
              <a:t>Ex: lichen</a:t>
            </a:r>
          </a:p>
          <a:p>
            <a:pPr lvl="1"/>
            <a:r>
              <a:rPr lang="en-US" dirty="0"/>
              <a:t>Climax community = a stable, mature community that undergoes little or no change in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Secondary succession</a:t>
            </a:r>
          </a:p>
          <a:p>
            <a:pPr lvl="1"/>
            <a:r>
              <a:rPr lang="en-US" dirty="0"/>
              <a:t>The sequence of community changes that takes place after a community is disrupted by natural disasters or human actions</a:t>
            </a:r>
          </a:p>
          <a:p>
            <a:pPr lvl="1"/>
            <a:r>
              <a:rPr lang="en-US" dirty="0"/>
              <a:t>Occurs in areas that previously contained life, on land that contains soil</a:t>
            </a:r>
          </a:p>
          <a:p>
            <a:pPr lvl="1"/>
            <a:r>
              <a:rPr lang="en-US" dirty="0"/>
              <a:t>Usually takes less time than primary succession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Biomes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Aquatic Biomes: Life in the Water</a:t>
            </a:r>
          </a:p>
          <a:p>
            <a:pPr lvl="1"/>
            <a:r>
              <a:rPr lang="en-US" dirty="0"/>
              <a:t>Biome = a large group of ecosystems that share the same type of climax community</a:t>
            </a:r>
          </a:p>
          <a:p>
            <a:pPr lvl="2"/>
            <a:r>
              <a:rPr lang="en-US" dirty="0"/>
              <a:t>Terrestrial biome: located on land</a:t>
            </a:r>
          </a:p>
          <a:p>
            <a:pPr lvl="2"/>
            <a:r>
              <a:rPr lang="en-US" dirty="0"/>
              <a:t>Aquatic biome: located in a body of water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Marine Biomes</a:t>
            </a:r>
          </a:p>
          <a:p>
            <a:pPr lvl="1"/>
            <a:r>
              <a:rPr lang="en-US" dirty="0"/>
              <a:t>Saltwater biome</a:t>
            </a:r>
          </a:p>
          <a:p>
            <a:pPr lvl="1"/>
            <a:r>
              <a:rPr lang="en-US" dirty="0"/>
              <a:t>Different part of the ocean differ in physical factors and in the organisms found there</a:t>
            </a:r>
          </a:p>
          <a:p>
            <a:pPr lvl="1"/>
            <a:r>
              <a:rPr lang="en-US" dirty="0"/>
              <a:t>The ocean contains the largest amount of biomass (living material) of any biome on Earth</a:t>
            </a:r>
          </a:p>
          <a:p>
            <a:pPr lvl="2"/>
            <a:r>
              <a:rPr lang="en-US" dirty="0"/>
              <a:t>Most of the biomass is made up of extremely small organisms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portion of the marine biome that is shallow enough for sunlight to penetrate is called the photic zone</a:t>
            </a:r>
          </a:p>
          <a:p>
            <a:pPr lvl="1"/>
            <a:r>
              <a:rPr lang="en-US" dirty="0" smtClean="0"/>
              <a:t>Exist along the coastlines of all landmasses</a:t>
            </a:r>
          </a:p>
          <a:p>
            <a:pPr lvl="1"/>
            <a:r>
              <a:rPr lang="en-US" dirty="0" smtClean="0"/>
              <a:t>Include rocky shores, sandy beaches, and mudflats</a:t>
            </a:r>
          </a:p>
          <a:p>
            <a:r>
              <a:rPr lang="en-US" dirty="0" smtClean="0"/>
              <a:t>Deeper water that never receives sunlight makes up the </a:t>
            </a:r>
            <a:r>
              <a:rPr lang="en-US" dirty="0" err="1" smtClean="0"/>
              <a:t>aphotic</a:t>
            </a:r>
            <a:r>
              <a:rPr lang="en-US" dirty="0" smtClean="0"/>
              <a:t> zone</a:t>
            </a:r>
          </a:p>
          <a:p>
            <a:pPr lvl="1"/>
            <a:r>
              <a:rPr lang="en-US" dirty="0" smtClean="0"/>
              <a:t>Includes the deepest, least explored areas of the ocean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mixing of waters</a:t>
            </a:r>
          </a:p>
          <a:p>
            <a:pPr lvl="1"/>
            <a:r>
              <a:rPr lang="en-US" dirty="0"/>
              <a:t>Where ever rivers join oceans, freshwater mixes with salt water</a:t>
            </a:r>
          </a:p>
          <a:p>
            <a:pPr lvl="1"/>
            <a:r>
              <a:rPr lang="en-US" dirty="0"/>
              <a:t>Estuary = a coastal body of water, partially surrounded by land, in which freshwater and saltwater mix.</a:t>
            </a:r>
          </a:p>
          <a:p>
            <a:pPr lvl="2"/>
            <a:r>
              <a:rPr lang="en-US" dirty="0"/>
              <a:t>The salinity ranges between saltwater and freshwater and changes with the tide</a:t>
            </a:r>
          </a:p>
          <a:p>
            <a:pPr lvl="3"/>
            <a:r>
              <a:rPr lang="en-US" dirty="0"/>
              <a:t>A wide range of organisms can live in estuaries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effects of the tides</a:t>
            </a:r>
          </a:p>
          <a:p>
            <a:pPr lvl="1"/>
            <a:r>
              <a:rPr lang="en-US" dirty="0"/>
              <a:t>Intertidal zone = the portion of shoreline that lies between the high and low tide lines</a:t>
            </a:r>
          </a:p>
          <a:p>
            <a:pPr lvl="2"/>
            <a:r>
              <a:rPr lang="en-US" dirty="0"/>
              <a:t>The size of the zone depends on the slope of the land and the height of the tide</a:t>
            </a:r>
          </a:p>
          <a:p>
            <a:pPr lvl="2"/>
            <a:r>
              <a:rPr lang="en-US" dirty="0"/>
              <a:t>Intertidal ecosystems have high levels of sunlight, nutrients, and oxygen, but productivity may be limited by waves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light</a:t>
            </a:r>
          </a:p>
          <a:p>
            <a:pPr lvl="1"/>
            <a:r>
              <a:rPr lang="en-US" dirty="0"/>
              <a:t>As you move away from the intertidal zone and into deeper water, the ocean bottom is less and less affected by waves or tides</a:t>
            </a:r>
          </a:p>
          <a:p>
            <a:pPr lvl="1"/>
            <a:r>
              <a:rPr lang="en-US" dirty="0"/>
              <a:t>Nutrients washed from the land by rainfall contribute to the abundant life and high productivity of this region of the photic zone</a:t>
            </a:r>
          </a:p>
          <a:p>
            <a:pPr lvl="1"/>
            <a:r>
              <a:rPr lang="en-US" dirty="0"/>
              <a:t>Plankton = small organisms that live in waters of the photic zone</a:t>
            </a:r>
          </a:p>
          <a:p>
            <a:pPr lvl="2"/>
            <a:r>
              <a:rPr lang="en-US" dirty="0"/>
              <a:t>Include autotrophs and heterotrophs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r>
              <a:rPr lang="en-US" dirty="0" smtClean="0"/>
              <a:t>What are similarities and differences between the two plants?</a:t>
            </a:r>
          </a:p>
          <a:p>
            <a:r>
              <a:rPr lang="en-US" dirty="0" smtClean="0"/>
              <a:t>What are the natural habitats for each plant?</a:t>
            </a:r>
          </a:p>
          <a:p>
            <a:r>
              <a:rPr lang="en-US" dirty="0" smtClean="0"/>
              <a:t>What would happen if we planted each plant in the other’s habitat?</a:t>
            </a:r>
            <a:endParaRPr lang="en-US" dirty="0"/>
          </a:p>
        </p:txBody>
      </p:sp>
      <p:pic>
        <p:nvPicPr>
          <p:cNvPr id="1026" name="Picture 2" descr="http://www.bestlandscapeideas.net/wp-content/uploads/2011/08/Cactu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078341"/>
            <a:ext cx="3467100" cy="2779659"/>
          </a:xfrm>
          <a:prstGeom prst="rect">
            <a:avLst/>
          </a:prstGeom>
          <a:noFill/>
        </p:spPr>
      </p:pic>
      <p:pic>
        <p:nvPicPr>
          <p:cNvPr id="1028" name="Picture 4" descr="http://www.zamzows.com/Documents%20and%20Settings/41/Site%20Documents/Garden/Garden_sized/houseplant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020312"/>
            <a:ext cx="2895600" cy="2837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dark</a:t>
            </a:r>
          </a:p>
          <a:p>
            <a:pPr lvl="1"/>
            <a:r>
              <a:rPr lang="en-US" dirty="0"/>
              <a:t>Almost 90 % of the ocean is more than a kilometer deep, where sunlight doesn’t reach</a:t>
            </a:r>
          </a:p>
          <a:p>
            <a:pPr lvl="1"/>
            <a:r>
              <a:rPr lang="en-US" dirty="0"/>
              <a:t>Many animals depend on plankton for food either directly or indirectly</a:t>
            </a:r>
          </a:p>
          <a:p>
            <a:pPr lvl="1"/>
            <a:r>
              <a:rPr lang="en-US" dirty="0"/>
              <a:t>What adaptations might help these organisms survive in this environment?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Freshwater biomes</a:t>
            </a:r>
          </a:p>
          <a:p>
            <a:pPr lvl="1"/>
            <a:r>
              <a:rPr lang="en-US" dirty="0"/>
              <a:t>Temperature variations within a lake are an abiotic factor that limits the kinds of organisms that can survive in deep lakes</a:t>
            </a:r>
          </a:p>
          <a:p>
            <a:pPr lvl="1"/>
            <a:r>
              <a:rPr lang="en-US" dirty="0"/>
              <a:t>Not enough light penetrates to the bottom to support photosynthesis</a:t>
            </a:r>
          </a:p>
          <a:p>
            <a:pPr lvl="2"/>
            <a:r>
              <a:rPr lang="en-US" dirty="0"/>
              <a:t>Population density is lower in deeper waters</a:t>
            </a:r>
          </a:p>
          <a:p>
            <a:pPr lvl="1"/>
            <a:r>
              <a:rPr lang="en-US" dirty="0"/>
              <a:t>Decay takes place at the bottom of a lake, bacteria break them down and recycle the nutrients they contain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Terrestrial Biomes</a:t>
            </a:r>
          </a:p>
          <a:p>
            <a:pPr lvl="1"/>
            <a:r>
              <a:rPr lang="en-US" dirty="0"/>
              <a:t>Temperature and precipitation influence the kind of climax community that develops in a particular part of the world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Life on the tundra</a:t>
            </a:r>
          </a:p>
          <a:p>
            <a:pPr lvl="1"/>
            <a:r>
              <a:rPr lang="en-US" dirty="0"/>
              <a:t>Tundra = a treeless land with long summer days and short periods of winter sunlight</a:t>
            </a:r>
          </a:p>
          <a:p>
            <a:pPr lvl="1"/>
            <a:r>
              <a:rPr lang="en-US" dirty="0"/>
              <a:t>Temperatures never rise above freezing for long</a:t>
            </a:r>
          </a:p>
          <a:p>
            <a:pPr lvl="2"/>
            <a:r>
              <a:rPr lang="en-US" dirty="0"/>
              <a:t>Only the topmost layer of soil thaws during the summer</a:t>
            </a:r>
          </a:p>
          <a:p>
            <a:pPr lvl="2"/>
            <a:r>
              <a:rPr lang="en-US" dirty="0"/>
              <a:t>Permafrost = a layer of permanently frozen ground underneath the topsoil layer</a:t>
            </a:r>
          </a:p>
          <a:p>
            <a:pPr lvl="1"/>
            <a:r>
              <a:rPr lang="en-US" dirty="0"/>
              <a:t>Soil lacking in nutrients</a:t>
            </a:r>
          </a:p>
          <a:p>
            <a:pPr lvl="1"/>
            <a:r>
              <a:rPr lang="en-US" dirty="0"/>
              <a:t>The process of decay is so slow due to the cold temperatures that nutrients are not recycled quickly.</a:t>
            </a:r>
          </a:p>
          <a:p>
            <a:pPr lvl="1"/>
            <a:r>
              <a:rPr lang="en-US" dirty="0"/>
              <a:t>Short growing season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Life on the taiga</a:t>
            </a:r>
          </a:p>
          <a:p>
            <a:pPr lvl="1"/>
            <a:r>
              <a:rPr lang="en-US" dirty="0"/>
              <a:t>Taiga = northern coniferous forest</a:t>
            </a:r>
          </a:p>
          <a:p>
            <a:pPr lvl="2"/>
            <a:r>
              <a:rPr lang="en-US" dirty="0"/>
              <a:t>a land of larch, fir, hemlock, and spruce trees</a:t>
            </a:r>
          </a:p>
          <a:p>
            <a:pPr lvl="1"/>
            <a:r>
              <a:rPr lang="en-US" dirty="0"/>
              <a:t>the lines between the tundra and taiga is indistinct</a:t>
            </a:r>
          </a:p>
          <a:p>
            <a:pPr lvl="2"/>
            <a:r>
              <a:rPr lang="en-US" dirty="0"/>
              <a:t>usually warmer and wetter than tundra</a:t>
            </a:r>
          </a:p>
          <a:p>
            <a:pPr lvl="2"/>
            <a:r>
              <a:rPr lang="en-US" dirty="0"/>
              <a:t>permafrost is usually absent</a:t>
            </a:r>
          </a:p>
          <a:p>
            <a:pPr lvl="2"/>
            <a:r>
              <a:rPr lang="en-US" dirty="0"/>
              <a:t>topsoil is acidic and poor in minerals</a:t>
            </a:r>
          </a:p>
          <a:p>
            <a:pPr lvl="1"/>
            <a:r>
              <a:rPr lang="en-US" dirty="0"/>
              <a:t>the abundance of trees in the taiga provides more food and shelter for animals than the tundra</a:t>
            </a:r>
          </a:p>
          <a:p>
            <a:pPr lvl="2"/>
            <a:r>
              <a:rPr lang="en-US" dirty="0"/>
              <a:t>More large species of animals are found in the taiga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Life in the desert</a:t>
            </a:r>
          </a:p>
          <a:p>
            <a:pPr lvl="1"/>
            <a:r>
              <a:rPr lang="en-US" dirty="0"/>
              <a:t>Desert = arid region with sparse to almost nonexistent plant life</a:t>
            </a:r>
          </a:p>
          <a:p>
            <a:pPr lvl="1"/>
            <a:r>
              <a:rPr lang="en-US" dirty="0"/>
              <a:t>Usually get less than 25cm of precipitation annually</a:t>
            </a:r>
          </a:p>
          <a:p>
            <a:pPr lvl="1"/>
            <a:r>
              <a:rPr lang="en-US" dirty="0"/>
              <a:t>Vegetation varies greatly, depending on the amount of precipitation</a:t>
            </a:r>
          </a:p>
          <a:p>
            <a:pPr lvl="1"/>
            <a:r>
              <a:rPr lang="en-US" dirty="0"/>
              <a:t>Many desert plants are annuals that germinate from seed and grow to maturity quickly after sporadic rainfall</a:t>
            </a:r>
          </a:p>
          <a:p>
            <a:pPr lvl="1"/>
            <a:r>
              <a:rPr lang="en-US" dirty="0"/>
              <a:t>Desert plants sometimes have spines, thorns, or poisons</a:t>
            </a:r>
          </a:p>
          <a:p>
            <a:pPr lvl="1"/>
            <a:r>
              <a:rPr lang="en-US" dirty="0"/>
              <a:t>Most desert mammals are small herbivores that remain under cover during the heat of the day, emerging at night to forage on plants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Life in the grassland</a:t>
            </a:r>
          </a:p>
          <a:p>
            <a:pPr lvl="1"/>
            <a:r>
              <a:rPr lang="en-US" dirty="0"/>
              <a:t>Grassland = large community covered with grasses and similar small plants</a:t>
            </a:r>
          </a:p>
          <a:p>
            <a:pPr lvl="2"/>
            <a:r>
              <a:rPr lang="en-US" dirty="0"/>
              <a:t>Also called prairies</a:t>
            </a:r>
          </a:p>
          <a:p>
            <a:pPr lvl="1"/>
            <a:r>
              <a:rPr lang="en-US" dirty="0"/>
              <a:t>Receives 25-75cm of precipitation</a:t>
            </a:r>
          </a:p>
          <a:p>
            <a:pPr lvl="1"/>
            <a:r>
              <a:rPr lang="en-US" dirty="0"/>
              <a:t>Experience a dry season: insufficient water exists to support the forest</a:t>
            </a:r>
          </a:p>
          <a:p>
            <a:pPr lvl="1"/>
            <a:r>
              <a:rPr lang="en-US" dirty="0"/>
              <a:t>This biome occupies more area than any other terrestrial biome</a:t>
            </a:r>
          </a:p>
          <a:p>
            <a:pPr lvl="1"/>
            <a:r>
              <a:rPr lang="en-US" dirty="0"/>
              <a:t>Soils have considerable humus content</a:t>
            </a:r>
          </a:p>
          <a:p>
            <a:pPr lvl="1"/>
            <a:r>
              <a:rPr lang="en-US" dirty="0"/>
              <a:t>Populated by large herds of grazing animals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Life in the temperate forest</a:t>
            </a:r>
          </a:p>
          <a:p>
            <a:pPr lvl="1"/>
            <a:r>
              <a:rPr lang="en-US" dirty="0"/>
              <a:t>Temperate forest = dominated by broad leaved foliage annually</a:t>
            </a:r>
          </a:p>
          <a:p>
            <a:pPr lvl="1"/>
            <a:r>
              <a:rPr lang="en-US" dirty="0"/>
              <a:t>Precipitation ranges from 70-150 cm annually</a:t>
            </a:r>
          </a:p>
          <a:p>
            <a:pPr lvl="1"/>
            <a:r>
              <a:rPr lang="en-US" dirty="0"/>
              <a:t>Soil consists of a top layer rich in humus and a deeper layer of clay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Life in tropical rain forests</a:t>
            </a:r>
          </a:p>
          <a:p>
            <a:pPr lvl="1"/>
            <a:r>
              <a:rPr lang="en-US" dirty="0"/>
              <a:t>Tropical rain forest = area of warm temperatures, wet weather, and lush plant growth.</a:t>
            </a:r>
          </a:p>
          <a:p>
            <a:pPr lvl="1"/>
            <a:r>
              <a:rPr lang="en-US" dirty="0"/>
              <a:t>Located near the equator</a:t>
            </a:r>
          </a:p>
          <a:p>
            <a:pPr lvl="1"/>
            <a:r>
              <a:rPr lang="en-US" dirty="0"/>
              <a:t>Average temperature is 25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C</a:t>
            </a:r>
          </a:p>
          <a:p>
            <a:pPr lvl="1"/>
            <a:r>
              <a:rPr lang="en-US" dirty="0"/>
              <a:t>Receive 200-600cm of rain annually</a:t>
            </a:r>
          </a:p>
          <a:p>
            <a:pPr lvl="1"/>
            <a:r>
              <a:rPr lang="en-US" dirty="0"/>
              <a:t>Why do tropical rain forests contain so many species?</a:t>
            </a:r>
          </a:p>
          <a:p>
            <a:pPr lvl="2"/>
            <a:r>
              <a:rPr lang="en-US" dirty="0"/>
              <a:t>Provide a multitude of habitats for diverse organisms</a:t>
            </a:r>
          </a:p>
          <a:p>
            <a:pPr lvl="2"/>
            <a:r>
              <a:rPr lang="en-US" dirty="0"/>
              <a:t>Year-round growing conditions</a:t>
            </a:r>
          </a:p>
          <a:p>
            <a:pPr lvl="1"/>
            <a:r>
              <a:rPr lang="en-US" dirty="0"/>
              <a:t>Most of the nutrients are  contained in living material</a:t>
            </a:r>
          </a:p>
          <a:p>
            <a:pPr lvl="2"/>
            <a:r>
              <a:rPr lang="en-US" dirty="0"/>
              <a:t>Few nutrients in the soil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3.1 </a:t>
            </a:r>
            <a:r>
              <a:rPr lang="en-US" dirty="0" smtClean="0"/>
              <a:t>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Living in the Community</a:t>
            </a:r>
          </a:p>
          <a:p>
            <a:pPr lvl="1"/>
            <a:r>
              <a:rPr lang="en-US" dirty="0"/>
              <a:t>Communities are interacting populations of different </a:t>
            </a:r>
            <a:r>
              <a:rPr lang="en-US" dirty="0" smtClean="0"/>
              <a:t>species</a:t>
            </a:r>
            <a:endParaRPr lang="en-US" dirty="0"/>
          </a:p>
          <a:p>
            <a:pPr lvl="1"/>
            <a:r>
              <a:rPr lang="en-US" dirty="0"/>
              <a:t>Abiotic and biotic factors interact and result in conditions that are suitable for life for some organisms and unsuitable for other organisms</a:t>
            </a:r>
          </a:p>
        </p:txBody>
      </p:sp>
      <p:pic>
        <p:nvPicPr>
          <p:cNvPr id="22530" name="Picture 2" descr="http://www.free-wallpapers-free.com/wallpapers/preview/un/underwater-starfish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419600"/>
            <a:ext cx="3048000" cy="2286000"/>
          </a:xfrm>
          <a:prstGeom prst="rect">
            <a:avLst/>
          </a:prstGeom>
          <a:noFill/>
        </p:spPr>
      </p:pic>
      <p:pic>
        <p:nvPicPr>
          <p:cNvPr id="22532" name="Picture 4" descr="http://www.aquariumlife.net/profile-images/yellow-lab-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495800"/>
            <a:ext cx="4405978" cy="21907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6600" y="5029200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Salinity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Limiting factors</a:t>
            </a:r>
          </a:p>
          <a:p>
            <a:pPr lvl="2"/>
            <a:r>
              <a:rPr lang="en-US" dirty="0"/>
              <a:t>Definition = any biotic or abiotic factor that restricts the existence, numbers, reproduction, or distribution of organisms</a:t>
            </a:r>
          </a:p>
          <a:p>
            <a:pPr lvl="3"/>
            <a:r>
              <a:rPr lang="en-US" dirty="0"/>
              <a:t>environmental factors that affect an organism’s ability to survive in its environment</a:t>
            </a:r>
          </a:p>
          <a:p>
            <a:pPr lvl="3"/>
            <a:r>
              <a:rPr lang="en-US" dirty="0"/>
              <a:t>Ex: food availability, predators, </a:t>
            </a:r>
            <a:r>
              <a:rPr lang="en-US" dirty="0" smtClean="0"/>
              <a:t>temperature, salinity, oxygen</a:t>
            </a:r>
            <a:endParaRPr lang="en-US" dirty="0"/>
          </a:p>
          <a:p>
            <a:pPr lvl="2"/>
            <a:r>
              <a:rPr lang="en-US" dirty="0"/>
              <a:t>Factors that limit one population in a community may also have an indirect effect on another 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limiting </a:t>
            </a:r>
            <a:r>
              <a:rPr lang="en-US" dirty="0" smtClean="0"/>
              <a:t>factor for the bird if it were to live in either place?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7896" name="Picture 8" descr="http://www.outbackscouts.com/photos/deadfinish/DeadFinish1.jpg"/>
          <p:cNvPicPr>
            <a:picLocks noChangeAspect="1" noChangeArrowheads="1"/>
          </p:cNvPicPr>
          <p:nvPr/>
        </p:nvPicPr>
        <p:blipFill>
          <a:blip r:embed="rId2" cstate="print"/>
          <a:srcRect t="6400" b="7200"/>
          <a:stretch>
            <a:fillRect/>
          </a:stretch>
        </p:blipFill>
        <p:spPr bwMode="auto">
          <a:xfrm>
            <a:off x="6553200" y="4114800"/>
            <a:ext cx="2590800" cy="2743200"/>
          </a:xfrm>
          <a:prstGeom prst="rect">
            <a:avLst/>
          </a:prstGeom>
          <a:noFill/>
        </p:spPr>
      </p:pic>
      <p:pic>
        <p:nvPicPr>
          <p:cNvPr id="37898" name="Picture 10" descr="http://www.netstate.com/states/symb/birds/images/multi_mockingbi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524000"/>
            <a:ext cx="2057400" cy="2057400"/>
          </a:xfrm>
          <a:prstGeom prst="rect">
            <a:avLst/>
          </a:prstGeom>
          <a:noFill/>
        </p:spPr>
      </p:pic>
      <p:pic>
        <p:nvPicPr>
          <p:cNvPr id="37902" name="Picture 14" descr="http://www.berryplants.net/images/blueberry_bus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14800"/>
            <a:ext cx="2743200" cy="2743200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>
            <a:stCxn id="37898" idx="2"/>
          </p:cNvCxnSpPr>
          <p:nvPr/>
        </p:nvCxnSpPr>
        <p:spPr>
          <a:xfrm rot="5400000">
            <a:off x="3295650" y="3181350"/>
            <a:ext cx="762000" cy="1562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7898" idx="2"/>
          </p:cNvCxnSpPr>
          <p:nvPr/>
        </p:nvCxnSpPr>
        <p:spPr>
          <a:xfrm rot="16200000" flipH="1">
            <a:off x="4972050" y="3067050"/>
            <a:ext cx="838200" cy="1866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limiting </a:t>
            </a:r>
            <a:r>
              <a:rPr lang="en-US" dirty="0" smtClean="0"/>
              <a:t>factor for the plant growing in the containers?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7890" name="Picture 2" descr="http://www.kimballseeds.com/resources/_wsb_240x190_seedli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819400"/>
            <a:ext cx="2671010" cy="2114551"/>
          </a:xfrm>
          <a:prstGeom prst="rect">
            <a:avLst/>
          </a:prstGeom>
          <a:noFill/>
        </p:spPr>
      </p:pic>
      <p:pic>
        <p:nvPicPr>
          <p:cNvPr id="37892" name="Picture 4" descr="http://squibix.net/gallery/imgs/cabbage_sprouts.jpg"/>
          <p:cNvPicPr>
            <a:picLocks noChangeAspect="1" noChangeArrowheads="1"/>
          </p:cNvPicPr>
          <p:nvPr/>
        </p:nvPicPr>
        <p:blipFill>
          <a:blip r:embed="rId3" cstate="print"/>
          <a:srcRect t="13333" r="20000"/>
          <a:stretch>
            <a:fillRect/>
          </a:stretch>
        </p:blipFill>
        <p:spPr bwMode="auto">
          <a:xfrm>
            <a:off x="5410200" y="2819400"/>
            <a:ext cx="2719754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your personal limits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Temperature?</a:t>
            </a:r>
          </a:p>
          <a:p>
            <a:r>
              <a:rPr lang="en-US" dirty="0" smtClean="0"/>
              <a:t>Humidity?</a:t>
            </a:r>
          </a:p>
          <a:p>
            <a:r>
              <a:rPr lang="en-US" dirty="0" smtClean="0"/>
              <a:t>Light/darkness?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Ranges of Tolerance</a:t>
            </a:r>
          </a:p>
          <a:p>
            <a:pPr lvl="1"/>
            <a:r>
              <a:rPr lang="en-US" dirty="0"/>
              <a:t>The ability of an organism to withstand fluctuations in biotic and abiotic environmental factors is known as tolerance</a:t>
            </a:r>
          </a:p>
          <a:p>
            <a:pPr lvl="1"/>
            <a:r>
              <a:rPr lang="en-US" dirty="0"/>
              <a:t>The size of a population varies according to its tolerance for environmental change</a:t>
            </a:r>
          </a:p>
          <a:p>
            <a:endParaRPr lang="en-US" dirty="0"/>
          </a:p>
        </p:txBody>
      </p:sp>
      <p:pic>
        <p:nvPicPr>
          <p:cNvPr id="20482" name="Picture 2" descr="http://library.thinkquest.org/28343/media/graphics/rangto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495800"/>
            <a:ext cx="3733800" cy="2124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caption for this diagram.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866" name="Picture 2" descr="http://www.rw.ttu.edu/2302_butler/images/range_of_tolerance.jpg"/>
          <p:cNvPicPr>
            <a:picLocks noChangeAspect="1" noChangeArrowheads="1"/>
          </p:cNvPicPr>
          <p:nvPr/>
        </p:nvPicPr>
        <p:blipFill>
          <a:blip r:embed="rId2" cstate="print"/>
          <a:srcRect b="23135"/>
          <a:stretch>
            <a:fillRect/>
          </a:stretch>
        </p:blipFill>
        <p:spPr bwMode="auto">
          <a:xfrm>
            <a:off x="1219200" y="1219200"/>
            <a:ext cx="6462346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1216</Words>
  <Application>Microsoft Office PowerPoint</Application>
  <PresentationFormat>On-screen Show (4:3)</PresentationFormat>
  <Paragraphs>126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Chapter 3: Communities and Biomes</vt:lpstr>
      <vt:lpstr>Slide 2</vt:lpstr>
      <vt:lpstr>3.1 Communities</vt:lpstr>
      <vt:lpstr>Slide 4</vt:lpstr>
      <vt:lpstr>What is the limiting factor for the bird if it were to live in either place?</vt:lpstr>
      <vt:lpstr>What is the limiting factor for the plant growing in the containers?</vt:lpstr>
      <vt:lpstr>What are your personal limits for…</vt:lpstr>
      <vt:lpstr>Slide 8</vt:lpstr>
      <vt:lpstr>Write a caption for this diagram.</vt:lpstr>
      <vt:lpstr>Slide 10</vt:lpstr>
      <vt:lpstr>Slide 11</vt:lpstr>
      <vt:lpstr>Slide 12</vt:lpstr>
      <vt:lpstr>Slide 13</vt:lpstr>
      <vt:lpstr>3.2 Biomes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Communities and Biomes</dc:title>
  <dc:creator>Kelly</dc:creator>
  <cp:lastModifiedBy>Teacher</cp:lastModifiedBy>
  <cp:revision>30</cp:revision>
  <dcterms:created xsi:type="dcterms:W3CDTF">2011-08-31T23:38:25Z</dcterms:created>
  <dcterms:modified xsi:type="dcterms:W3CDTF">2012-10-09T17:20:32Z</dcterms:modified>
</cp:coreProperties>
</file>