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58" r:id="rId6"/>
    <p:sldId id="274" r:id="rId7"/>
    <p:sldId id="283" r:id="rId8"/>
    <p:sldId id="259" r:id="rId9"/>
    <p:sldId id="260" r:id="rId10"/>
    <p:sldId id="284" r:id="rId11"/>
    <p:sldId id="285" r:id="rId12"/>
    <p:sldId id="276" r:id="rId13"/>
    <p:sldId id="275" r:id="rId14"/>
    <p:sldId id="262" r:id="rId15"/>
    <p:sldId id="263" r:id="rId16"/>
    <p:sldId id="264" r:id="rId17"/>
    <p:sldId id="265" r:id="rId18"/>
    <p:sldId id="266" r:id="rId19"/>
    <p:sldId id="279" r:id="rId20"/>
    <p:sldId id="267" r:id="rId21"/>
    <p:sldId id="268" r:id="rId22"/>
    <p:sldId id="269" r:id="rId23"/>
    <p:sldId id="270" r:id="rId24"/>
    <p:sldId id="271" r:id="rId25"/>
    <p:sldId id="286" r:id="rId26"/>
    <p:sldId id="278" r:id="rId27"/>
    <p:sldId id="272" r:id="rId28"/>
    <p:sldId id="280" r:id="rId29"/>
    <p:sldId id="273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00B0F0">
                <a:alpha val="75000"/>
              </a:srgbClr>
            </a:gs>
            <a:gs pos="70000">
              <a:schemeClr val="accent5">
                <a:lumMod val="40000"/>
                <a:lumOff val="60000"/>
                <a:alpha val="90000"/>
              </a:schemeClr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D499-36A5-4F8F-9526-D1DD61CDC3C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F86CE-8DC7-494B-B8D5-37CDD50855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Chapter 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team represents a species in a different environment</a:t>
            </a:r>
          </a:p>
          <a:p>
            <a:r>
              <a:rPr lang="en-US" dirty="0" smtClean="0"/>
              <a:t>The items up front represent resources available in each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activity we did relate to what we’ve learned about carrying capacity, limiting factors, and population growth?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 of population growth</a:t>
            </a:r>
          </a:p>
          <a:p>
            <a:pPr lvl="1"/>
            <a:r>
              <a:rPr lang="en-US" dirty="0" smtClean="0"/>
              <a:t>Many animal and plant populations change in size</a:t>
            </a:r>
          </a:p>
          <a:p>
            <a:pPr lvl="2"/>
            <a:r>
              <a:rPr lang="en-US" dirty="0" smtClean="0"/>
              <a:t>Beginning growth: the population increases, the few starting members have offspring, and the population grows</a:t>
            </a:r>
          </a:p>
          <a:p>
            <a:pPr lvl="2"/>
            <a:r>
              <a:rPr lang="en-US" dirty="0" smtClean="0"/>
              <a:t>Rapid growth: there are many organisms, each reproducing, resulting in a fast increase in the number of individuals.  </a:t>
            </a:r>
          </a:p>
          <a:p>
            <a:pPr lvl="3"/>
            <a:r>
              <a:rPr lang="en-US" dirty="0" smtClean="0"/>
              <a:t>Growth is exponential.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Leveling off: as the population grows, it becomes more difficult for each organism to meets its needs.  Growth slows.  The graph resembles the letter S.</a:t>
            </a:r>
          </a:p>
          <a:p>
            <a:r>
              <a:rPr lang="en-US" dirty="0" smtClean="0"/>
              <a:t>Carrying capacity: the environment cannot support more organisms.  If population size is above the carrying capacity, organisms die.</a:t>
            </a:r>
          </a:p>
          <a:p>
            <a:r>
              <a:rPr lang="en-US" dirty="0" smtClean="0"/>
              <a:t>Fluctuations: the number of organisms tends to rise above and below the carrying capacity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Ecologists study organisms’ reproduction pattern to determine patterns in population growth</a:t>
            </a:r>
          </a:p>
          <a:p>
            <a:pPr lvl="2"/>
            <a:r>
              <a:rPr lang="en-US" dirty="0"/>
              <a:t>Rapid life history pattern</a:t>
            </a:r>
          </a:p>
          <a:p>
            <a:pPr lvl="3"/>
            <a:r>
              <a:rPr lang="en-US" dirty="0"/>
              <a:t>Reproduce very rapidly</a:t>
            </a:r>
          </a:p>
          <a:p>
            <a:pPr lvl="3"/>
            <a:r>
              <a:rPr lang="en-US" dirty="0"/>
              <a:t>Many offspring</a:t>
            </a:r>
          </a:p>
          <a:p>
            <a:pPr lvl="3"/>
            <a:r>
              <a:rPr lang="en-US" dirty="0"/>
              <a:t>Unpredictable, rapidly changing environment</a:t>
            </a:r>
          </a:p>
          <a:p>
            <a:pPr lvl="3"/>
            <a:r>
              <a:rPr lang="en-US" dirty="0"/>
              <a:t>Typically have small body size, mature rapidly, reproduce early, and have a short life span</a:t>
            </a:r>
          </a:p>
          <a:p>
            <a:pPr lvl="3"/>
            <a:r>
              <a:rPr lang="en-US" dirty="0"/>
              <a:t>Ex: mosquitoes</a:t>
            </a:r>
          </a:p>
          <a:p>
            <a:endParaRPr lang="en-US" dirty="0"/>
          </a:p>
        </p:txBody>
      </p:sp>
      <p:pic>
        <p:nvPicPr>
          <p:cNvPr id="13314" name="Picture 2" descr="http://www.umaa.org/images/mosqui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76800"/>
            <a:ext cx="2152879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/>
              <a:t>Long-lived life history pattern</a:t>
            </a:r>
          </a:p>
          <a:p>
            <a:pPr lvl="1"/>
            <a:r>
              <a:rPr lang="en-US" dirty="0"/>
              <a:t>Typically large organisms</a:t>
            </a:r>
          </a:p>
          <a:p>
            <a:pPr lvl="1"/>
            <a:r>
              <a:rPr lang="en-US" dirty="0"/>
              <a:t>Reproduce and mature slowly</a:t>
            </a:r>
          </a:p>
          <a:p>
            <a:pPr lvl="1"/>
            <a:r>
              <a:rPr lang="en-US" dirty="0"/>
              <a:t>Stable environment</a:t>
            </a:r>
          </a:p>
          <a:p>
            <a:pPr lvl="1"/>
            <a:r>
              <a:rPr lang="en-US" dirty="0"/>
              <a:t>Maintain population sizes near the carrying capacities of their environment</a:t>
            </a:r>
          </a:p>
          <a:p>
            <a:pPr lvl="1"/>
            <a:r>
              <a:rPr lang="en-US" dirty="0"/>
              <a:t>Ex: elephants, humans</a:t>
            </a:r>
          </a:p>
          <a:p>
            <a:endParaRPr lang="en-US" dirty="0"/>
          </a:p>
        </p:txBody>
      </p:sp>
      <p:pic>
        <p:nvPicPr>
          <p:cNvPr id="12290" name="Picture 2" descr="http://bioweb.uwlax.edu/bio203/s2007/shah_rach/AfricanElephant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81400"/>
            <a:ext cx="2659507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Environmental limits to Population Growth</a:t>
            </a:r>
          </a:p>
          <a:p>
            <a:pPr lvl="1"/>
            <a:r>
              <a:rPr lang="en-US" dirty="0"/>
              <a:t>Limiting factors regulate the size of a population</a:t>
            </a:r>
          </a:p>
          <a:p>
            <a:pPr lvl="1"/>
            <a:r>
              <a:rPr lang="en-US" dirty="0"/>
              <a:t>Density-dependent factors = have an increasing effect as the population increases</a:t>
            </a:r>
          </a:p>
          <a:p>
            <a:pPr lvl="2"/>
            <a:r>
              <a:rPr lang="en-US" dirty="0"/>
              <a:t>Ex: disease, competition, parasites, food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Density-independent factors = affect all populations, regardless of their density</a:t>
            </a:r>
          </a:p>
          <a:p>
            <a:pPr lvl="2"/>
            <a:r>
              <a:rPr lang="en-US" dirty="0"/>
              <a:t>Most are abiotic factors</a:t>
            </a:r>
          </a:p>
          <a:p>
            <a:pPr lvl="2"/>
            <a:r>
              <a:rPr lang="en-US" dirty="0"/>
              <a:t>Ex: temperature, drought, habitat destruction</a:t>
            </a:r>
          </a:p>
          <a:p>
            <a:endParaRPr lang="en-US" dirty="0"/>
          </a:p>
        </p:txBody>
      </p:sp>
      <p:pic>
        <p:nvPicPr>
          <p:cNvPr id="10242" name="Picture 2" descr="http://images.pictureshunt.com/pics/d/desert_drought-124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657600"/>
            <a:ext cx="39624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Organism Interactions Limit Population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Population sizes are also limited by various interactions among organisms that share a </a:t>
            </a:r>
            <a:r>
              <a:rPr lang="en-US" sz="3200" dirty="0" smtClean="0"/>
              <a:t>community</a:t>
            </a:r>
          </a:p>
          <a:p>
            <a:r>
              <a:rPr lang="en-US" dirty="0"/>
              <a:t>Predation Affects Population Size</a:t>
            </a:r>
          </a:p>
          <a:p>
            <a:pPr lvl="1"/>
            <a:r>
              <a:rPr lang="en-US" dirty="0"/>
              <a:t>Populations of predators and prey experience changes in their numbers over a period of years</a:t>
            </a:r>
          </a:p>
          <a:p>
            <a:pPr lvl="2"/>
            <a:r>
              <a:rPr lang="en-US" dirty="0"/>
              <a:t>Predator-prey relationships often show a cycle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http://media-1.web.britannica.com/eb-media/43/6543-004-D65BF55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5999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Population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Lynx and snowshoe 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Populations rise and fall almost together</a:t>
            </a:r>
          </a:p>
          <a:p>
            <a:r>
              <a:rPr lang="en-US" dirty="0"/>
              <a:t>Lynx population rises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predation increases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hare population decreases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lynx population decreases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predation decreases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hare population increases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cycle continues</a:t>
            </a:r>
          </a:p>
          <a:p>
            <a:endParaRPr lang="en-US" dirty="0"/>
          </a:p>
        </p:txBody>
      </p:sp>
      <p:pic>
        <p:nvPicPr>
          <p:cNvPr id="8194" name="Picture 2" descr="http://www.scar.utoronto.ca/~olaveson/LYNX,%20AFTER%20SNOW-SHOE%20H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381499"/>
            <a:ext cx="381000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Effects of Competition</a:t>
            </a:r>
          </a:p>
          <a:p>
            <a:pPr lvl="1"/>
            <a:r>
              <a:rPr lang="en-US" dirty="0"/>
              <a:t>Organisms within a population constantly compete for resources</a:t>
            </a:r>
          </a:p>
          <a:p>
            <a:pPr lvl="1"/>
            <a:r>
              <a:rPr lang="en-US" dirty="0"/>
              <a:t>When population numbers are low, resources are plentiful</a:t>
            </a:r>
          </a:p>
          <a:p>
            <a:pPr lvl="1"/>
            <a:r>
              <a:rPr lang="en-US" dirty="0"/>
              <a:t>As population increases, competition for resources can become fierce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Effects of Crowding and Stress</a:t>
            </a:r>
          </a:p>
          <a:p>
            <a:pPr lvl="1"/>
            <a:r>
              <a:rPr lang="en-US" dirty="0"/>
              <a:t>When populations become crowded, individuals may exhibit stress</a:t>
            </a:r>
          </a:p>
          <a:p>
            <a:pPr lvl="1"/>
            <a:r>
              <a:rPr lang="en-US" dirty="0"/>
              <a:t>Symptoms of stress:</a:t>
            </a:r>
          </a:p>
          <a:p>
            <a:pPr lvl="2"/>
            <a:r>
              <a:rPr lang="en-US" dirty="0"/>
              <a:t>Increased aggression</a:t>
            </a:r>
          </a:p>
          <a:p>
            <a:pPr lvl="2"/>
            <a:r>
              <a:rPr lang="en-US" dirty="0"/>
              <a:t>Decrease in parental care</a:t>
            </a:r>
          </a:p>
          <a:p>
            <a:pPr lvl="2"/>
            <a:r>
              <a:rPr lang="en-US" dirty="0"/>
              <a:t>Decreased fertility</a:t>
            </a:r>
          </a:p>
          <a:p>
            <a:pPr lvl="2"/>
            <a:r>
              <a:rPr lang="en-US" dirty="0"/>
              <a:t>Decreased resistance to disease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Human Population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Demographic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Demography = the study of human population growth characteristics</a:t>
            </a:r>
          </a:p>
          <a:p>
            <a:r>
              <a:rPr lang="en-US" dirty="0"/>
              <a:t>Although local human populations often show fluctuation, the worldwide human population has increased exponentially over the past several hundred years.</a:t>
            </a:r>
          </a:p>
          <a:p>
            <a:endParaRPr lang="en-US" dirty="0"/>
          </a:p>
        </p:txBody>
      </p:sp>
      <p:pic>
        <p:nvPicPr>
          <p:cNvPr id="4098" name="Picture 2" descr="http://endtimesonline.net/wp-content/uploads/2011/03/World-Population-Growth-to-20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1" y="3802738"/>
            <a:ext cx="4374424" cy="305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Table 4.2 (p.105) in your textbook</a:t>
            </a:r>
          </a:p>
          <a:p>
            <a:r>
              <a:rPr lang="en-US" dirty="0" smtClean="0"/>
              <a:t>Identify the factors that contribute to high population growth rate.</a:t>
            </a:r>
          </a:p>
          <a:p>
            <a:pPr lvl="1"/>
            <a:r>
              <a:rPr lang="en-US" dirty="0" smtClean="0"/>
              <a:t>Write down at least 2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if birthrates and death rates</a:t>
            </a:r>
          </a:p>
          <a:p>
            <a:pPr lvl="1"/>
            <a:r>
              <a:rPr lang="en-US" dirty="0" smtClean="0"/>
              <a:t>Growth rate = birth rate – death rate</a:t>
            </a:r>
          </a:p>
          <a:p>
            <a:pPr lvl="1"/>
            <a:r>
              <a:rPr lang="en-US" dirty="0" smtClean="0"/>
              <a:t>Fertility rate = number of offspring a female produces during her reproductive years</a:t>
            </a:r>
          </a:p>
          <a:p>
            <a:endParaRPr lang="en-US" dirty="0"/>
          </a:p>
        </p:txBody>
      </p:sp>
      <p:pic>
        <p:nvPicPr>
          <p:cNvPr id="36866" name="Picture 2" descr="http://heatherlindayoung.files.wordpress.com/2011/01/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age affect population growth?</a:t>
            </a:r>
          </a:p>
          <a:p>
            <a:pPr lvl="1"/>
            <a:r>
              <a:rPr lang="en-US" dirty="0"/>
              <a:t>Age structure = proportions of a population that are at different ages levels</a:t>
            </a:r>
          </a:p>
          <a:p>
            <a:pPr lvl="1"/>
            <a:r>
              <a:rPr lang="en-US" dirty="0"/>
              <a:t>Age structure can be visualized by the use of graphs and can help predict how a population is growing</a:t>
            </a:r>
          </a:p>
          <a:p>
            <a:pPr lvl="2"/>
            <a:r>
              <a:rPr lang="en-US" dirty="0"/>
              <a:t>If the percentage of people in each category is fairly equal: stable population</a:t>
            </a:r>
          </a:p>
          <a:p>
            <a:pPr lvl="2"/>
            <a:r>
              <a:rPr lang="en-US" dirty="0"/>
              <a:t>Wide base/lots of young people = rapid growth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 descr="http://www.algebralab.org/img/fba2228e-1ba1-47a7-b6a2-8e9399ad21c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73" y="457200"/>
            <a:ext cx="9091527" cy="571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4953000"/>
            <a:ext cx="791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Developing countries				Industrialized countries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Mobility has an effect on population size</a:t>
            </a:r>
          </a:p>
          <a:p>
            <a:pPr lvl="1"/>
            <a:r>
              <a:rPr lang="en-US" dirty="0"/>
              <a:t>Immigration = movement of individuals into a population</a:t>
            </a:r>
          </a:p>
          <a:p>
            <a:pPr lvl="1"/>
            <a:r>
              <a:rPr lang="en-US" dirty="0"/>
              <a:t>Emigration = movement from a population</a:t>
            </a:r>
          </a:p>
          <a:p>
            <a:pPr lvl="1"/>
            <a:r>
              <a:rPr lang="en-US" dirty="0"/>
              <a:t>Local populations can feel the effects of a moving population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growth of a population of 10 bacteria that doubles every 2 hours.</a:t>
            </a:r>
          </a:p>
          <a:p>
            <a:endParaRPr lang="en-US" dirty="0"/>
          </a:p>
          <a:p>
            <a:r>
              <a:rPr lang="en-US" dirty="0" smtClean="0"/>
              <a:t>How any bacteria are there every 2 hours until 24 hours have past?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Population 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19400" y="1143000"/>
          <a:ext cx="3242257" cy="446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69"/>
                <a:gridCol w="1101144"/>
                <a:gridCol w="1101144"/>
              </a:tblGrid>
              <a:tr h="11687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Range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Females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Males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11-20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21-30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41-50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51-60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61-70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71-80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</a:tr>
              <a:tr h="3645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791200"/>
            <a:ext cx="8726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Does this population exhibit rapid growth, slow growth, stable growth, or negative growth?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14400"/>
          <a:ext cx="2667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40960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52800" y="1828800"/>
            <a:ext cx="5410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Why don’t bacteria take over the world?</a:t>
            </a:r>
          </a:p>
          <a:p>
            <a:pPr lvl="1"/>
            <a:r>
              <a:rPr lang="en-US" sz="2800" dirty="0" smtClean="0"/>
              <a:t>Run out of food, space, or other needs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Population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growth = an increase in the size of a population over time</a:t>
            </a:r>
          </a:p>
          <a:p>
            <a:r>
              <a:rPr lang="en-US" dirty="0"/>
              <a:t>How fast do populations grow?</a:t>
            </a:r>
          </a:p>
          <a:p>
            <a:pPr lvl="1"/>
            <a:r>
              <a:rPr lang="en-US" dirty="0"/>
              <a:t>Populations of organisms do not experience linear growth</a:t>
            </a:r>
          </a:p>
          <a:p>
            <a:pPr lvl="1"/>
            <a:r>
              <a:rPr lang="en-US" dirty="0"/>
              <a:t>Exponential growth = as a population gets larger, it also grows faster</a:t>
            </a:r>
          </a:p>
          <a:p>
            <a:pPr lvl="2"/>
            <a:r>
              <a:rPr lang="en-US" dirty="0"/>
              <a:t>Results in a population explosion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image.tutorvista.com/content/feed/tvcs/39_0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7967" y="609600"/>
            <a:ext cx="6874933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environmental factors might effect population growth?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Limits of the environment</a:t>
            </a:r>
          </a:p>
          <a:p>
            <a:pPr lvl="1"/>
            <a:r>
              <a:rPr lang="en-US" dirty="0"/>
              <a:t>Eventually, limiting factors, such as availability of food and space, will cause a population to stop increasing</a:t>
            </a:r>
          </a:p>
          <a:p>
            <a:pPr lvl="2"/>
            <a:r>
              <a:rPr lang="en-US" dirty="0"/>
              <a:t>Leveling off of population size results in an S-shaped growth curve</a:t>
            </a:r>
          </a:p>
          <a:p>
            <a:endParaRPr lang="en-US" dirty="0"/>
          </a:p>
        </p:txBody>
      </p:sp>
      <p:pic>
        <p:nvPicPr>
          <p:cNvPr id="25602" name="Picture 2" descr="http://drherbie.files.wordpress.com/2007/03/windowslivewriterfromindividualstopopulationsevenmoresimu-6a6epopulationgrowthcurve7.gif"/>
          <p:cNvPicPr>
            <a:picLocks noChangeAspect="1" noChangeArrowheads="1"/>
          </p:cNvPicPr>
          <p:nvPr/>
        </p:nvPicPr>
        <p:blipFill>
          <a:blip r:embed="rId2" cstate="print"/>
          <a:srcRect t="6245"/>
          <a:stretch>
            <a:fillRect/>
          </a:stretch>
        </p:blipFill>
        <p:spPr bwMode="auto">
          <a:xfrm>
            <a:off x="3657600" y="4038600"/>
            <a:ext cx="4572000" cy="25457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Carrying capacity = the number of organisms of one species that an environment can support</a:t>
            </a:r>
          </a:p>
          <a:p>
            <a:pPr lvl="2"/>
            <a:r>
              <a:rPr lang="en-US" dirty="0" smtClean="0"/>
              <a:t>When populations are under the carrying capacity of a particular environment, births exceed deaths until the carrying capacity is reached.</a:t>
            </a:r>
          </a:p>
          <a:p>
            <a:pPr lvl="2"/>
            <a:r>
              <a:rPr lang="en-US" dirty="0" smtClean="0"/>
              <a:t>If the population temporarily overshoots the carrying capacity, deaths exceed births until population levels are once again below carrying capacity.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917</Words>
  <Application>Microsoft Office PowerPoint</Application>
  <PresentationFormat>On-screen Show (4:3)</PresentationFormat>
  <Paragraphs>154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Population Biology</vt:lpstr>
      <vt:lpstr>4.1 Population Dynamics</vt:lpstr>
      <vt:lpstr>Slide 3</vt:lpstr>
      <vt:lpstr>Slide 4</vt:lpstr>
      <vt:lpstr>Principles of Population Growth</vt:lpstr>
      <vt:lpstr>Slide 6</vt:lpstr>
      <vt:lpstr>Slide 7</vt:lpstr>
      <vt:lpstr>Slide 8</vt:lpstr>
      <vt:lpstr>Slide 9</vt:lpstr>
      <vt:lpstr>Carrying capacity activity</vt:lpstr>
      <vt:lpstr>Journal Response</vt:lpstr>
      <vt:lpstr>Slide 12</vt:lpstr>
      <vt:lpstr>Slide 13</vt:lpstr>
      <vt:lpstr>Slide 14</vt:lpstr>
      <vt:lpstr>Slide 15</vt:lpstr>
      <vt:lpstr>Slide 16</vt:lpstr>
      <vt:lpstr>Slide 17</vt:lpstr>
      <vt:lpstr>Organism Interactions Limit Population Size</vt:lpstr>
      <vt:lpstr>Slide 19</vt:lpstr>
      <vt:lpstr>Lynx and snowshoe hare</vt:lpstr>
      <vt:lpstr>Slide 21</vt:lpstr>
      <vt:lpstr>Slide 22</vt:lpstr>
      <vt:lpstr>4.2 Human Population Growth</vt:lpstr>
      <vt:lpstr>Demographic Trends</vt:lpstr>
      <vt:lpstr>Population growth rate</vt:lpstr>
      <vt:lpstr>Slide 26</vt:lpstr>
      <vt:lpstr>Slide 27</vt:lpstr>
      <vt:lpstr>Slide 28</vt:lpstr>
      <vt:lpstr>Slide 29</vt:lpstr>
      <vt:lpstr>Example Population Age Structure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Biology</dc:title>
  <dc:creator>Kelly</dc:creator>
  <cp:lastModifiedBy>Teacher</cp:lastModifiedBy>
  <cp:revision>71</cp:revision>
  <dcterms:created xsi:type="dcterms:W3CDTF">2011-09-17T18:48:16Z</dcterms:created>
  <dcterms:modified xsi:type="dcterms:W3CDTF">2014-10-20T19:05:01Z</dcterms:modified>
</cp:coreProperties>
</file>