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96" r:id="rId7"/>
    <p:sldId id="260" r:id="rId8"/>
    <p:sldId id="261" r:id="rId9"/>
    <p:sldId id="28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6" r:id="rId20"/>
    <p:sldId id="271" r:id="rId21"/>
    <p:sldId id="272" r:id="rId22"/>
    <p:sldId id="287" r:id="rId23"/>
    <p:sldId id="273" r:id="rId24"/>
    <p:sldId id="288" r:id="rId25"/>
    <p:sldId id="289" r:id="rId26"/>
    <p:sldId id="274" r:id="rId27"/>
    <p:sldId id="290" r:id="rId28"/>
    <p:sldId id="275" r:id="rId29"/>
    <p:sldId id="276" r:id="rId30"/>
    <p:sldId id="291" r:id="rId31"/>
    <p:sldId id="277" r:id="rId32"/>
    <p:sldId id="278" r:id="rId33"/>
    <p:sldId id="279" r:id="rId34"/>
    <p:sldId id="280" r:id="rId35"/>
    <p:sldId id="292" r:id="rId36"/>
    <p:sldId id="281" r:id="rId37"/>
    <p:sldId id="282" r:id="rId38"/>
    <p:sldId id="293" r:id="rId39"/>
    <p:sldId id="28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CA07-18F6-4BF1-9B3F-605D0433759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C288-DE52-4DB0-B2ED-18986EC61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Biological Diversity and Conservation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Loss of Biodiversity</a:t>
            </a:r>
          </a:p>
          <a:p>
            <a:pPr lvl="1"/>
            <a:r>
              <a:rPr lang="en-US" dirty="0"/>
              <a:t>Extinction = the disappearance of a species when the last of its members dies</a:t>
            </a:r>
          </a:p>
          <a:p>
            <a:pPr lvl="2"/>
            <a:r>
              <a:rPr lang="en-US" dirty="0"/>
              <a:t>Since 1980, almost 40 species of plants and animals in the US have become extinct</a:t>
            </a:r>
          </a:p>
          <a:p>
            <a:pPr lvl="2"/>
            <a:r>
              <a:rPr lang="en-US" dirty="0"/>
              <a:t>Extinction can occur as a result of natural processes or human behaviors</a:t>
            </a:r>
          </a:p>
          <a:p>
            <a:endParaRPr lang="en-US" dirty="0"/>
          </a:p>
        </p:txBody>
      </p:sp>
      <p:pic>
        <p:nvPicPr>
          <p:cNvPr id="30722" name="Picture 2" descr="http://www.dinosauria.com/gallery/joe/exti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43400"/>
            <a:ext cx="3124200" cy="231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Threatened species = when the population of a species begins declining rapidly</a:t>
            </a:r>
          </a:p>
          <a:p>
            <a:r>
              <a:rPr lang="en-US" dirty="0"/>
              <a:t>Endangered species = when the population of a species is so low that extinction is possible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Threats to Biodiversity</a:t>
            </a:r>
          </a:p>
          <a:p>
            <a:pPr lvl="1"/>
            <a:r>
              <a:rPr lang="en-US" dirty="0"/>
              <a:t>Changes to habitats can threaten organisms with extinction</a:t>
            </a:r>
          </a:p>
          <a:p>
            <a:pPr lvl="1"/>
            <a:r>
              <a:rPr lang="en-US" dirty="0"/>
              <a:t>As populations of people increase, the impact from their growth and development influences the existence of other species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Habitat loss</a:t>
            </a:r>
          </a:p>
          <a:p>
            <a:pPr lvl="1"/>
            <a:r>
              <a:rPr lang="en-US" dirty="0"/>
              <a:t>The biggest threat to biodiversity</a:t>
            </a:r>
          </a:p>
          <a:p>
            <a:pPr lvl="1"/>
            <a:r>
              <a:rPr lang="en-US" dirty="0"/>
              <a:t>The essentials of life are lost for species depending on these habitats</a:t>
            </a:r>
          </a:p>
          <a:p>
            <a:pPr lvl="1"/>
            <a:r>
              <a:rPr lang="en-US" dirty="0"/>
              <a:t>Ex: coral reef</a:t>
            </a:r>
          </a:p>
          <a:p>
            <a:endParaRPr lang="en-US" dirty="0"/>
          </a:p>
        </p:txBody>
      </p:sp>
      <p:pic>
        <p:nvPicPr>
          <p:cNvPr id="27650" name="Picture 2" descr="http://www.britannica.com/blogs/wp-content/uploads/2011/02/Cora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43624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Habitat fragmentation</a:t>
            </a:r>
          </a:p>
          <a:p>
            <a:pPr lvl="1"/>
            <a:r>
              <a:rPr lang="en-US" dirty="0"/>
              <a:t>The separation of wilderness areas from other wilderness areas</a:t>
            </a:r>
          </a:p>
          <a:p>
            <a:pPr lvl="1"/>
            <a:r>
              <a:rPr lang="en-US" dirty="0"/>
              <a:t>Can be a result of human interaction</a:t>
            </a:r>
          </a:p>
          <a:p>
            <a:pPr lvl="1"/>
            <a:r>
              <a:rPr lang="en-US" dirty="0"/>
              <a:t>Fragmented areas are like islands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Biotic issues</a:t>
            </a:r>
          </a:p>
          <a:p>
            <a:pPr lvl="1"/>
            <a:r>
              <a:rPr lang="en-US" dirty="0"/>
              <a:t>represents problems for organisms that need large areas to gather food</a:t>
            </a:r>
          </a:p>
          <a:p>
            <a:pPr lvl="1"/>
            <a:r>
              <a:rPr lang="en-US" dirty="0"/>
              <a:t>Migrating species also need a large area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pewest.ca/Cartoon_edge_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51696"/>
            <a:ext cx="4114800" cy="470630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96200" cy="4525963"/>
          </a:xfrm>
        </p:spPr>
        <p:txBody>
          <a:bodyPr/>
          <a:lstStyle/>
          <a:p>
            <a:r>
              <a:rPr lang="en-US" dirty="0"/>
              <a:t>Abiotic issues</a:t>
            </a:r>
          </a:p>
          <a:p>
            <a:pPr lvl="1"/>
            <a:r>
              <a:rPr lang="en-US" dirty="0"/>
              <a:t>Can change the climate in an area</a:t>
            </a:r>
          </a:p>
          <a:p>
            <a:pPr lvl="1"/>
            <a:r>
              <a:rPr lang="en-US" dirty="0"/>
              <a:t>Edge effect = the different conditions along the boundaries of an ecosystem</a:t>
            </a:r>
          </a:p>
          <a:p>
            <a:endParaRPr lang="en-US" dirty="0"/>
          </a:p>
        </p:txBody>
      </p:sp>
      <p:pic>
        <p:nvPicPr>
          <p:cNvPr id="24580" name="Picture 4" descr="http://upload.wikimedia.org/wikipedia/commons/thumb/7/76/Edge_Effect.jpg/250px-Edge_Ef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4343400" cy="3266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Habitat degradation</a:t>
            </a:r>
          </a:p>
          <a:p>
            <a:pPr lvl="1"/>
            <a:r>
              <a:rPr lang="en-US" dirty="0"/>
              <a:t>The damage to a habitat by pollution</a:t>
            </a:r>
          </a:p>
          <a:p>
            <a:pPr lvl="1"/>
            <a:r>
              <a:rPr lang="en-US" dirty="0"/>
              <a:t>Three types of pollution are air, water, and land pollution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  <a:p>
            <a:pPr lvl="1"/>
            <a:r>
              <a:rPr lang="en-US" dirty="0"/>
              <a:t>Cause breathing problems</a:t>
            </a:r>
          </a:p>
          <a:p>
            <a:pPr lvl="1"/>
            <a:r>
              <a:rPr lang="en-US" dirty="0"/>
              <a:t>Volcanic eruptions, forest fires, burning fossil fuels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t="11458" r="46875" b="51042"/>
          <a:stretch>
            <a:fillRect/>
          </a:stretch>
        </p:blipFill>
        <p:spPr bwMode="auto">
          <a:xfrm>
            <a:off x="0" y="1600200"/>
            <a:ext cx="84920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Vanishing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Acid precipitation = rain, snow, sleet and fog with low pH values</a:t>
            </a:r>
          </a:p>
          <a:p>
            <a:pPr lvl="1"/>
            <a:r>
              <a:rPr lang="en-US" dirty="0"/>
              <a:t>Responsible for the deterioration of forests and lakes</a:t>
            </a:r>
          </a:p>
          <a:p>
            <a:pPr lvl="1"/>
            <a:r>
              <a:rPr lang="en-US" dirty="0"/>
              <a:t>Sulfur dioxide and nitrogen oxides combine with water vapor to form acidic droplets of water vapor</a:t>
            </a:r>
          </a:p>
          <a:p>
            <a:pPr lvl="1"/>
            <a:r>
              <a:rPr lang="en-US" dirty="0"/>
              <a:t>Leaches calcium, potassium, and other valuable nutrients from the soil</a:t>
            </a:r>
          </a:p>
          <a:p>
            <a:pPr lvl="1"/>
            <a:r>
              <a:rPr lang="en-US" dirty="0"/>
              <a:t>Damages plant tissue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562" t="11459" r="58594" b="53125"/>
          <a:stretch>
            <a:fillRect/>
          </a:stretch>
        </p:blipFill>
        <p:spPr bwMode="auto">
          <a:xfrm>
            <a:off x="5105400" y="46482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6705600" cy="4525963"/>
          </a:xfrm>
        </p:spPr>
        <p:txBody>
          <a:bodyPr/>
          <a:lstStyle/>
          <a:p>
            <a:r>
              <a:rPr lang="en-US" dirty="0"/>
              <a:t>Ozone layer</a:t>
            </a:r>
          </a:p>
          <a:p>
            <a:pPr lvl="1"/>
            <a:r>
              <a:rPr lang="en-US" dirty="0"/>
              <a:t>Helps protect living organisms from damaging or lethal doses of ultraviolet radiation</a:t>
            </a:r>
          </a:p>
          <a:p>
            <a:pPr lvl="1"/>
            <a:r>
              <a:rPr lang="en-US" dirty="0"/>
              <a:t>Chemical formula = O</a:t>
            </a:r>
            <a:r>
              <a:rPr lang="en-US" baseline="-25000" dirty="0"/>
              <a:t>3</a:t>
            </a:r>
            <a:endParaRPr lang="en-US" dirty="0"/>
          </a:p>
          <a:p>
            <a:pPr lvl="2"/>
            <a:r>
              <a:rPr lang="en-US" dirty="0"/>
              <a:t>Contains 3 oxygen atoms</a:t>
            </a:r>
          </a:p>
          <a:p>
            <a:pPr lvl="1"/>
            <a:r>
              <a:rPr lang="en-US" dirty="0"/>
              <a:t>Chlorofluorocarbons (CFCs) are synthetic chemicals that break down the ozone layer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458" r="53125" b="6250"/>
          <a:stretch>
            <a:fillRect/>
          </a:stretch>
        </p:blipFill>
        <p:spPr bwMode="auto">
          <a:xfrm>
            <a:off x="6713317" y="304800"/>
            <a:ext cx="243068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t="11458" r="82813" b="70834"/>
          <a:stretch>
            <a:fillRect/>
          </a:stretch>
        </p:blipFill>
        <p:spPr bwMode="auto">
          <a:xfrm>
            <a:off x="4876800" y="4419600"/>
            <a:ext cx="2667000" cy="20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examples of water pollution?</a:t>
            </a:r>
          </a:p>
          <a:p>
            <a:endParaRPr lang="en-US" dirty="0" smtClean="0"/>
          </a:p>
          <a:p>
            <a:r>
              <a:rPr lang="en-US" dirty="0" smtClean="0"/>
              <a:t>How do you know it’s pollution and it’s not supposed to be there?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Water pollution</a:t>
            </a:r>
          </a:p>
          <a:p>
            <a:pPr lvl="1"/>
            <a:r>
              <a:rPr lang="en-US" dirty="0"/>
              <a:t>Degrades aquatic habitats in streams, rivers, lakes, and oceans</a:t>
            </a:r>
          </a:p>
          <a:p>
            <a:pPr lvl="1"/>
            <a:r>
              <a:rPr lang="en-US" dirty="0"/>
              <a:t>Excess fertilizers and animal wastes from farms</a:t>
            </a:r>
          </a:p>
          <a:p>
            <a:pPr lvl="1"/>
            <a:r>
              <a:rPr lang="en-US" dirty="0"/>
              <a:t>The sudden availability of nutrients causes algal blooms, the excessive growth of algae.  As the algae die, they sink and decay removing needed oxygen from the water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 t="11458" r="71094" b="37500"/>
          <a:stretch>
            <a:fillRect/>
          </a:stretch>
        </p:blipFill>
        <p:spPr bwMode="auto">
          <a:xfrm>
            <a:off x="2133600" y="304800"/>
            <a:ext cx="4648200" cy="61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Silt from eroded soils can clog the gills of fishes, cover coral reefs and prevent sufficient light from reaching photosynthetic organisms</a:t>
            </a:r>
          </a:p>
          <a:p>
            <a:pPr lvl="1"/>
            <a:r>
              <a:rPr lang="en-US" dirty="0" smtClean="0"/>
              <a:t>Detergents, heavy metals, and industrial chemicals in runoff</a:t>
            </a:r>
          </a:p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1458" r="42188" b="38542"/>
          <a:stretch>
            <a:fillRect/>
          </a:stretch>
        </p:blipFill>
        <p:spPr bwMode="auto">
          <a:xfrm>
            <a:off x="2895600" y="2438400"/>
            <a:ext cx="5861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t="11458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0010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How much trash do you produce each day?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t="11458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001000" cy="297179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Land pollution</a:t>
            </a:r>
          </a:p>
          <a:p>
            <a:pPr lvl="1"/>
            <a:r>
              <a:rPr lang="en-US" dirty="0"/>
              <a:t>Trash = solid waste</a:t>
            </a:r>
          </a:p>
          <a:p>
            <a:pPr lvl="1"/>
            <a:r>
              <a:rPr lang="en-US" dirty="0"/>
              <a:t>The average American produces about 1.8 kg of solid waste daily</a:t>
            </a:r>
          </a:p>
          <a:p>
            <a:pPr lvl="1"/>
            <a:r>
              <a:rPr lang="en-US" dirty="0"/>
              <a:t>Landfill destroy wildlife habitats by taking up space and polluting the immediate area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DDT: commonly sprayed on crops to control insects and on water to kill mosquito larvae</a:t>
            </a:r>
          </a:p>
          <a:p>
            <a:pPr lvl="1"/>
            <a:r>
              <a:rPr lang="en-US" dirty="0"/>
              <a:t>DDT was passed from prey to predator</a:t>
            </a:r>
          </a:p>
          <a:p>
            <a:pPr lvl="1"/>
            <a:r>
              <a:rPr lang="en-US" dirty="0"/>
              <a:t>High levels caused birds such as the bald eagle to lay eggs with very thin shells that cracked easily, killing chicks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11458" r="57813" b="56250"/>
          <a:stretch>
            <a:fillRect/>
          </a:stretch>
        </p:blipFill>
        <p:spPr bwMode="auto">
          <a:xfrm>
            <a:off x="4572000" y="41910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t="11458" r="61719" b="51042"/>
          <a:stretch>
            <a:fillRect/>
          </a:stretch>
        </p:blipFill>
        <p:spPr bwMode="auto">
          <a:xfrm>
            <a:off x="762000" y="4572000"/>
            <a:ext cx="2819400" cy="207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Introduction of exotics</a:t>
            </a:r>
          </a:p>
          <a:p>
            <a:pPr lvl="1"/>
            <a:r>
              <a:rPr lang="en-US" dirty="0"/>
              <a:t>People, either on purpose or by accident, sometimes introduce a new species into an ecosystem</a:t>
            </a:r>
          </a:p>
          <a:p>
            <a:pPr lvl="1"/>
            <a:r>
              <a:rPr lang="en-US" dirty="0"/>
              <a:t>Causes problems for the native species</a:t>
            </a:r>
          </a:p>
          <a:p>
            <a:pPr lvl="1"/>
            <a:r>
              <a:rPr lang="en-US" dirty="0"/>
              <a:t>Exotic species = organisms that are not native to a particular area</a:t>
            </a:r>
          </a:p>
          <a:p>
            <a:pPr lvl="1"/>
            <a:r>
              <a:rPr lang="en-US" dirty="0"/>
              <a:t>Lack of competition and predators</a:t>
            </a:r>
          </a:p>
          <a:p>
            <a:pPr lvl="2"/>
            <a:r>
              <a:rPr lang="en-US" dirty="0"/>
              <a:t>May take over niches f native species and eventually replace the native species completely</a:t>
            </a:r>
          </a:p>
          <a:p>
            <a:pPr lvl="1"/>
            <a:r>
              <a:rPr lang="en-US" dirty="0"/>
              <a:t>Ex: sea lamprey, zebra mussels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Biodiversity = the variety of life in an area</a:t>
            </a:r>
          </a:p>
          <a:p>
            <a:pPr lvl="1"/>
            <a:r>
              <a:rPr lang="en-US" dirty="0"/>
              <a:t>The simplest and most common measure of biodiversity is the number of species that live in a certain area</a:t>
            </a:r>
          </a:p>
          <a:p>
            <a:pPr lvl="1"/>
            <a:r>
              <a:rPr lang="en-US" dirty="0"/>
              <a:t>Ex: one acre of rain forest may contain 400 plant species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Choose an animal:</a:t>
            </a:r>
          </a:p>
          <a:p>
            <a:pPr lvl="1"/>
            <a:r>
              <a:rPr lang="en-US" dirty="0" smtClean="0"/>
              <a:t>Sugar </a:t>
            </a:r>
            <a:r>
              <a:rPr lang="en-US" dirty="0" smtClean="0"/>
              <a:t>Glider</a:t>
            </a:r>
          </a:p>
          <a:p>
            <a:pPr lvl="1"/>
            <a:r>
              <a:rPr lang="en-US" dirty="0" smtClean="0"/>
              <a:t>Rhesus monkey</a:t>
            </a:r>
          </a:p>
          <a:p>
            <a:pPr lvl="1"/>
            <a:r>
              <a:rPr lang="en-US" dirty="0" smtClean="0"/>
              <a:t>Tiger </a:t>
            </a:r>
          </a:p>
          <a:p>
            <a:r>
              <a:rPr lang="en-US" dirty="0" smtClean="0"/>
              <a:t>What’s the appeal of owning it?</a:t>
            </a:r>
          </a:p>
          <a:p>
            <a:r>
              <a:rPr lang="en-US" dirty="0" smtClean="0"/>
              <a:t>What are the dangers of owning it?</a:t>
            </a:r>
          </a:p>
          <a:p>
            <a:r>
              <a:rPr lang="en-US" dirty="0" smtClean="0"/>
              <a:t>What is its natural habitat?</a:t>
            </a:r>
          </a:p>
          <a:p>
            <a:r>
              <a:rPr lang="en-US" dirty="0" smtClean="0"/>
              <a:t>What special care would it need?</a:t>
            </a:r>
          </a:p>
          <a:p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 t="11458" r="80469" b="63542"/>
          <a:stretch>
            <a:fillRect/>
          </a:stretch>
        </p:blipFill>
        <p:spPr bwMode="auto">
          <a:xfrm>
            <a:off x="7162800" y="228600"/>
            <a:ext cx="1752600" cy="16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 t="11458" r="71094" b="50000"/>
          <a:stretch>
            <a:fillRect/>
          </a:stretch>
        </p:blipFill>
        <p:spPr bwMode="auto">
          <a:xfrm>
            <a:off x="7010400" y="2209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/>
          <a:srcRect l="781" t="11458" r="64063" b="38542"/>
          <a:stretch>
            <a:fillRect/>
          </a:stretch>
        </p:blipFill>
        <p:spPr bwMode="auto">
          <a:xfrm>
            <a:off x="7010400" y="4546600"/>
            <a:ext cx="1809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Conservation of Biodiversity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Strategies of Conservation Biology</a:t>
            </a:r>
          </a:p>
          <a:p>
            <a:pPr lvl="1"/>
            <a:r>
              <a:rPr lang="en-US" dirty="0"/>
              <a:t>Conservation biology = a new field that studies methods and implements plans to protect biodiversity</a:t>
            </a:r>
          </a:p>
          <a:p>
            <a:pPr lvl="2"/>
            <a:r>
              <a:rPr lang="en-US" dirty="0"/>
              <a:t>Effective conservation strategies are based on principles of ecology</a:t>
            </a:r>
          </a:p>
          <a:p>
            <a:pPr lvl="1"/>
            <a:r>
              <a:rPr lang="en-US" dirty="0"/>
              <a:t>Many species are in danger due to the actions of humans, so working with people is an important part of conservation biology</a:t>
            </a:r>
          </a:p>
          <a:p>
            <a:pPr lvl="2"/>
            <a:r>
              <a:rPr lang="en-US" dirty="0"/>
              <a:t>Focus on ecology, law, politics, sociology, and economics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protections of species</a:t>
            </a:r>
          </a:p>
          <a:p>
            <a:pPr lvl="1"/>
            <a:r>
              <a:rPr lang="en-US" dirty="0"/>
              <a:t>U.S. Endangered Species Act (1973)</a:t>
            </a:r>
          </a:p>
          <a:p>
            <a:pPr lvl="2"/>
            <a:r>
              <a:rPr lang="en-US" dirty="0"/>
              <a:t>Made it illegal to harm any species on the endangered or threatened species lists</a:t>
            </a:r>
          </a:p>
          <a:p>
            <a:pPr lvl="2"/>
            <a:r>
              <a:rPr lang="en-US" dirty="0"/>
              <a:t>Made it illegal for federal agencies to fund any project that would harm organisms on these lists</a:t>
            </a:r>
          </a:p>
          <a:p>
            <a:pPr lvl="2"/>
            <a:r>
              <a:rPr lang="en-US" dirty="0"/>
              <a:t>Harm includes changing an ecosystem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 on International Trade in Endangered Species (CITES)</a:t>
            </a:r>
          </a:p>
          <a:p>
            <a:pPr lvl="1"/>
            <a:r>
              <a:rPr lang="en-US" dirty="0"/>
              <a:t>Established lists of species for which international trade is prohibited or controlled</a:t>
            </a:r>
          </a:p>
          <a:p>
            <a:pPr lvl="1"/>
            <a:r>
              <a:rPr lang="en-US" dirty="0"/>
              <a:t>Endorsed by 120 countries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might we be able to preserve habitats?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Preserving habitats</a:t>
            </a:r>
          </a:p>
          <a:p>
            <a:pPr lvl="1"/>
            <a:r>
              <a:rPr lang="en-US" dirty="0"/>
              <a:t>Focuses on protecting whole communities and whole ecosystems as the best way to conserve species</a:t>
            </a:r>
          </a:p>
          <a:p>
            <a:pPr lvl="2"/>
            <a:r>
              <a:rPr lang="en-US" dirty="0"/>
              <a:t>Nature preserves are an effective way of doing this</a:t>
            </a:r>
          </a:p>
          <a:p>
            <a:pPr lvl="2"/>
            <a:r>
              <a:rPr lang="en-US" dirty="0"/>
              <a:t>Yellowstone National Park = first national park in 1872</a:t>
            </a:r>
          </a:p>
          <a:p>
            <a:pPr lvl="2"/>
            <a:r>
              <a:rPr lang="en-US" dirty="0"/>
              <a:t>As human population increases, national parks preserve habitats and prevent extinction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Sustainable use = strives to let people use the resources of wilderness areas in ways that will not damage the ecosystem</a:t>
            </a:r>
          </a:p>
          <a:p>
            <a:r>
              <a:rPr lang="en-US" dirty="0"/>
              <a:t>Habitat corridors = natural strips that allow the migration of organisms from one area to another</a:t>
            </a:r>
          </a:p>
          <a:p>
            <a:pPr lvl="1"/>
            <a:r>
              <a:rPr lang="en-US" dirty="0"/>
              <a:t>Help overcome the problem of habitat fragmentation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oadsideamerica.com/attract/images/ia/IACOLbridge_hoskinson2.jpg"/>
          <p:cNvPicPr>
            <a:picLocks noChangeAspect="1" noChangeArrowheads="1"/>
          </p:cNvPicPr>
          <p:nvPr/>
        </p:nvPicPr>
        <p:blipFill>
          <a:blip r:embed="rId2" cstate="print"/>
          <a:srcRect b="5263"/>
          <a:stretch>
            <a:fillRect/>
          </a:stretch>
        </p:blipFill>
        <p:spPr bwMode="auto">
          <a:xfrm>
            <a:off x="1905000" y="0"/>
            <a:ext cx="54292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09600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How is a habitat corridor like a bridge?</a:t>
            </a:r>
            <a:endParaRPr 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en-US" dirty="0"/>
              <a:t>Reintroduction programs</a:t>
            </a:r>
          </a:p>
          <a:p>
            <a:pPr lvl="1"/>
            <a:r>
              <a:rPr lang="en-US" dirty="0"/>
              <a:t>Release organisms into an area where their species once lived</a:t>
            </a:r>
          </a:p>
          <a:p>
            <a:pPr lvl="1"/>
            <a:r>
              <a:rPr lang="en-US" dirty="0"/>
              <a:t>The factors that lead to the decline of the organisms must be removed if the reintroduction is to be a success</a:t>
            </a:r>
          </a:p>
          <a:p>
            <a:pPr lvl="1"/>
            <a:r>
              <a:rPr lang="en-US" dirty="0"/>
              <a:t>The most successful reintroduction occur when organisms are taken from an area and transported to a new suitable habitat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is biodiversity found?</a:t>
            </a:r>
          </a:p>
          <a:p>
            <a:pPr lvl="1"/>
            <a:r>
              <a:rPr lang="en-US" dirty="0"/>
              <a:t>Areas around the world differ in biodiversity</a:t>
            </a:r>
          </a:p>
          <a:p>
            <a:pPr lvl="1"/>
            <a:r>
              <a:rPr lang="en-US" dirty="0"/>
              <a:t>Terrestrial biodiversity tends to increase as you move towards the equator</a:t>
            </a:r>
          </a:p>
          <a:p>
            <a:pPr lvl="2"/>
            <a:r>
              <a:rPr lang="en-US" dirty="0"/>
              <a:t>The richest environments for biodiversity are all warm places:</a:t>
            </a:r>
          </a:p>
          <a:p>
            <a:pPr lvl="3"/>
            <a:r>
              <a:rPr lang="en-US" dirty="0"/>
              <a:t>Tropical rain forests</a:t>
            </a:r>
          </a:p>
          <a:p>
            <a:pPr lvl="3"/>
            <a:r>
              <a:rPr lang="en-US" dirty="0"/>
              <a:t>Coral reefs</a:t>
            </a:r>
          </a:p>
          <a:p>
            <a:pPr lvl="3"/>
            <a:r>
              <a:rPr lang="en-US" dirty="0"/>
              <a:t>Large tropical lakes</a:t>
            </a:r>
          </a:p>
          <a:p>
            <a:pPr lvl="1"/>
            <a:r>
              <a:rPr lang="en-US" dirty="0"/>
              <a:t>The more space available, with all other factors kept the same, biodiversity increases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Sometimes all the organisms in wild areas are gone, and the only members of the species are in zoos</a:t>
            </a:r>
          </a:p>
          <a:p>
            <a:pPr lvl="1"/>
            <a:r>
              <a:rPr lang="en-US" dirty="0" smtClean="0"/>
              <a:t>An organism that is held by people is in captivity</a:t>
            </a:r>
          </a:p>
          <a:p>
            <a:pPr lvl="2"/>
            <a:r>
              <a:rPr lang="en-US" dirty="0" smtClean="0"/>
              <a:t>Both plants and animals</a:t>
            </a:r>
          </a:p>
          <a:p>
            <a:endParaRPr lang="en-US" dirty="0"/>
          </a:p>
        </p:txBody>
      </p:sp>
      <p:pic>
        <p:nvPicPr>
          <p:cNvPr id="52226" name="Picture 2" descr="http://www.zoocheck.com/WildAnimalsinCaptivity_polarbear.jpg"/>
          <p:cNvPicPr>
            <a:picLocks noChangeAspect="1" noChangeArrowheads="1"/>
          </p:cNvPicPr>
          <p:nvPr/>
        </p:nvPicPr>
        <p:blipFill>
          <a:blip r:embed="rId2" cstate="print"/>
          <a:srcRect l="10000" t="11667" r="6250"/>
          <a:stretch>
            <a:fillRect/>
          </a:stretch>
        </p:blipFill>
        <p:spPr bwMode="auto">
          <a:xfrm>
            <a:off x="4616570" y="3276600"/>
            <a:ext cx="4527430" cy="3581400"/>
          </a:xfrm>
          <a:prstGeom prst="rect">
            <a:avLst/>
          </a:prstGeom>
          <a:noFill/>
        </p:spPr>
      </p:pic>
      <p:pic>
        <p:nvPicPr>
          <p:cNvPr id="52228" name="Picture 4" descr="http://undina-bird.ru/Portals/0/Gallery/Album/31/2011020540395_SPb_Botanical_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Write the main ideas in the space above each topic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1828800"/>
            <a:ext cx="4724400" cy="45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3962400"/>
            <a:ext cx="4724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4800600"/>
            <a:ext cx="472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5562600"/>
            <a:ext cx="47244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2514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Conservation of Biodiversity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191000"/>
            <a:ext cx="268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 protection of species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953000"/>
            <a:ext cx="19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Preserving habitats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791200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Reintroduction programs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en-US" dirty="0" smtClean="0"/>
              <a:t>Write down the number of species that you see.</a:t>
            </a:r>
            <a:endParaRPr lang="en-US" dirty="0"/>
          </a:p>
        </p:txBody>
      </p:sp>
      <p:pic>
        <p:nvPicPr>
          <p:cNvPr id="1026" name="Picture 2" descr="http://www.thomas-j-allen.com/images/Rain%20Forest%20Solitude%2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410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4343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222" y="1676400"/>
            <a:ext cx="5811379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09800" cy="4525963"/>
          </a:xfrm>
        </p:spPr>
        <p:txBody>
          <a:bodyPr/>
          <a:lstStyle/>
          <a:p>
            <a:r>
              <a:rPr lang="en-US" dirty="0" smtClean="0"/>
              <a:t>Write down the number of species that you see.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Importance of Biodiversity</a:t>
            </a:r>
          </a:p>
          <a:p>
            <a:pPr lvl="1"/>
            <a:r>
              <a:rPr lang="en-US" dirty="0"/>
              <a:t>Importance to nature</a:t>
            </a:r>
          </a:p>
          <a:p>
            <a:pPr lvl="2"/>
            <a:r>
              <a:rPr lang="en-US" dirty="0"/>
              <a:t>Organisms are adapted to live together in communities</a:t>
            </a:r>
          </a:p>
          <a:p>
            <a:pPr lvl="2"/>
            <a:r>
              <a:rPr lang="en-US" dirty="0"/>
              <a:t>If a species is lost from an ecosystem, the loss impacts other organisms</a:t>
            </a:r>
          </a:p>
          <a:p>
            <a:pPr lvl="2"/>
            <a:r>
              <a:rPr lang="en-US" dirty="0"/>
              <a:t>Biodiversity brings stability to an ecosystem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to people</a:t>
            </a:r>
          </a:p>
          <a:p>
            <a:pPr lvl="1"/>
            <a:r>
              <a:rPr lang="en-US" dirty="0"/>
              <a:t>Humans depend on other organisms for their needs</a:t>
            </a:r>
          </a:p>
          <a:p>
            <a:pPr lvl="1"/>
            <a:r>
              <a:rPr lang="en-US" dirty="0"/>
              <a:t>Oxygen</a:t>
            </a:r>
          </a:p>
          <a:p>
            <a:pPr lvl="1"/>
            <a:r>
              <a:rPr lang="en-US" dirty="0"/>
              <a:t>Diverse diet</a:t>
            </a:r>
          </a:p>
          <a:p>
            <a:pPr lvl="1"/>
            <a:r>
              <a:rPr lang="en-US" dirty="0"/>
              <a:t>Materials</a:t>
            </a:r>
          </a:p>
          <a:p>
            <a:pPr lvl="2"/>
            <a:r>
              <a:rPr lang="en-US" dirty="0"/>
              <a:t>Clothing, building materials…</a:t>
            </a:r>
          </a:p>
          <a:p>
            <a:pPr lvl="1"/>
            <a:r>
              <a:rPr lang="en-US" dirty="0"/>
              <a:t>Health and medicine</a:t>
            </a:r>
          </a:p>
          <a:p>
            <a:pPr lvl="2"/>
            <a:r>
              <a:rPr lang="en-US" dirty="0"/>
              <a:t>Living things supply the world pharmacy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list of how humans depend on other organisms for needs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1173</Words>
  <Application>Microsoft Office PowerPoint</Application>
  <PresentationFormat>On-screen Show (4:3)</PresentationFormat>
  <Paragraphs>144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Chapter 5</vt:lpstr>
      <vt:lpstr>5.1 Vanishing Species</vt:lpstr>
      <vt:lpstr>Biological Diversity</vt:lpstr>
      <vt:lpstr>Slide 4</vt:lpstr>
      <vt:lpstr>Slide 5</vt:lpstr>
      <vt:lpstr>Slide 6</vt:lpstr>
      <vt:lpstr>Slide 7</vt:lpstr>
      <vt:lpstr>Slide 8</vt:lpstr>
      <vt:lpstr>Challenge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What happened?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Exotic Pets</vt:lpstr>
      <vt:lpstr>5.2 Conservation of Biodiversity</vt:lpstr>
      <vt:lpstr>Slide 32</vt:lpstr>
      <vt:lpstr>Slide 33</vt:lpstr>
      <vt:lpstr>Slide 34</vt:lpstr>
      <vt:lpstr>Slide 35</vt:lpstr>
      <vt:lpstr>Slide 36</vt:lpstr>
      <vt:lpstr>Slide 37</vt:lpstr>
      <vt:lpstr>How is a habitat corridor like a bridge?</vt:lpstr>
      <vt:lpstr>Slide 39</vt:lpstr>
      <vt:lpstr>Slide 40</vt:lpstr>
      <vt:lpstr>Flip Chart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Kelly</dc:creator>
  <cp:lastModifiedBy>Teacher</cp:lastModifiedBy>
  <cp:revision>39</cp:revision>
  <dcterms:created xsi:type="dcterms:W3CDTF">2011-10-02T23:25:22Z</dcterms:created>
  <dcterms:modified xsi:type="dcterms:W3CDTF">2014-11-04T17:07:12Z</dcterms:modified>
</cp:coreProperties>
</file>