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56" r:id="rId3"/>
    <p:sldId id="257" r:id="rId4"/>
    <p:sldId id="258" r:id="rId5"/>
    <p:sldId id="259" r:id="rId6"/>
    <p:sldId id="260" r:id="rId7"/>
    <p:sldId id="261" r:id="rId8"/>
    <p:sldId id="293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95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2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E82F8-117A-46D5-A928-83FF53772BA4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D7122-1D31-42F6-95AB-9BA022B4C5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on what you already know answer the following questions:</a:t>
            </a:r>
          </a:p>
          <a:p>
            <a:pPr lvl="1"/>
            <a:r>
              <a:rPr lang="en-US" dirty="0" smtClean="0"/>
              <a:t>What is an element?</a:t>
            </a:r>
          </a:p>
          <a:p>
            <a:pPr lvl="1"/>
            <a:r>
              <a:rPr lang="en-US" dirty="0" smtClean="0"/>
              <a:t>What is an atom?</a:t>
            </a:r>
          </a:p>
          <a:p>
            <a:r>
              <a:rPr lang="en-US" dirty="0" smtClean="0"/>
              <a:t>Write as much information down as you can think of.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covalent bonds form</a:t>
            </a:r>
          </a:p>
          <a:p>
            <a:pPr lvl="1"/>
            <a:r>
              <a:rPr lang="en-US" dirty="0"/>
              <a:t>Atoms combine to become stable</a:t>
            </a:r>
          </a:p>
          <a:p>
            <a:pPr lvl="1"/>
            <a:r>
              <a:rPr lang="en-US" dirty="0"/>
              <a:t>Are stable when the outermost electron energy level is full</a:t>
            </a:r>
          </a:p>
          <a:p>
            <a:pPr lvl="1"/>
            <a:r>
              <a:rPr lang="en-US" dirty="0"/>
              <a:t>When two atom share electrons the force that hold them together is called a covalent bond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Most compounds in organisms have covalent bonds</a:t>
            </a:r>
          </a:p>
          <a:p>
            <a:pPr lvl="1"/>
            <a:r>
              <a:rPr lang="en-US" dirty="0"/>
              <a:t>Sugars</a:t>
            </a:r>
          </a:p>
          <a:p>
            <a:pPr lvl="1"/>
            <a:r>
              <a:rPr lang="en-US" dirty="0"/>
              <a:t>Fats</a:t>
            </a:r>
          </a:p>
          <a:p>
            <a:pPr lvl="1"/>
            <a:r>
              <a:rPr lang="en-US" dirty="0"/>
              <a:t>Proteins</a:t>
            </a:r>
          </a:p>
          <a:p>
            <a:pPr lvl="1"/>
            <a:r>
              <a:rPr lang="en-US" dirty="0"/>
              <a:t>Water</a:t>
            </a:r>
          </a:p>
          <a:p>
            <a:r>
              <a:rPr lang="en-US" dirty="0"/>
              <a:t>A molecule is a group of atoms held together by covalent bonds and having no overall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ionic bonds 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atom that gains or loses electrons has an electrical charge and is called an ion</a:t>
            </a:r>
          </a:p>
          <a:p>
            <a:pPr lvl="1"/>
            <a:r>
              <a:rPr lang="en-US" dirty="0"/>
              <a:t>Ion = charged particle</a:t>
            </a:r>
          </a:p>
          <a:p>
            <a:r>
              <a:rPr lang="en-US" dirty="0"/>
              <a:t>The attractive force between two ions of opposite charge is known as an ionic bond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Chemical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When chemical reactions occur, bonds between atoms are formed or broken, </a:t>
            </a:r>
          </a:p>
          <a:p>
            <a:pPr lvl="2"/>
            <a:r>
              <a:rPr lang="en-US" dirty="0"/>
              <a:t>causing substances to combine and recombine as different molecules</a:t>
            </a:r>
          </a:p>
          <a:p>
            <a:pPr lvl="1"/>
            <a:r>
              <a:rPr lang="en-US" dirty="0"/>
              <a:t>All of the chemical reactions that occur within an organism are referred to as that organism’s metabolism </a:t>
            </a:r>
          </a:p>
          <a:p>
            <a:pPr lvl="2"/>
            <a:r>
              <a:rPr lang="en-US" dirty="0"/>
              <a:t>Reactions break down and build molecules that are important for the functioning of organisms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chemical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Substances that undergo chemical reactions are called reactants</a:t>
            </a:r>
          </a:p>
          <a:p>
            <a:r>
              <a:rPr lang="en-US" dirty="0"/>
              <a:t>Substances formed by chemical reactions are called products</a:t>
            </a:r>
          </a:p>
          <a:p>
            <a:r>
              <a:rPr lang="en-US" dirty="0"/>
              <a:t>The number before each chemical formula indicates the number of molecules of each substance</a:t>
            </a:r>
          </a:p>
          <a:p>
            <a:r>
              <a:rPr lang="en-US" dirty="0"/>
              <a:t>The subscript number in a formula indicate the number of atoms of each element in a molecule of the substance</a:t>
            </a:r>
          </a:p>
          <a:p>
            <a:r>
              <a:rPr lang="en-US" dirty="0"/>
              <a:t>Atoms are neither created nor destroyed in chemical reactions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Mixtures and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elements combine to form a compound, the elements no longer have their original properties</a:t>
            </a:r>
          </a:p>
          <a:p>
            <a:r>
              <a:rPr lang="en-US" dirty="0"/>
              <a:t>A mixture is a combination of substances in which the individual components retain their own properties</a:t>
            </a:r>
          </a:p>
          <a:p>
            <a:pPr lvl="1"/>
            <a:r>
              <a:rPr lang="en-US" dirty="0"/>
              <a:t>Do not combine chemically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/>
              <a:t>A solution is a mixture in which one or more substances (solutes) are distributed evenly in another substance (solvent)</a:t>
            </a:r>
          </a:p>
          <a:p>
            <a:pPr lvl="1"/>
            <a:r>
              <a:rPr lang="en-US" dirty="0"/>
              <a:t>In organisms, many vital substances, such as sugars and mineral ions, are dissolved in water</a:t>
            </a:r>
          </a:p>
          <a:p>
            <a:r>
              <a:rPr lang="en-US" dirty="0"/>
              <a:t>The more solute that is dissolved in a given amount of solvent, the greater the solution’s concentration (strength)</a:t>
            </a:r>
          </a:p>
          <a:p>
            <a:pPr lvl="1"/>
            <a:r>
              <a:rPr lang="en-US" dirty="0"/>
              <a:t>Organisms can’t live unless the concentration of dissolved substances stays within a specific range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Acids and 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pH is a measure of how acidic or basic a solution is</a:t>
            </a:r>
          </a:p>
          <a:p>
            <a:r>
              <a:rPr lang="en-US" dirty="0"/>
              <a:t>A scale with values ranging from 0 to 14 is used to measure pH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Substances with a pH below 7 are acidic</a:t>
            </a:r>
          </a:p>
          <a:p>
            <a:r>
              <a:rPr lang="en-US" dirty="0"/>
              <a:t>An acid is any substance that forms hydrogen ions (H+) in water</a:t>
            </a:r>
          </a:p>
          <a:p>
            <a:pPr lvl="1"/>
            <a:r>
              <a:rPr lang="en-US" dirty="0"/>
              <a:t>Ex: Hydrochloric acid, lemon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Substances with a pH above 7 are basic</a:t>
            </a:r>
          </a:p>
          <a:p>
            <a:r>
              <a:rPr lang="en-US" dirty="0"/>
              <a:t>A base is any substance that forms hydroxide ions (OH-) in water</a:t>
            </a:r>
          </a:p>
          <a:p>
            <a:pPr lvl="1"/>
            <a:r>
              <a:rPr lang="en-US" dirty="0"/>
              <a:t>Ex: ammonia, eggs, drain cleaner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6: the Chemistry of </a:t>
            </a:r>
            <a:r>
              <a:rPr lang="en-US" dirty="0" smtClean="0"/>
              <a:t>Life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6.2 Water and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Water and Its Importance</a:t>
            </a:r>
          </a:p>
          <a:p>
            <a:pPr lvl="1"/>
            <a:r>
              <a:rPr lang="en-US" dirty="0"/>
              <a:t>Water is perhaps the most important compound in living organisms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is polar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Sometimes when atoms form covalent bonds, they do not share the electrons equally</a:t>
            </a:r>
          </a:p>
          <a:p>
            <a:r>
              <a:rPr lang="en-US" dirty="0"/>
              <a:t>In a water molecule, the shared electrons are attracted more strongly by the oxygen atom than by the hydrogen atoms</a:t>
            </a:r>
          </a:p>
          <a:p>
            <a:r>
              <a:rPr lang="en-US" dirty="0"/>
              <a:t>Polar molecule = a molecule with an unequal distribution of charge</a:t>
            </a:r>
          </a:p>
          <a:p>
            <a:pPr lvl="1"/>
            <a:r>
              <a:rPr lang="en-US" dirty="0"/>
              <a:t>Has a positive end and a negative end</a:t>
            </a:r>
          </a:p>
          <a:p>
            <a:pPr lvl="1"/>
            <a:r>
              <a:rPr lang="en-US" dirty="0"/>
              <a:t>Ex: water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Hydrogen bond = attraction of opposite charges between hydrogen and oxygen that forms a bond</a:t>
            </a:r>
          </a:p>
          <a:p>
            <a:r>
              <a:rPr lang="en-US" dirty="0"/>
              <a:t>Because of its polarity, water is able to creep up thin tubes</a:t>
            </a:r>
          </a:p>
          <a:p>
            <a:pPr lvl="1"/>
            <a:r>
              <a:rPr lang="en-US" dirty="0"/>
              <a:t>Plants use this: capillary action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resists temperature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Water requires more heat to increase its temperature than do most other common substances</a:t>
            </a:r>
          </a:p>
          <a:p>
            <a:r>
              <a:rPr lang="en-US" dirty="0"/>
              <a:t>Water is like an insulator that helps maintain a steady environment when conditions may fluctuate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Water expands when it freezes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few substances that expands when it freezes</a:t>
            </a:r>
          </a:p>
          <a:p>
            <a:r>
              <a:rPr lang="en-US" dirty="0"/>
              <a:t>Ice is less dense than liquid water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objects in motion have kinetic energy</a:t>
            </a:r>
          </a:p>
          <a:p>
            <a:r>
              <a:rPr lang="en-US" dirty="0"/>
              <a:t>Moving particles move in a straight line until it collides with another particle and both particles rebound.</a:t>
            </a:r>
          </a:p>
          <a:p>
            <a:r>
              <a:rPr lang="en-US" dirty="0"/>
              <a:t>Particles of matter are in constant motion, colliding with each other.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observations: Brownian 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Robert Brown used a microscope to observe pollen grains suspended in water</a:t>
            </a:r>
          </a:p>
          <a:p>
            <a:pPr lvl="1"/>
            <a:r>
              <a:rPr lang="en-US" dirty="0"/>
              <a:t>Noticed that the grains moved constantly in little jerks</a:t>
            </a:r>
          </a:p>
          <a:p>
            <a:pPr lvl="1"/>
            <a:r>
              <a:rPr lang="en-US" dirty="0"/>
              <a:t>This motion is called Brownian motion</a:t>
            </a:r>
          </a:p>
          <a:p>
            <a:pPr lvl="2"/>
            <a:r>
              <a:rPr lang="en-US" dirty="0"/>
              <a:t>The random motion of molecules and the resulting collisions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Diffusion is the net movement of particles from an area of higher concentration to an area of lower concentration</a:t>
            </a:r>
          </a:p>
          <a:p>
            <a:pPr lvl="1"/>
            <a:r>
              <a:rPr lang="en-US" dirty="0"/>
              <a:t>Results because of the random movement of particles </a:t>
            </a:r>
          </a:p>
          <a:p>
            <a:r>
              <a:rPr lang="en-US" dirty="0"/>
              <a:t>A slow process because it relies on the random molecular motion of atoms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Three key factors affect the rate of diffusion</a:t>
            </a:r>
          </a:p>
          <a:p>
            <a:pPr lvl="1"/>
            <a:r>
              <a:rPr lang="en-US" dirty="0"/>
              <a:t>Concentration = primary controlling factor</a:t>
            </a:r>
          </a:p>
          <a:p>
            <a:pPr lvl="2"/>
            <a:r>
              <a:rPr lang="en-US" dirty="0"/>
              <a:t>The more concentrated the substances, the more rapidly diffusion occurs</a:t>
            </a:r>
          </a:p>
          <a:p>
            <a:pPr lvl="1"/>
            <a:r>
              <a:rPr lang="en-US" dirty="0"/>
              <a:t>Temperature</a:t>
            </a:r>
          </a:p>
          <a:p>
            <a:pPr lvl="2"/>
            <a:r>
              <a:rPr lang="en-US" dirty="0"/>
              <a:t>Increase in temperature causes more rapid movement and therefore speeds up diffusion</a:t>
            </a:r>
          </a:p>
          <a:p>
            <a:pPr lvl="1"/>
            <a:r>
              <a:rPr lang="en-US" dirty="0"/>
              <a:t>Pressure</a:t>
            </a:r>
          </a:p>
          <a:p>
            <a:pPr lvl="2"/>
            <a:r>
              <a:rPr lang="en-US" dirty="0"/>
              <a:t>Increasing pressure will accelerate molecular movement and therefore diffusion as well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 of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Diffusion will occur until the substance becomes equally distributed</a:t>
            </a:r>
          </a:p>
          <a:p>
            <a:pPr lvl="1"/>
            <a:r>
              <a:rPr lang="en-US" dirty="0"/>
              <a:t>After this point the atoms continue to move randomly and collide with one another, but no further change in concentration will occur</a:t>
            </a:r>
          </a:p>
          <a:p>
            <a:r>
              <a:rPr lang="en-US" dirty="0"/>
              <a:t>Dynamic equilibrium = condition of continuous movement but no overall concentration change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6.1 Atoms and their Interactions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Elements</a:t>
            </a:r>
          </a:p>
          <a:p>
            <a:pPr lvl="1"/>
            <a:r>
              <a:rPr lang="en-US" dirty="0"/>
              <a:t>A substance that can’t be broken down into simpler chemical substances</a:t>
            </a:r>
          </a:p>
          <a:p>
            <a:pPr lvl="1"/>
            <a:r>
              <a:rPr lang="en-US" dirty="0"/>
              <a:t>Natural elements in living things</a:t>
            </a:r>
          </a:p>
          <a:p>
            <a:pPr lvl="2"/>
            <a:r>
              <a:rPr lang="en-US" dirty="0"/>
              <a:t>Of the 90 naturally occurring elements, only 25 are essential to living organisms</a:t>
            </a:r>
          </a:p>
          <a:p>
            <a:pPr lvl="2"/>
            <a:r>
              <a:rPr lang="en-US" dirty="0"/>
              <a:t>Carbon, hydrogen, oxygen, and nitrogen make up more than 96% of the mass of a human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Diffusion in living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substances in and around a cell are in water solutions where ions and molecules of the solute are distributed evenly</a:t>
            </a:r>
          </a:p>
          <a:p>
            <a:r>
              <a:rPr lang="en-US" dirty="0"/>
              <a:t>The difference in concentration of a substance across space is called a concentration gradient</a:t>
            </a:r>
          </a:p>
          <a:p>
            <a:pPr lvl="1"/>
            <a:r>
              <a:rPr lang="en-US" dirty="0"/>
              <a:t>If no other processes interfere diffusion will continue until there is no concentration gradient and dynamic equilibrium occurs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6.3 Life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Role of Carbon in Organisms</a:t>
            </a:r>
          </a:p>
          <a:p>
            <a:pPr lvl="1"/>
            <a:r>
              <a:rPr lang="en-US" dirty="0"/>
              <a:t>A carbon atom has four electrons available for bonding</a:t>
            </a:r>
          </a:p>
          <a:p>
            <a:pPr lvl="2"/>
            <a:r>
              <a:rPr lang="en-US" dirty="0"/>
              <a:t>Can form single, double, or triple bonds based on the number of electrons that are being shared</a:t>
            </a:r>
          </a:p>
          <a:p>
            <a:pPr lvl="1"/>
            <a:r>
              <a:rPr lang="en-US" dirty="0"/>
              <a:t>When carbon atoms bond to each other they can form straight chains, branched chains or rings</a:t>
            </a:r>
          </a:p>
          <a:p>
            <a:pPr lvl="1"/>
            <a:r>
              <a:rPr lang="en-US" dirty="0"/>
              <a:t>Compounds that have the same simple formula but different three-dimensional structures are called isomers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Molecular chains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Some carbon compounds contain just one or two carbon atoms, whereas others contain tends, hundreds, or even thousands of carbon atoms</a:t>
            </a:r>
          </a:p>
          <a:p>
            <a:pPr lvl="1"/>
            <a:r>
              <a:rPr lang="en-US" dirty="0"/>
              <a:t>Large molecules are called macromolecules</a:t>
            </a:r>
          </a:p>
          <a:p>
            <a:r>
              <a:rPr lang="en-US" dirty="0"/>
              <a:t>A polymer is a large molecule formed when many smaller molecules bond together</a:t>
            </a:r>
          </a:p>
          <a:p>
            <a:pPr lvl="1"/>
            <a:r>
              <a:rPr lang="en-US" dirty="0"/>
              <a:t>Condensation is the chemical reaction by which polymers are formed</a:t>
            </a:r>
          </a:p>
          <a:p>
            <a:pPr lvl="2"/>
            <a:r>
              <a:rPr lang="en-US" dirty="0"/>
              <a:t>A water molecule is removed</a:t>
            </a:r>
          </a:p>
          <a:p>
            <a:pPr lvl="1"/>
            <a:r>
              <a:rPr lang="en-US" dirty="0"/>
              <a:t>Hydrolysis is a method by which polymers can be broken apart</a:t>
            </a:r>
          </a:p>
          <a:p>
            <a:pPr lvl="2"/>
            <a:r>
              <a:rPr lang="en-US" dirty="0"/>
              <a:t>A water molecule is added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carbohydrates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carbohydrate is an organic compound composed of carbon, hydrogen, and oxygen with a ratio of about two hydrogen atoms and one oxygen atom for every carbon atom</a:t>
            </a:r>
          </a:p>
          <a:p>
            <a:r>
              <a:rPr lang="en-US" dirty="0"/>
              <a:t>The simplest type of carbohydrate is a simple sugar called a monosaccharide</a:t>
            </a:r>
          </a:p>
          <a:p>
            <a:pPr lvl="1"/>
            <a:r>
              <a:rPr lang="en-US" dirty="0"/>
              <a:t>Ex: glucose, fructose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largest carbohydrate molecules are polysaccharides</a:t>
            </a:r>
          </a:p>
          <a:p>
            <a:pPr lvl="1"/>
            <a:r>
              <a:rPr lang="en-US" dirty="0"/>
              <a:t>Starch consists of highly branched chains of glucose units</a:t>
            </a:r>
          </a:p>
          <a:p>
            <a:pPr lvl="2"/>
            <a:r>
              <a:rPr lang="en-US" dirty="0"/>
              <a:t>Used for food storage by plants</a:t>
            </a:r>
          </a:p>
          <a:p>
            <a:pPr lvl="1"/>
            <a:r>
              <a:rPr lang="en-US" dirty="0"/>
              <a:t>Cellulose is another glucose polymer</a:t>
            </a:r>
          </a:p>
          <a:p>
            <a:pPr lvl="2"/>
            <a:r>
              <a:rPr lang="en-US" dirty="0"/>
              <a:t>Forms the cell walls of plants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lipids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Lipids are organic compounds that have a large proportion of C-H bonds and less oxygen than carbohydrates</a:t>
            </a:r>
          </a:p>
          <a:p>
            <a:r>
              <a:rPr lang="en-US" dirty="0"/>
              <a:t>Commonly called fats and oils</a:t>
            </a:r>
          </a:p>
          <a:p>
            <a:r>
              <a:rPr lang="en-US" dirty="0"/>
              <a:t>They are insoluble in water</a:t>
            </a:r>
          </a:p>
          <a:p>
            <a:pPr lvl="1"/>
            <a:r>
              <a:rPr lang="en-US" dirty="0"/>
              <a:t>Molecules are </a:t>
            </a:r>
            <a:r>
              <a:rPr lang="en-US" dirty="0" err="1"/>
              <a:t>nonpolar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most common type of lipid consists of three fatty acids bound to a molecule of glycerol.</a:t>
            </a:r>
          </a:p>
          <a:p>
            <a:pPr lvl="1"/>
            <a:r>
              <a:rPr lang="en-US" dirty="0" smtClean="0"/>
              <a:t>Saturated fatty acid: contains only single bonds</a:t>
            </a:r>
          </a:p>
          <a:p>
            <a:pPr lvl="2"/>
            <a:r>
              <a:rPr lang="en-US" dirty="0" smtClean="0"/>
              <a:t>Cannot bond with any more hydrogen atoms</a:t>
            </a:r>
          </a:p>
          <a:p>
            <a:pPr lvl="1"/>
            <a:r>
              <a:rPr lang="en-US" dirty="0" smtClean="0"/>
              <a:t>Unsaturated fatty acid: contains single, double, and possibly triple bonds</a:t>
            </a:r>
          </a:p>
          <a:p>
            <a:pPr lvl="2"/>
            <a:r>
              <a:rPr lang="en-US" dirty="0" smtClean="0"/>
              <a:t>Can bind with more hydrogen atoms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proteins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Proteins are essential to all life</a:t>
            </a:r>
          </a:p>
          <a:p>
            <a:r>
              <a:rPr lang="en-US" dirty="0"/>
              <a:t>Provide structure for tissues and organs and carry out metabolism</a:t>
            </a:r>
          </a:p>
          <a:p>
            <a:r>
              <a:rPr lang="en-US" dirty="0"/>
              <a:t>A protein is a large, complex polymer compound of carbon, hydrogen, oxygen, nitrogen, and usually sulfur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basic building blocks of proteins are called amino acids</a:t>
            </a:r>
          </a:p>
          <a:p>
            <a:pPr lvl="1"/>
            <a:r>
              <a:rPr lang="en-US" dirty="0"/>
              <a:t>20 common amino acids</a:t>
            </a:r>
          </a:p>
          <a:p>
            <a:r>
              <a:rPr lang="en-US" dirty="0"/>
              <a:t>The covalent bond formed between the amino acids is called a peptide bond</a:t>
            </a:r>
          </a:p>
          <a:p>
            <a:r>
              <a:rPr lang="en-US" dirty="0"/>
              <a:t>The number and order of amino acids in protein chains determine the kind of protein</a:t>
            </a:r>
          </a:p>
          <a:p>
            <a:r>
              <a:rPr lang="en-US" dirty="0"/>
              <a:t>An enzyme is a protein that changes the rate of a chemical reaction</a:t>
            </a:r>
          </a:p>
          <a:p>
            <a:pPr lvl="1"/>
            <a:r>
              <a:rPr lang="en-US" dirty="0"/>
              <a:t>Increase the speed of reactions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structure of nucleic acids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nucleic acid is a complex macromolecule that stores cellular information in the form of a code</a:t>
            </a:r>
          </a:p>
          <a:p>
            <a:pPr lvl="1"/>
            <a:r>
              <a:rPr lang="en-US" dirty="0"/>
              <a:t>Made of smaller subunits called nucleotides</a:t>
            </a:r>
          </a:p>
          <a:p>
            <a:pPr lvl="2"/>
            <a:r>
              <a:rPr lang="en-US" dirty="0"/>
              <a:t>Consist of carbon, hydrogen, oxygen, nitrogen, and phosphorus atoms arranged in three groups;</a:t>
            </a:r>
          </a:p>
          <a:p>
            <a:pPr lvl="3"/>
            <a:r>
              <a:rPr lang="en-US" dirty="0"/>
              <a:t>Base</a:t>
            </a:r>
          </a:p>
          <a:p>
            <a:pPr lvl="3"/>
            <a:r>
              <a:rPr lang="en-US" dirty="0"/>
              <a:t>Simple sugar</a:t>
            </a:r>
          </a:p>
          <a:p>
            <a:pPr lvl="3"/>
            <a:r>
              <a:rPr lang="en-US" dirty="0"/>
              <a:t>Phosphate group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Trace elements</a:t>
            </a:r>
          </a:p>
          <a:p>
            <a:pPr lvl="1"/>
            <a:r>
              <a:rPr lang="en-US" dirty="0"/>
              <a:t>Some elements are present in very small amounts</a:t>
            </a:r>
          </a:p>
          <a:p>
            <a:pPr lvl="2"/>
            <a:r>
              <a:rPr lang="en-US" dirty="0"/>
              <a:t>Iron</a:t>
            </a:r>
          </a:p>
          <a:p>
            <a:pPr lvl="2"/>
            <a:r>
              <a:rPr lang="en-US" dirty="0"/>
              <a:t>Magnesium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DNA (</a:t>
            </a:r>
            <a:r>
              <a:rPr lang="en-US" dirty="0" err="1"/>
              <a:t>deoxyribnucleic</a:t>
            </a:r>
            <a:r>
              <a:rPr lang="en-US" dirty="0"/>
              <a:t> acid) is the master copy of an organism’s information code</a:t>
            </a:r>
          </a:p>
          <a:p>
            <a:pPr lvl="1"/>
            <a:r>
              <a:rPr lang="en-US" dirty="0"/>
              <a:t>Determines how an organisms looks and acts</a:t>
            </a:r>
          </a:p>
          <a:p>
            <a:r>
              <a:rPr lang="en-US" dirty="0"/>
              <a:t>RNA (ribonucleic acid) forms a copy of DNA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Atoms: the Building Blocks of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/>
              <a:t>Atom = the smallest particle of an element that has the characteristics of that element</a:t>
            </a:r>
          </a:p>
          <a:p>
            <a:r>
              <a:rPr lang="en-US" dirty="0"/>
              <a:t>The structure of an atom</a:t>
            </a:r>
          </a:p>
          <a:p>
            <a:pPr lvl="1"/>
            <a:r>
              <a:rPr lang="en-US" dirty="0"/>
              <a:t>All atoms have the same general arrangement</a:t>
            </a:r>
          </a:p>
          <a:p>
            <a:pPr lvl="1"/>
            <a:r>
              <a:rPr lang="en-US" dirty="0"/>
              <a:t>The center of an atom is called the nucleus</a:t>
            </a:r>
          </a:p>
          <a:p>
            <a:pPr lvl="2"/>
            <a:r>
              <a:rPr lang="en-US" dirty="0"/>
              <a:t>Protons: positive charge</a:t>
            </a:r>
          </a:p>
          <a:p>
            <a:pPr lvl="2"/>
            <a:r>
              <a:rPr lang="en-US" dirty="0"/>
              <a:t>Neutrons: no charge</a:t>
            </a:r>
          </a:p>
          <a:p>
            <a:pPr lvl="1"/>
            <a:r>
              <a:rPr lang="en-US" dirty="0"/>
              <a:t>Cloud around the nucleus</a:t>
            </a:r>
          </a:p>
          <a:p>
            <a:pPr lvl="2"/>
            <a:r>
              <a:rPr lang="en-US" dirty="0"/>
              <a:t>Electrons: negative charge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 energy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Electrons travel around the nucleus in certain regions known as energy levels</a:t>
            </a:r>
          </a:p>
          <a:p>
            <a:r>
              <a:rPr lang="en-US" dirty="0"/>
              <a:t>Each energy level has a limited capacity for electrons</a:t>
            </a:r>
          </a:p>
          <a:p>
            <a:r>
              <a:rPr lang="en-US" dirty="0"/>
              <a:t>Atoms contain equal numbers of electrons and protons</a:t>
            </a:r>
          </a:p>
          <a:p>
            <a:pPr lvl="1"/>
            <a:r>
              <a:rPr lang="en-US" dirty="0"/>
              <a:t>No net charge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Isotopes of an Element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Atoms of an element that have different number of neutrons in the nucleus</a:t>
            </a:r>
          </a:p>
          <a:p>
            <a:r>
              <a:rPr lang="en-US" dirty="0"/>
              <a:t>Scientists refer to isotopes by giving the combined total of protons and neutrons in the nucleus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Name one of the four elements that make up 96% of human mass.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charge and location of an electron?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 atoms have no net charge?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Atoms of an element that have different number of neutrons are called ___?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an atom?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Compounds and Bonding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A compound is a substance that is composed of atoms of two or more different elements that are chemically combined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1672</Words>
  <Application>Microsoft Office PowerPoint</Application>
  <PresentationFormat>On-screen Show (4:3)</PresentationFormat>
  <Paragraphs>182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Journal Response</vt:lpstr>
      <vt:lpstr>Chapter 6: the Chemistry of Life</vt:lpstr>
      <vt:lpstr>6.1 Atoms and their Interactions</vt:lpstr>
      <vt:lpstr>Slide 4</vt:lpstr>
      <vt:lpstr>Atoms: the Building Blocks of Elements</vt:lpstr>
      <vt:lpstr>Electron energy levels</vt:lpstr>
      <vt:lpstr>Isotopes of an Element</vt:lpstr>
      <vt:lpstr>Quiz</vt:lpstr>
      <vt:lpstr>Compounds and Bonding</vt:lpstr>
      <vt:lpstr>Slide 10</vt:lpstr>
      <vt:lpstr>Slide 11</vt:lpstr>
      <vt:lpstr>How ionic bonds form</vt:lpstr>
      <vt:lpstr>Chemical Reactions</vt:lpstr>
      <vt:lpstr>Writing chemical equations</vt:lpstr>
      <vt:lpstr>Mixtures and Solutions</vt:lpstr>
      <vt:lpstr>Slide 16</vt:lpstr>
      <vt:lpstr>Acids and Bases</vt:lpstr>
      <vt:lpstr>Slide 18</vt:lpstr>
      <vt:lpstr>Slide 19</vt:lpstr>
      <vt:lpstr>6.2 Water and Diffusion</vt:lpstr>
      <vt:lpstr>Water is polar</vt:lpstr>
      <vt:lpstr>Slide 22</vt:lpstr>
      <vt:lpstr>Water resists temperature changes</vt:lpstr>
      <vt:lpstr>Water expands when it freezes</vt:lpstr>
      <vt:lpstr>Diffusion</vt:lpstr>
      <vt:lpstr>Early observations: Brownian motion</vt:lpstr>
      <vt:lpstr>The process of diffusion</vt:lpstr>
      <vt:lpstr>Slide 28</vt:lpstr>
      <vt:lpstr>The results of diffusion</vt:lpstr>
      <vt:lpstr>Diffusion in living systems</vt:lpstr>
      <vt:lpstr>6.3 Life Substances</vt:lpstr>
      <vt:lpstr>Molecular chains</vt:lpstr>
      <vt:lpstr>The structure of carbohydrates</vt:lpstr>
      <vt:lpstr>Slide 34</vt:lpstr>
      <vt:lpstr>The structure of lipids</vt:lpstr>
      <vt:lpstr>Slide 36</vt:lpstr>
      <vt:lpstr>The structure of proteins</vt:lpstr>
      <vt:lpstr>Slide 38</vt:lpstr>
      <vt:lpstr>The structure of nucleic acids</vt:lpstr>
      <vt:lpstr>Slide 40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the Chemistry of Life</dc:title>
  <dc:creator>Teacher</dc:creator>
  <cp:lastModifiedBy>Teacher</cp:lastModifiedBy>
  <cp:revision>24</cp:revision>
  <dcterms:created xsi:type="dcterms:W3CDTF">2011-11-01T16:23:30Z</dcterms:created>
  <dcterms:modified xsi:type="dcterms:W3CDTF">2014-12-05T16:52:22Z</dcterms:modified>
</cp:coreProperties>
</file>