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6" r:id="rId4"/>
    <p:sldId id="289" r:id="rId5"/>
    <p:sldId id="262" r:id="rId6"/>
    <p:sldId id="275" r:id="rId7"/>
    <p:sldId id="295" r:id="rId8"/>
    <p:sldId id="257" r:id="rId9"/>
    <p:sldId id="291" r:id="rId10"/>
    <p:sldId id="258" r:id="rId11"/>
    <p:sldId id="287" r:id="rId12"/>
    <p:sldId id="276" r:id="rId13"/>
    <p:sldId id="278" r:id="rId14"/>
    <p:sldId id="280" r:id="rId15"/>
    <p:sldId id="282" r:id="rId16"/>
    <p:sldId id="284" r:id="rId17"/>
    <p:sldId id="281" r:id="rId18"/>
    <p:sldId id="288" r:id="rId19"/>
    <p:sldId id="259" r:id="rId20"/>
    <p:sldId id="260" r:id="rId21"/>
    <p:sldId id="261" r:id="rId22"/>
    <p:sldId id="263" r:id="rId23"/>
    <p:sldId id="296" r:id="rId24"/>
    <p:sldId id="297" r:id="rId25"/>
    <p:sldId id="298" r:id="rId26"/>
    <p:sldId id="290" r:id="rId27"/>
    <p:sldId id="299" r:id="rId28"/>
    <p:sldId id="30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32" r:id="rId38"/>
    <p:sldId id="333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4" r:id="rId53"/>
    <p:sldId id="323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4" r:id="rId62"/>
    <p:sldId id="335" r:id="rId63"/>
    <p:sldId id="336" r:id="rId64"/>
    <p:sldId id="337" r:id="rId65"/>
    <p:sldId id="338" r:id="rId66"/>
    <p:sldId id="341" r:id="rId67"/>
    <p:sldId id="339" r:id="rId68"/>
    <p:sldId id="34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1" autoAdjust="0"/>
    <p:restoredTop sz="94660"/>
  </p:normalViewPr>
  <p:slideViewPr>
    <p:cSldViewPr>
      <p:cViewPr varScale="1">
        <p:scale>
          <a:sx n="66" d="100"/>
          <a:sy n="66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69000"/>
              </a:srgbClr>
            </a:gs>
            <a:gs pos="39999">
              <a:srgbClr val="85C2FF">
                <a:alpha val="71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5CD3-0968-4B77-B1B4-A4BD5D457D05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83C2B-03CC-457E-9A4E-FB6B0F5C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View of the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Hooke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scientist</a:t>
            </a:r>
          </a:p>
          <a:p>
            <a:r>
              <a:rPr lang="en-US" dirty="0" smtClean="0"/>
              <a:t>1665: </a:t>
            </a:r>
          </a:p>
          <a:p>
            <a:pPr lvl="1"/>
            <a:r>
              <a:rPr lang="en-US" dirty="0" smtClean="0"/>
              <a:t>Studied cork under a microscope</a:t>
            </a:r>
          </a:p>
          <a:p>
            <a:pPr lvl="1"/>
            <a:r>
              <a:rPr lang="en-US" dirty="0" smtClean="0"/>
              <a:t>Observed small geometric shapes and named them “cells”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t1.gstatic.com/images?q=tbn:ANd9GcRYsQdQ6h5T9CKh-GOeWQ9vRVitL8n8aZTc-JUptltqGyzkEtuM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267200"/>
            <a:ext cx="3609975" cy="240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Cells or Not!</a:t>
            </a:r>
            <a:r>
              <a:rPr lang="en-US" dirty="0" smtClean="0">
                <a:sym typeface="Symbol"/>
              </a:rPr>
              <a:t> 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 up if you think it is a picture of cells</a:t>
            </a:r>
          </a:p>
          <a:p>
            <a:r>
              <a:rPr lang="en-US" dirty="0" smtClean="0"/>
              <a:t>Stay seated if you think it is not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 Coli cells</a:t>
            </a:r>
            <a:endParaRPr lang="en-US" dirty="0"/>
          </a:p>
        </p:txBody>
      </p:sp>
      <p:pic>
        <p:nvPicPr>
          <p:cNvPr id="1026" name="Picture 2" descr="http://www.foxnews.com/images/339466/4_61_bacteria_e_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5613400" cy="421005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Cells or Not!</a:t>
            </a:r>
            <a:r>
              <a:rPr lang="en-US" dirty="0" smtClean="0">
                <a:sym typeface="Symbol"/>
              </a:rPr>
              <a:t> 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Snowflakes</a:t>
            </a:r>
            <a:endParaRPr lang="en-US" dirty="0"/>
          </a:p>
        </p:txBody>
      </p:sp>
      <p:pic>
        <p:nvPicPr>
          <p:cNvPr id="23554" name="Picture 2" descr="http://t1.gstatic.com/images?q=tbn:ANd9GcS0alT5jCmp_-Aj3XUGvm0W7t0RxBeHEE05ugVRjERBfVv5MxV0u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5496390" cy="3657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Cells or Not!</a:t>
            </a:r>
            <a:r>
              <a:rPr lang="en-US" dirty="0" smtClean="0">
                <a:sym typeface="Symbol"/>
              </a:rPr>
              <a:t> 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Onion cells</a:t>
            </a:r>
            <a:endParaRPr lang="en-US" dirty="0"/>
          </a:p>
        </p:txBody>
      </p:sp>
      <p:pic>
        <p:nvPicPr>
          <p:cNvPr id="25602" name="Picture 2" descr="http://t3.gstatic.com/images?q=tbn:ANd9GcTLmv8ntifbTJS6-r_cA_reun-vo2hzTM0pJjl3ZAMWcrddTCfS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05200" y="1676400"/>
            <a:ext cx="5434222" cy="444817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Cells or Not!</a:t>
            </a:r>
            <a:r>
              <a:rPr lang="en-US" dirty="0" smtClean="0">
                <a:sym typeface="Symbol"/>
              </a:rPr>
              <a:t> 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524000"/>
            <a:ext cx="2133600" cy="4525963"/>
          </a:xfrm>
        </p:spPr>
        <p:txBody>
          <a:bodyPr/>
          <a:lstStyle/>
          <a:p>
            <a:r>
              <a:rPr lang="en-US" dirty="0" smtClean="0"/>
              <a:t>sugar</a:t>
            </a:r>
            <a:endParaRPr lang="en-US" dirty="0"/>
          </a:p>
        </p:txBody>
      </p:sp>
      <p:pic>
        <p:nvPicPr>
          <p:cNvPr id="27650" name="Picture 2" descr="http://farm4.static.flickr.com/3168/2604572382_061152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762500" cy="31527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Cells or Not!</a:t>
            </a:r>
            <a:r>
              <a:rPr lang="en-US" dirty="0" smtClean="0">
                <a:sym typeface="Symbol"/>
              </a:rPr>
              <a:t> 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Diamond powder</a:t>
            </a:r>
            <a:endParaRPr lang="en-US" dirty="0"/>
          </a:p>
        </p:txBody>
      </p:sp>
      <p:pic>
        <p:nvPicPr>
          <p:cNvPr id="29698" name="Picture 2" descr="http://www.eastwindabrasives.com/diamond-abrasives/magnified-diamond-powder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63704" y="2971800"/>
            <a:ext cx="5494246" cy="3657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Cells or Not!</a:t>
            </a:r>
            <a:r>
              <a:rPr lang="en-US" dirty="0" smtClean="0">
                <a:sym typeface="Symbol"/>
              </a:rPr>
              <a:t> 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6172200" cy="1981200"/>
          </a:xfrm>
        </p:spPr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sp>
        <p:nvSpPr>
          <p:cNvPr id="26626" name="AutoShape 2" descr="data:image/jpg;base64,/9j/4AAQSkZJRgABAQAAAQABAAD/2wCEAAkGBhMSERUUExQWFBUWGBwaGRgYGSAdIBsfHBofGhweGR4lICYgHx4jHB8YHy8hIycpLiwsGh4xNTAqNSYrLCkBCQoKDgwOGg8PGiokHyQwLC8vLCwsLCwsLCwsLCwsLCwsLCwsLCwsLCwsLCwsLCkpLCwsLCwsLCwsLCwsLCwsLP/AABEIANsA5gMBIgACEQEDEQH/xAAbAAADAQEBAQEAAAAAAAAAAAADBAUCAQAGB//EAEUQAAIBAgQEBAMGAwcCBAcBAAECEQMhAAQSMQVBUWETInGBBpGhMkJSscHRFCOSFTNicoLh8BZTJEOi8TRUc4OTssIH/8QAGgEBAQEBAQEBAAAAAAAAAAAAAQACAwQGBf/EACwRAAICAgECBQIGAwAAAAAAAAABAhEhMRJBURMiYXGRMoEDUqGxweFC0fH/2gAMAwEAAhEDEQA/APkaHFTUVnYfzFEh+bAX0nr25zgxzmQrQ9QVUqADUEK6W73uv1wlnMrXWWNMaeekqwHrpJj3wjR4qVOnSmn8OkR+WPz0fZya1ZXzed8bTToU2bzSFFyFiCSeQ+zfbDuW43WyywUCTaSoIM8puD6Ym5HOU6cqsqKlz25R6Dl645rqUarK66lm4IkMP1BxGlfU4nHHp1FKiD91QLRyWPS0Yp5n4gYJ/wDDU6E7stPST78vQYQFZVD+H9ppgndRH2QfnfnbCXD+I1A3UcwbgjuMRPeQ9fhFWs5qo6gEjUWOkLYAX5mBsBOB53gTKhJqq45mnJ0+oMNHeIwTNZgT4anSpuB0km36ekYxk8tWpODB09eRH64bMOCt+oqtTQ0ONSsPYjqMZZ6f2QDDQN78pw/xDhusFVYU1VgQSTYMskDmeXyxQyPC6IpnwB4tdby8yY/AJI1dJ9r4sBnVYBcc+H8uEihTNOskBgXkNyP2jYg9DG9sJcKzHhp4dZSIYkjsYuD7fTE+vxVm5m5kk/l88OjKeLTWpVcov3YEk94kQPzwu+piKipXD4H6nCMpPiLmZG/hmmQ09CZ0++J2dc1HpovIm/QGLntYnHf7HUqWpVDU03KEQ0DcruDHSx9cdo8NqrT8dVAp3uWGojrp3jAavFM3VpZem0FGeTJYsR8gLD644yJRPiACoj2AcA6Y+6fzBET2x6lxCkyxUW42Iw1mMi9WgRp8NdQIZwVAiecc9rdcVmnFVcRBM3QO9FR6Mw//AKxtOFpLOxZqY+woMHvqPY2tvHLHqvAVpJrdvEXYtTYQpO0grPuRGMNV8LTB1UzsefcEdf8Ano+xhZ+pBMs2XJIWmaZIjUrMfoSZ+mH+C5hnqNQdKbaLl3mFHUEXM2gc8TXr0VukyeuM5biDjW2kw0eaDFhG/vi2OI0lgscbyCvApVULKdipT2BkjpvGItTj9amposSADdTyxXVKFZdYreHUA8ysDB7qR+RjDPDs0pJ1LTqKqwxdQZBI0i9/xbd8BSTeYsj/AMcaSK2kF99RE6Z5CbD13wzkeJHMStWP8LwJU8rxMdR+uBZnjngV6iqFenNlcBhBAYAz0mJ3tjDce8RlCU1XotNYk4aM8lezFHN06JKqoclvMXGqb9Db9cUOL5NfD8VEFKoka1EwQSAGUHZgSJG19hF3Mhw4UafjCh4uYHmg1EYJznwwZYjodumJ+Vr+IjvWLRU/DEm8kmZ5jp1xCuwXK/wBVS/j6huFKwT6kSPrjJ4grGEUBA0w0NAAPUXJ2wlmuEBl1ZZ2YgGabRq/0Efa9IB6ThwZOllqa+Ini1CJbUTpU9AARJHMkm+IE3bVAeK5HK1CKgHhnZlTYncMBy5yBbbbHMcq8Np5kA0iKJG6kkqe43YHtJHpj2G/U5Sgr+g7lBUpOH1ADkQcMZnhdFmNU+RCAYXmeYUbKAb+8AWsjmuDOqh6dQVEJgn7JUnbUCSIPUH9MN0coUUHMCaJsWpsGifyPSd8YPXae0LnIUapii7Kw2DkEH1IAj1vhvJJmKlI+K/hpTJWGEtI3AHIDqSB0nHMrSy1MHwfHrv1KABfZS0n3GB5bjitXIqzosp6gQASO/PCZVWndCtOm6OXpMtSLxEH+kzPsTgtbjT1lill1E7mnTNz33/TDx+HvBPieLTdPulXEn2+0PQjC3jVarFFfw6Km5M6QTc6R95pmw9yMQO6tP8AkMvAKHgzUrOMyRYLpKL+FW5knmQYE84wP+DWkgFWu2o/dRZC9pJE+wHqcJcYSnTVWp1HYhhq1gXHaNvS+C083QrUilWUaQVqKJjqCsiQfURiMqotpXY+ctR8EtVZ3BICuhA0nkHUz8wffljWQ43RorpoJ5iZNR4Lei2hR6X748+eyyU2pUixRkKszxJJ2MDaDBHpjNLJ5EqFioCPvh7k9dJBX2AHrgN53QXI8V8JGFUK3iklqbXAUmwPQ+lxbntPXN0SStWnUFGSqlbQBZYJEG0euCpwkUnaGFUmDSMcupF4YG0X2JvY4cyb5lAXrAhDaKmz9RpO49owkl2E8lSpBgMt4tVhdiV2vawmB6nGKTudVOorUg8hCwIAP3R0jYYcyeZpkHLUytJSxMn8TXGo7kCyidgPXBctwvNUA3jJ/KNjJUqw7QT7EXwEsUj57h+RZGYkHWhgDoeZ9sP5OpmEaX1BTvq2btfcYq06eX8Mo1ONTELVDtrEWDXMHpEcjiLk+F1XBatV8NASASCzNBiVW3lnmSO03w7MqoUqZul/evSQFlcGFF7Msx7fpOOLwB4CVQQgOpihVyoAMwATflew9sdylA0GeoHWorCJAgqCeYO2wEiR3w+nBqjkVsu6su5GsBlPoSDHQjEW15hHK8HpGoTSlxACK5BueZ2B9+uAD+LOYFLTU8SY0wfr0HfbD6cHqVaxNFqdJSAW1NADbQAATfeAIF9sJ1+IZx6xy01KtRSV0gltunbnOHZzk4xxoPX+G9TsAwpuRIEgrqBuJGwNriwnpiPl82whIi+3U7X/AOWxQqtXo1BSq03WrY6SDJ6QOYN9p54MjV6NQBaLU2YzJUhjNz5iJ/QYvccN3FgzwXTVD1KlGCQSVOsx0AHMC1yBih8U8Zy70waFFKTKQqsoAZlgyHIgE7GY/PC3G0/iFDgDxlIDaABrBtJAtIP3uY32xjLcJKAMKtI1RsJNuynTpnvPvisHHNURspxFlaZMjFN+ODXcDSQJA7i9vW+Pf2x4k08wurlf7SHqp3EdNjgy5TJxpKOzbF9cG3MD7I9wcWCXKsZAJUp0zrp1DO+0RhqjxOs2pjQarTJJujEeoMYUyvDfCqMVIqbeGT+ZH4ht+XLAP46uKsy2qe84ht12NVOLy3lUKOgx7BeN6SFqCFZiQ8Dc7z7jfuJ549iwZc2nVgs1m9NJkBmQB6mRg9PNFE8NtmWGHr+xj3GN8N4gQ0eEmkciin8xPvjvEODq7FkcU0MHzSdJm6rzPUTy3PXJ6Hat7M5nOvoC0gVVdgv5nqT1wQu1elprA6gJR23B9d9PbHMstLVCVnDciVET7GQPngZ4fmqzvTEeIN9TgTzsTYyIj1xFKksobzvCqVCkrHxKoNi06VnmAAJHuTiXm0qMqlCWSQt/uzYT274cyfG2ol6GYp6lJipTaxkcwfusORH1GHaFRcw3hZVNBKn7T2A5lmgCPbphM2mqsj1aopW0K/8AidQ3yBkD2wzSopUpNU8JQyiRAgNFyCogbcxhqrXGWc0MzQSu1ipDG87FSpBIPTC3F+KsCA9LwQVhUClbdpufUziyFx2DyvgMBU8McpQltJG0reQZ7+kRfuZ4VqrDwDFNhqJY/YjcHmeUczPYnAcplWqDUCtKmLAmbxyUbk/Tvh/J5RkBanUWrpuVghoFyQDY+gM9sRUml/ANMtRD+atVkWkKtvaf1x3jGWr60mp4quPK5JEAbhwZKwLxftOKA4zkmGv+HYVez+SesQT7TiVnOPRC7yQT6Cf3xC6q7oDQyFHXBq1NRNyFET2EzHuMGzOTrU20F1IIlGkgMOu1u4OxGMLUoA67z+HlOGq1GpmVp+GjHTqMhSbGLT7YrJRUdEjM1aqNpYHUNhv6EdR3GH8hn1IVasgRB6jlPrN8PUcmlSDUJHgmCNmab6OwBuT3MbyB/wBoU3qaDl6ZBtAWD/UPNPecWASkns2nC6dK4rpWDclnY/ikDHzlA1C4SnLFjCxz/wCDFXivD1y1VYJqU6glZMEcirRFx1tIINtsP5jI06FM16YNN4CshMgBiLrNxeAQSbH1GFGJW0qxQGnwwUv7zMjUeSIWA/1Fln2GOVqzUWeqDJqBRrWYMTI6gnykg9JwhmqTVk1oZK/aE3jqOuOZZXq0mpreCG3gCDEn2J+eIdY7FNeP1KkLqhgukNzgktE7xJ2x3JZ+suqnUJ0uCCJ68x3HXEteFKDHjrq7KY+cz9MLcQepQbS+8St5BHIg9P2xVegc+KuSo9SrstUK8jrMj0x9Dl/hwVCrrmKQTdtTwy9fLufacSuAZ5GdRWUVFQFgG2kbT1EkSOcYr8ZzNCsEIVKD6rmmkBljmogTMQbc98LMxbatZQr8RVaOunpjURpZuoBgMe8SPRRiNmqLUiCWDK8lWEgb3F9iOnph2lwWnUcxW1NyFQaR/UCY9xGHslwY/wB3WrU0hgfDYFrjbVAgfW2Iy+T6USqaViVZQYixJA+UkYs5nj2bSmFqDSrCzFV8wG8ON46Tj3FOBN4qzWpqPv3MqOoEeaRcRv2xT4ln0zFJ8rQQsgAKAxOpSIYnlzkzEMcRvPQ+eoAMkugqSZAMwO9iP+euPY1nqVbK6QwEREghlMdwSMewZLyPZs1My1EOKWmm33jA1ekkEjfa2B8OILRmNaqTyF46jkcNUviJKtDwqyzMQ6mGUjpyI7EfLDn/AIX+HNNGdyVMlwAVIuCoBP8AycDO0W+9nEyOSohnWrUrPHlBQIB3Y6jOFafHE1FhdyAs8gF6dz16DE7KmhoAqhnJ38xWOwA/WcdHBqbyaFSP8FTc9gwtPqB64sGeUlpWizmsoK5L1GpgELGqS1lAJ8twOXttiNl8nUoO7aX0aYDiSpGobNEcsbyWaVnGs2B26wNvTa2KXEXzKRVRmekbalP2exj7OI1KKbUiZW44VcMIDaANXOJawP7Y7S4jSrLprBjeQQ0R6WI+YOKD8ZKIayoiVgRLBQCRte1iDBkRN5nCufzq5lDUZVWql9SgDUOYaLG1wd7RzwmHyusex3P0F8tNHldI0E27EHlMz85549lk8AjzgtM+UzHS+JodWClyYWbDczFpvAt0wZDRqeVdVNuTaiR/qB/MRHfBRrlQpWXVUqaDHmaB77DBU4PqAqVBURRudJGqdoJED1vyw7woKkuQBVnTO8Ecx3PXtbfAP7aqioQSZmCDefXrhvsc3BNeYcy3DMq8MhcFLlGYMHgTGwIPOLg7Ww3nOG5ltNWiGqofweYqejAXHbCtHJgPqpqYcDyCTDA3gbxF+04lZfN1abaVLI0xF1N9sWxxDGj6HiGerUqX81StRCCNQho2gzcjYjpHfHP+ps2UJFELIu60VDR3IXVHfAM3n1piCoqt953vJ7DYDpz74SpV5mrRlGW5UEwRzKzcEbxPy5hqWzdP4qKsPKrQN2UGCekjsLjDFXLVa1Is4VFqQRqbTqEzIEEgHqQO2A1eHtmD4tKg1QgeYKsqDzNrSRePUxhzL8Ry9UMlZmUHZ1AJU8vLaRyiRhMpt2pMX00aQAqUIDbOtVjPWDqKz2I9sDy1dMuWAOtXMibGI2buDPbnii/CaK0mQZhawcGIUjSR9kmYgg9J54g5fhS6R4tUISLADUR63A+pxBpqkVKy5JvOHqI/4YBHsZB+mMZbj603jSlQQR50VrEiRcGxwqnB1o/zKhFWmY0ESATezDcGOWx74aHG6REHL0Cu0+GoP9QAYH3xBbayl9xZ+F/zicuhK1FkKDZL+YEmwXaCTsY5YXrUWSrFWwIgEEER2IJG+DcPqqGcam8FTMTdidlmItzMfnjeefL1vKqeG/3WDM1+hBJBB7R+mH3M1S8pz+yQnnFRSOgN/cYV4hmZrKQb6BPtMfSMY4Vw2pVYr9kryPXpixkOHZxKvhrTcEb2sB1Y7R3OIr5LGCXxLNF0ptNxK+24+pPzxSynAqqKC706Ra+l2OqOUgAkf6owfipp0KlOoFQsSdUDyhgLMo2BJ3joIiTjdDInNiVqIHH3WcKT6EkDENZbbFEqVcuS7gMjWBBDKTvv17GDvj2KtCu2VlRUU9YMj9j649gN0z2Z4FmQQaeXU0+RSmpEew/PEzjGUNApWQaPNDqNg24I6AwbciO9pNDjVRR5XIHqRilkc1UZGY0/Fpi9TsOsb23nlgpm+UWsMFm+JUq7aqqec7up0k9zupPeJOMrkqdmpVGEfaDQTHLSQAO1x88d4fTywqLCNULEAK7Qt7X0wfr7Yt1kyuXYlaRcMd2ZgB2UCDG8aiThZmKzr4IeVzGXDwaAa+5d5+YYflhytmXoMHy9ZqaOCCCxkERIMDzDmJ7jlJczOXyopNXp02FSwILyACY1KIneAZJ3GPmOLVmPhqJE3E7XtiWWE2oRba+xe4bxenRqeKW8Wp1YQg7xux9bdsd/6eqpUNWvS8KhVLMoDC4aSqQDKSL3gwDGI+U0UYI/mVZsx2B5aRtPc/TFXO5kadNZqjEnUSpAE+4M7m+IknLLwdqZ8B/D/h6Onp4a7esaveZwjxrhC02V6IYq8+USxQiJE7wZBE33F4kvv8QV6VMKr66RsGKrI/wkwSPYwfmAvl1zFZk0BggMtUMhR1JbYAD/AJtiGSi/Rg8nWy7U9NRWSpMlxuG2upsRta3qMNJRozrNSn4mnTMMRPJtMfai25HPDPFc3SraQ4DsJUPsxHc845T1OIfAuEGuzFiVRBLMRO+wAtJMHnsDi2D8tJjuXzjhCtNpYzJXnfYdu2OZPN1W8tQErM35HqOhx5Vy4fSniqZs2pTH+nSPlI9cA4zxKrTfRUcNaQw+8DsR/wAsQcFXo05qKuRylmKZZqdaRBI1Ly/2xipmqaHTTJjaSL3w1kMmhpmpoD1mlr3CjkAptMXnC2WrpW8tSmv+ZAFYekWPoQcODHKVdLYxluMGaaLK01MeXkNySfxHqeeNZv4Xeq7Pl3Uo3mC1XAbUTdQYAJ5yYF8FTNeDRfLhpENPcm4J9tPyxCocSYRBwr0MTSaSk69igKbZaCwDNsQRIB5iDYkbGcPZejSzYhlWk/3XRQAezKIEHruO+2B0/iooZZEqq48y1FkStp6gxFxijkc++a1OtOlQpJvpWBMTAAuTzPQc9sGTVx+kiLm1PkadEgkT+Hl+nvjdf4jqKQEOhBYKtlA9NsK5zglRNVRXWqg3KyCL7spuPUSO+GqPD6IRWzDuCRIVIkA7aiefYD36NGeUneKYhn8yphlAXVOoCwnqBykfli/kqOinpo2qxLMDdjzv0HIYSpZbLIQx/noTCq0rBP4wDfsQY3npgvHayAJWy4NMg6XUEkD8LLJJGxBE9OuIlhttFDJ56oFK5gkhtpN16Mp5EfXnbAm4rVWkFzGYqsP+2jWA5STInnAFus2x8zX4rUqXJJPXDC0DWFj5hyJ3xUPNS+kZ4lklq0i9Go7aJZkcCYi5VhYx0gGOuMcNOXVAaod3I+6+kD6GTjfD6JosJN52wgUQk6R5maBFgLwIG2H0ObjT5FOpkKdS9CqV6rVv8mUX9Cvvj2GuH/DdBlj+IZag3MDSR0A3mYuT7Y9iKvR/IXjdLLUz4bI1wGVlYAjeQbEG88umMcG40iHw0WKYBZpuz8oZhFriwi0+uBVeFU67L/PPlEQy6ZuTZpYD3xheHUQXRRUpVRaHMgnobAj1BIvtjHQ9OeWgnEM9RGkijTQi6tTXSbdeo9b4WyXG9MioodTyPXtGO5HS5GoAtTkaTsSTaR2g29MNvxXMeJocEj8DCR/SbR7Yvc0lX06MrUFWm5P8umfLIEzcEgCRy74JUzmqnpSp4yrfw6qj/wBFyAewjseWNZjiFOiUGgNTIM0ybAz5gDuN5HT2xmlm8kkmklXXy1uCB6QoOAnl0yPUz9CzCkFYEEEM3I9CxH0xTyedy9ZClfWsGVqINUdQwkSD6jAsjmU8QhAEQszNpsWE7TvGw7DBOJ8crCNDFE5BLAegGNGEmlePsHrLlivgpUZ0aCWKgHymSVEm8AgT1xrN8Sp01CpQTQebFmPu07+kYmVavjIXP96gmR98cw3UxcHe0ejvDMzmFQzSRlbYVdAnuoYg+4wDavIXhFDLip4jAMr+VQ9xTJm/+IdJnnvY4nZTjrU3YABGVpgCLixttaMYz9dzKhNDAglTaIvz2xtKtU0y1TLa1j+8ambDqGjbvhMOSTwUBxjKMxqHLxVbo8JPUJEj01R+WI/F82tSoo0hiBFxO5kD/nXAchwepVLOrqlMHdmIjtYEk9hivRyBpnWvh1NAJlJ1T1ggExvadsOjKfNVVI1lOHVaJDeNSosI0qWYkdjpUgfOcD4xx5p0tTpI25amoGufvWsZ7Ad74mZ6sXAbA6lWaa6t1aAT3Fx8wMQydaHaWSQoalZ2UsLKoExEAsTz5wB747R4LQpUxUqF6ga6idMDlqiTJ3sRaOtkfFNQFZAPKTaxxQyHF1QaaiLVUAKyknlYQRceuLJjjCTthBw6hVps1IMrqCQrHUptcDmGPKZHK2+BfD3xB4IWIsxkciCdj2Itjdf4hXUvh0lpKDYAk/MkknBs5XVaIK0Kfh/ZnQN45vGqd7zi9xrNx+49l+FAfzqVRWpE/ZJ8wn7rLztaRIP0EfLZIV6tQO5VKZOoi5NyAF7mN+UE32L3AsvSVDVaXn7FOSAI3LEQSJ2AI5zj2UzdCoWQUxRLH7SlokTGoEmRczEH8sBp20kL12ygOgUmUW8wqMWtzMyp/pHtjOW4czs6TKQCGG5BMgAdbEc4g72knhUKhKsKi1lkFVXVJFus/KcLZjiD5d1ADJuRqBU+04ch5Y+wTxKDHQabDlIcz9ZH0xzP5HL0GVT4t1BDBwJG1xpMEGQRigPi2ixL1MrSaqRd5YSfxFQdOrqYvjrq5C1mqiiNPlAGpyCZmJAUbbtPbEZw/ci1KVIozJVbUAYDKP8A9gd/bAOBZEVXOoOQkGKYlieXIwN7wcX0z+Y3pVzVX7wMggcyVJIIjeCfSMI8S4k9Maaa+FTJJAUQD3PU9/yFsKZiUbdvoHehRJPhu9FhutTzfKACD2I98ewHK1RXQCsTb7Lc/SenP29cewHTPT9yivEMqB4n8LVDcyXOj1Hl/XC9WrRqkVnLiAF0paY2JYzaIGx2wjV4pVFSQzT6nBXzSB1LqNNQQwXrzIG3MH1xk9HudGXpVCxol0qG8MQQx6TAIJ63H545R+Js0U8PUxXaDy7Am49MepZNKZlagbpH69MA4zkqhIqqCabkww2mbjsefvh2YkuKtGhw965CE+G67B7TPc8u+G8p8Hut8xUpovRXDMfTSTHvGCZjJVFyo8QFTAdJsQCQD7EfOAcIcO8Nmio9T/TAj5gz9MFk4JtMUzWVajUfwwz00+9HIgG5G3+2CZXjAAhlV1PXFKooykw/i+ISQ8RI2gjkeouLjfG69SutCmtbKhqLQEECQTsBpOtCb2MTffGtnNXDT+zJdHPnWGVfKDeBIHSf98N1qNTMeZDqbmJviiXfwTRWnl6KkEadXmJPNm8x+Zx83mcvWy5AYETsQZDf5SLH2wVejTm4rzFeopCoaoEow35g8j2Bgx69cd4nm6hAqKxg8+4wpUpqFArFyZkhSB8yQZxUycU6bFYq0TGpWsynkZHy1CN4IvgOl9BfL5um1NFc6AQSSo2JJkxIwankaVKHTMh77BWDD1kR8icS81lgzQhCgyQCduuBjhdUEXpgfiNRY+Uz7Rhoy5UM0ChzVSwKDzaeRJix7SSY7RhjN8ezCvpuByUCFjsu0e2B8Vp5ejQBV2etI1PsDO4A3gdTe2wnDfDMzXagHJoqlwjVBJPXSApMTzPOcLXU5pr6XsXfhtBmV6mulqsUpgCW3m8hZHIDlynAOI/DyLUXw6hNN9iwgpAlg0WNtoiegxjM+IrqzkEA6gwMhjECPnedvcYazHD8yUXyhJkw7qpIMQYJB+cYrYOMM4EKoyyHT4ZePvMxn2g6R8j74LleJtReEHiU6gjQw1av8JHMjqOxEYWzFDQYqqVbcdx1B2I7jDPB8+oLCwtAPQHePWBiBJXSpG6mYqUmkUmpgHUBFh1H/vjea4+riRSRG3JQRPciY+QGKK/D7E+IleiU3u4BHbSb/KcfO/EWWVag0bMskLsCDBMdDv8APElZTm4R5FrL592pkUfKzeZgu7Hv1wjk+IGpNOqC6HcHl3HQjridks81LSysQRBBGL2T4lVz1QIi09ZuzABR6sdp9Lk4qZKcZUn8CGY4dTCFFEvTN+rAb/S8YZoZ2lVLJWYop2dROnpbmMbzHBQtdhUqujk7eHt0++DjNbgi0H8RmWurfZsQJ3OtTz6CSDffbCGVpBKVGlQdfBrms5PJCv5m+C5WpmERk8OjWQknwiUqEdIG8/5TjBr0qoI8NEeLMihfYgQCDtMT3iceyfDqKxVXNKbSEhgwPyj3nANdBJa9fNOfBpFioEimkBRsBAED/wB8ew1xHjgDEJafO0c3O7HuQAcewmafVk459SNr9ccp5Va1RJaEAkxvvttY4of9P5e4qVtLyY0LqAHLUdQn2HucI5rh/wDDrJcMxPIWjkQZ/TGfY7Pk8TWCrW4fSRwppMisPKwLaiNpBMg/L5Yd4Zkny7N/OcUradB0mpzvvpjY2N9uuEvh/iWYKmKvh0hza9yL6F6xuRHc4LUpBjNKtqI+640k+hkj5kYDoqeTWbKVywDurk38Q6g3bVYr6mfbEjwKdLUWJ1i2noec4s5iplmGvz06wsyx5ZFiRsR6HEjOvl2qlqniEwtlYCTEXJUnaMSKTpWguX4ec1SYhtPhSVJ2JgHTPoN+Vscr8fK+VWkWHyi+B/24G001VVpqLIP1O5J5k3xjMcaqDyiAv4dI0/KIw+hi8ckx+nwwZkBkq01bmrtpn0O2Nspp03psysImNwGW4I7z9MfO1HMgqI1chyP7YM4JQjxF1G0GdvXFRc7vBQyVehXXRVLqTdXRdRHqsiR7jDNBqIZqVN20FWBZhDbb6Z3mIE9MHydRkQUMswQjcyFLnmWaR7SYGPV8nXZSuYUrUg6HO/pPNTt2sRzmFctvZzhucoJVinR1ORp1uxZh3X7qnuFw3n1rio2mqDQgEM5kX+7AHmYQdhERtOIPD6VZ0NSnRYzbVEA+hO59Jwzw3MeJNNzpNwA1oPfpfE7CPF6BcU4aDFYaHVQdQSwnkxSBA9BG3XDOVzy6VTMo6K6CPLBA2DKDAItPQjAMvqoOQTHIg8+RB6gjAqvHRUBp1RrQE6TzW8eQ8rRbY8wcOzLSi7XUtUKWVo058da4BDBTTKwRcGSfY9RIxyrkjnVJpPNYX0Gxb/KSbntv64g0uC+IG0V1jSTDAhj25g/MYn0c6yQbjvioz4lYZ9NU+HaoosldWUgFlkXBAkxPUCPl0xMf4WFIamrqrH7pBkf5okA+8joMZyvG3qOoLtE7zsOce2KOe+IYgLTp6DaCitP+YkEk9ziysA4wn5iDXpVEKiQQxgMpkfoR6EYovxSrSAFMkKOYtPrG5x3+zmqn/wAOAFYSQTC0ypFyTsLiOe4vink+GtSEJXoVHj7BUwewZhE+oA74gjabTsTqZsGmar00NVQDJXcTB1DYnmCRO/aG81xWMuxKqtUKrBlUAx+FoAkQTvsYxAzfGmLkOJMwVI2g3BHraMNpkcw51EJLXKu6gnn9km3oYw0y5xehql//AKBXhZ0OyiFZqasw7AkE49xDVUH8+qEcnVGmeR3IIA35TibWLioC1EU9DDV5AsHl+hw2cquZXy1FV1OzmJHY7SOhxMI6f/BQ5OpTZdnDGFZTIbt1B7GMbGQooIeq2vnoUaQe0mT9MHp1vBRlLBrfI8iO+49CcCp8OSuJDhWHI8/frisuJjNcGDKHpsXkwSoJP+pNx6gkemPYeyNZaNgZPXHsVsH+DB5ZPp8Pr1DNNGYfi5fM2w7meD1amlKp8GIguCdVz9mN9+sY2vEJpqoaAoAH6/PfBV4rKGkTKn6EbEdxjFnr4Wnb2az3DDl0TzrUpzBZJsSZhgbg/MGN8AXhpnWrrp33wjls8zI6EzqUgevL6xj1LL01IV6jz/hAgfM3+mKgUvuipmMualakwTxLHWB97TEEmRuCAdtsK8TzlJKh1ZWmjbwQ35FjbDOb4a1MK/ig0jIUxed4ZeR57kfWJtesKhTUNQUgz2m4Pb/fCgmrWP1K+ZrPVy4R2pUtjTUrdf6V8sibd7jETOI1IBagBB+ywMg9YP6GDihxbJPUValIGpvrCgkqZtI3gjntvgw4ZVXLla6XcSqH7UjYxup6TGIy1lqO/wBAGUZKNEOFVqjDVLCdI5AA2mLk735RclGutdG1oityqBFkR1tcfXp3FQydZYP8tiP/AC9QJI6RsfQGcK53jJfyhVQnyhVXTE2uOX74ibilk5WyRF6dUVD0jSfYSQfngGWzj6lmYBvh6lWo0AB4a1G5s0/QTAH1wtxZA7LUpDSHMETs283vBA+YPXDsw7jn9Cjn3q101pLaYBC8hygDYcrbWwp5npHXOpASpO8C5U84ibcj74RpcQei9mKsPbDI4w9RwPts1hPfqf3xUxc4vqKPmXcBvMw21QYHvj6fhXCqZo+FSVGr6dRLAEudyFJ2PQCJjmcCrvTC6TmXDRHkUaB2AJBI+Xpj5yvXdGIJmPvA2I5EYd6MOo5lk+ko/DVQoS9NqDfcYgqGP4SCNjtI277YWzPFmo0xoN9mbmT68hygYWpZ2roV6rPpIsOfY3sMN8KelpKqPFn/AMqrBDf5XXSVbp164Dd4x1FajivTLkAVUEhgI1Abhutpg7zgOUSuUaKRdQJI0yR3A3+WC5zjGoHQgpgDSqLNuXMk+5wLhlZ6fnMi9vXEZ64O8NgqzNV0A7KLkxzPQchgMMplH1gXPUeo/bFZK9MaqiU1ao8mSoMT+EGRJuZjnaOc3gzK9U6llecWj0/3tiLKpMzVdXzSvz8NSf8AMPKD8gDh6n8P5pzrVWKC5f7oHrtiXmODslVh4iGLCSRIiRytaOeOjMViRTXWxOyr5p9IxrZyi+Kdqsn02WWlWinXYkJyB+1OwnkAZPzjeRP4lSoU6ppNQCAbFXaYNwQSWBkXuDvicvB84CW8InsGVjbsCT9MP0uP+IgpVaIqOtlaDrXtbcTyIMYKaNKcZ9PknZvIlHZZ1LEqdtSnYnoRsR1GC0OCsKYqVX8JWEqIliORIkAA+vtitT4AKo1Va65dgNKoylibk+aD5BeL33tj1H4rpkNSzNMVKZMQDBUi0o0fnY9MIUryKZTgaVLpmBPMVEIHsVLfkMewzX4nlUgZZXAi5qEFifYQBj2C2dFGNbJucyz1agNMfaEsdgDsSTsJ39zg1D4dqswCvSY/4Xv7AgSfTAsnW1LpYlZJ9vXB6eTam0lgR1B3xizuoJ5sLQrU6Z0NRpkbGR5hy+19oH3xmrm8slQE0izJ1fytzUssTtuARj3Ess1WoHUhQVGpmMXuO5JgDljJ4NDeKdNRFAkqeew1KQDHtGIpLokB43xlnpCRAZgRaAIB25c9sL5Dh9arTLU0Y01+24EgdSfQdNsU6gzFRdSIXQ2IMQe0EifbCWQ4k9AaIKlWMKZBvFsaWjlJPnvBxMiyj+VXDnowKH0Bkj5xjuQqOS3iSrTpg7jrh/N8PyzaFpTSZTDNJbUIvYmxnaIEHthfiKUgwUNUUgWLEN6SNI+hwXZqMXHOfkFmOC5hG1FGjcNBgj1xzP6TpYgeJB8w3levW1vYYwuczEmnLkC8AkiDz6QcYyFFqtQ6hZNlPMn/AJ+WELTxQOjUpVFh2KkbEXnFHK0aRpksWCBhGmJJHe4A9jjWTzdYVPDFMdNGgERzlYj6YPxPNpS0RTChp1KNpmTHQGdvX0AK1bBF6NaFH2h9kVYYemqAR9RjmU4VWqMQoo0mAICswUz7CBI5kjfGvHyMakWqH7spUf8ApnE+txEB2YHcKPl/tAwg62b8RsuSCIrAkNqF17Doe4xg8bNUFK3nB5m7Dup3H5YfNdIFZ1FSoVWzCVAAgSNmMAb27c8Bo8VoVTpq0aYB+8ihGHcFQPkZGIxJPR3LZ2nU/lOdKkRq6RsYxl+EiiwIqo/dJj6gHAqXAwru1RtSg+UC2sRMzyERbeZHLBlrUqoKKgpPsrKWj0YEn0kRHfEKbeZI6nA3JeqlWmGLEqhmSCd5jSOsE7Y3xVqEBWaq7x9sEAf6Ujb1M+mM5XJVnRjK00BgM5i4MEAAEnoTEd8CHDWWotYsrKg+0pmCLAxYjfcjfEZapVE9kMi9FgXrJTKm0gse0gC3oTOKfE89WhQBR8JiYekoRS251eVSG5335bHEnMZEVPOtVe4O+OV8x/JqILi0eoIj9fri2VcV7Bsz8N1qmqqj0qnMqjEsABGxUTbpgPC86aSstMy77tEQAJjsNyfbA+FZ16DBpIOLVbNLRVmo01kklnKhjJ3FwYWeQ95w30Mxj/kiH/bFQtcxHPFLPU6lSKiVKcaYqOCQY5aljUY2kSNhIwStw3+JoM7UxTeCyMoC6o3BAgGeR3nEPhGYKmeWxHUHcfLF7A274sqZLMUKR8wNdurEqo9FUyfc+2M/x1OkWaguliftG5UdEJuBM336nCr8KV9IpMZ1aSpPImAQe3P54oV+HZWjCk1X5agygH0XSbepwir7CdHj5f8AvgKoG2sTHod/aYx7AuIZJKQD0zrptYE7g7ww69+fzGPYsByrDM8TypWoAksCARO8dz2/bChrsLGcWf4M10NRWhlEKpH2gDJgzv7XjGKlChSHmXxG5kkgewBH1OMWd5RdtxCcEzFJlKVXKA7NE6Tykbx6YdrUKdAWrpWkGQuqAI5yBcjELM5dXUtRGki5SSRHVZv7Y8tQU9wHPORI9gcVDGb6/wBFeizZhNNP7aqNKDmBuB3i/eDhTNUKq05qqVZLrqEH0/X2xioA6GpTApulyBYEdQORHbDeVyjOC2ZZmox5mpsCRe0zeJ5/W+IW29/0Qv4shhfH0FPOZWsiiuKi1EEB6ZHmHIMD06g7YzkMhlBUBeoGpg7CmNRHuxAwSrw7KVMywRvCplQQrEmCZ5gTFgffDgwlLTFzxNaVRQt1jY8xNp+uBVKBplqtJg1MmQJGpezLvbaRI9MWU+CHZv7um6/9xKq7euqPmPbCmc+E1pVCr5pFQjyEDWSeYYBgBHUEzO28VInJ3/oXPxtm3GgVXYERAO46W5Y5klBOquAeS0zuZ3LdOXfCtPg6IY/iUjqFaflb88ez/CmXQaL+NqMWUqVO9xJEd55Ya7GE5JXJCVbLaWYr5lDGPSbT1xZyVBK1KKtNQGsrqoVgeoIAkdQZntvjFDL5vKKHKQOpAb5yI/PCOZ+IKlZwWbUeXID2FgO2LJLgsPr0PZbP6WhhMWI9LHHcyKIOpCb8jyxn+0yp06EjmCoM+pN8drZRCwIsriw5Ajcem3zwDb1seqUKip4odLKP5cnVHWI089pntherxVX+4obqBE4xk2LsVdgu4vhun8MAKWNSmVHRr+wxYHPQ9lOMqSBWkpsQLGO3fnigKOST+7rVahb7roFgHkSGM/TE2sKeWSFRajc3ZdV/8INgPacCpKldDCinUGxUQG7MNhPIiO88oLd532Ectwyq7QNt9R5D9z0xo5UEwtS45MIE+sn8sYyHFyCwPMj6YoZjLUG/mrVid0IuD2OxGNO0cYqMlaYlk8k1SsabsKZG7NsPlv7Yq5WtnMu5NK/KUKsGHp0PQjHKtGmiLUqAsxXyrMADlqi5JHKRAjfkCgEryFXw3+6QTBPQgk79R9cFm1FrqG4jxLNuGqVdUgW1EW5WE2Ax3hb0qdIF6a1XInzEwo5BQCL85xKy+lwVqVGSeiz87jDVA+C6ByHQiJHMbH0McsIJ2/QFWr0wRUpArB8yzNtpU7+xn1xTylbLV08OuzUnUytQDUL/AHWG8cwR3tiVmuHhJKEvTPOOXfvhukuWYAOmgdUYhveZB9xiDzaKuSr0KMqp8QdSN/blj2J39jVJD5TUyEEEu6LcHYElZ5bY9i4mvErD/YFxjjVdToqAhoGkQIg7FSLEemB5DM0WGmtqj8SxI9jihxHiVJhTBXUFYkA7xGx7ExjtH4wqrZW0r+FYA9I2xg701LMlXYRrVqdMHwiTY7i59sdynEaMRUp6/eCMPrwmnVqiqKtKghgss3B56EF77jYX5Y1xvOUKulTcIfK0AMw6EjkfpyxYHzdKJ9biCspRAEDCPnuTg9LiSIvhrdSpVj1kQccXiYf+UtCmyxsEUEd9W4PecLZbhj0nDupKgyCIIEXEkEge+Kg5OznDOAVngsVpg7amAJ7gE/ng1T4cNN21V6a2kTqlvpHvMYPW4VXr/wAyj/Nv5gD5l7kTJHcY5mcuRTC1jdSCIO1/MvuP0w2YX4aWOwpluHZhpKhiqn7QDEe0A4HVzJQ+dUqD7pNx36X9Rgua+IaoICkqFsoFoHQDlhbiGbFUB2+0TD9+hPfcTzxBJpJpMep5XUoLilSDXEgyR7Cwxvh1N6DOxgzamQZEHcg9du4nBc/lmzVNWojWymGRbmOTKOY5HpbC2eo1KKrTuagIJUXIMGduYtOA26TvsBTj1Zah8xPUHn69cKcTprTqh1GlagkDoeYHafoRiynxUptVy9FnFi5SG99gT6jC/G+G5iuFZKJKgE8hveyzMe2NLZw/EzG1lrQsmYWoApplmGxUGfcYBmFOn8OmbEQcUMvSbwwlGdQ3jdjz9fTHahepTKVgdSg6S24jle8HpgOjTayDbg+mmtWsx8wkKu8ctRIgekE4ymRWqh8FnDgWViCG7AgCD6/TDWV+IgtqiCpTYeZGkfI7g9CME/tWgWVMtR8KTcs2o/OBYDlGEKjoncP40oUrVQVEYQwNiO6ndSOvzBwerxWkpAopoQbAmT7nmfYYJmKGVDEFXBJJLyDuZ2jbtPvgbfDalwTUilEkref8oOx6zMd5GLBnzrWWO8I8OtTINFGiYUCNhJaRDE++PmsyoYnQNPa8e03xYNRMuwOXepqDSA0G/YgC/aMVqXD6Gks+XZKp2XxkVQT/AICNQ9CcSdBKPJU/uTF4lQemUrKxBjSytBU+4II5RjWUr0QBTy9OozkyWJ1MQOQUCAPngTZ4ZZ9KU9LbksASZ6E7D0+uNcQzwCCpTUU3Yw4UQDaQY5c5AtseuIbzZIzXCsylQa6Tp4jW1CAZM77Ys/8ATTqgd3p1Ka+ZgjEkchIIBi9yJ9sT6XG6gBWZDCCOWC8O4owIvY2I+h/XGm2cYRiuoat8QVlaFcqBsFMAdIAx7jeqpS8UiKixqP4gbSepBi/MG+2O5Dj6qArZelVdbIzKS3YWI1e4OFeI59ySjqULmIIIge+CjbknF2x3hGeQoquxAC8vr9Zx7GXyWWZVCFqRXdpLhvUEiD6W7Y9gpG4zmlVDtKjVCxQBOnfTc+pi+E84viIxYRUUTMQTG4PX1wHO13ouGRiFa6kfr3GN5F6lSorOSqz5nPTtzJxmup6XKLfEUoUk3qOW/wAK2+p/bD/GqqNRTRlxT0/eVWuI++x3vFzjnFssKlbXRCqCBuYGqYmOptg1OqlIDVUqM/PSwAHoCDPvvhOajhr9QeQyPioFpkBjcyYk4pZThTZY6q1QA8kVgSfXkBibT4cGqSKgp02EghSb8wFkR1352wKrkmp1YqtrQXUqTD/qO/8Aw4DadVgPluG1K2aqJQK01jXLtpVQYtN+ZgY0pqZcuh/vgSGIMxGwU9OcjecdrZyloLUl0Pz8xMgeswfTCFao9VlemCXEAgXJjY/Kx9sOzP05sKnEDWlK41Dkx3XuD+mxwzkD4KlUAapzaATbYL0t0vgOaFcLqZFAH2tJUkd2AMjEqnnnpvrusmQcVWZc4x2UkzxrND2bk4EEesbj1wFM4aUgHzz5j6fpigvHatVZ8JepdaQBPckC+JOWoCszOzBEkmdyewGKgctVsazOfWoFdxqdDY8z2PUDfBcnUapVWWIUeYkG9uQ7zzxkZXKEaS1YH8Urb/TF/ScTGrNRqFdUxaRzBuD+WGrBz4vzH0vEeLPSe9JBN5NNTq76oknvOAZykaumtTIW4DK7GN7FSZsdoJtbrAWynxO6poYLUXlqAMf5emCLQrV18lM6SQbWmDPlmJvG2A3aejXFuJU3YLmKEVF3YMVLDlNyCOhHzwg+cViq0KADDmgJaO5kk45xPzOiuCGUFSCIIvaRva5wxn88UUUqK6VHQXY9WPM4Tk7tvH8hk4qijRmMtLD7JOpGH7j1GBGq9VlFJGIEyBsJjmbcsLUwzroqzHIndT1H6jDFXLOyjw/sjkOWI0mwrZLwq61SdgTpazK0Wt05gjB89wermFFXLg1Is6Ldl6GNyp6jYi/LAq6s1A06gJcDUnVSL253FoxGyuYqioqIWViY5iPXpiSszNqOO5RzlFlpgVQQyEEA7i8Ef86YxleHisk1KopAtI8uomLbSIG/PB88MuBpfxXbm4YC/ZdJt6nE7PU9AUoSyRCnnbke+FBLreh8/DImf4il4fJ4Mz0Kbz7x3xyhwFRUWaysk+YgaWjsDY/p0xIesxAExHLFGlwmqVBZlpzcByQe1gDHvGLJhcbwmN5nh1GjD0HY6zEvEoekixm94GxHq1kpUS9ZWX8BM/MG2IOZV1BpsLyCL2N9wekThmlwKvE+HUjqFv66d/piNxajhI1mqNDxXOoohiFW8TciTy6Y5hWhwSozspYAC+sze+0bg727Y9hx3Oacn/ifsh4NQMfyadtvIP2xluBZc70KR/0D9sPY7j38V2PnPFn+Z/JPHw/lv+xS/oX9scb4dyp3y9E//bX9sUMexcV2DxJ938iQ4Hl4jwKUdNC/tjj8Byx3oUjG0ov7Yex3FxXYfFn+Z/JOHw7lf/l6P/41/bG6XAsus6aFJZ3hFH6Ydx7FxXYPEn3YmvBaAuKNP+gftjH/AE9loj+HowDMeGv7Yfx7FxXYvEn3YqOFUQQfCQEbHSJwOpwHLMSWoUiTckotz8sPY9i4rsXiT7v5EE+HssDIy9EH/wCmv7Y1mOBZepGuhSaNtSKf0w7j2KkXOXdiC8AywXSMvRC9PDWPywQ8Hof9qn/QP2w3j2Lii8Sfd/InX4NQeNdGm0WEop/TGRwLL/8AYpf0L+2HsexUuxeJPuxE8By3/Ypf0L+2NUuC0F+zRpr6IB+mHMexcV2LxJ92JHgmXmfBpT10D9sEXgmXZ1L0qc2GrQCQNrGOmGcexcUXiT7sJX+CMsxANKiWg/aRTGmFYbcmPyBOMP8ABeWiBRpQYMGmsSZuYEAW3PXHMdwcUPiS7v5ML8CZWf7mgDIiaQndRcRa7D2vjtb4VoMy66VJtSlp0A7Lq6fX1x3HsXFB4ku7Nj4KoEgeHROk2/li1yJFuqn6Y7/0fSJk06U3MlB/hO8X+0JPKD0xgY69QmASSBt29MXEfFl3fyBz3w/RVvNTptIBnQPTmMewTHsXFF4k+7+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g;base64,/9j/4AAQSkZJRgABAQAAAQABAAD/2wCEAAkGBhMSERUUExQWFBUWGBwaGRgYGSAdIBsfHBofGhweGR4lICYgHx4jHB8YHy8hIycpLiwsGh4xNTAqNSYrLCkBCQoKDgwOGg8PGiokHyQwLC8vLCwsLCwsLCwsLCwsLCwsLCwsLCwsLCwsLCwsLCkpLCwsLCwsLCwsLCwsLCwsLP/AABEIANsA5gMBIgACEQEDEQH/xAAbAAADAQEBAQEAAAAAAAAAAAADBAUCAQAGB//EAEUQAAIBAgQEBAMGAwcCBAcBAAECEQMhAAQSMQVBUWETInGBBpGhMkJSscHRFCOSFTNicoLh8BZTJEOi8TRUc4OTssIH/8QAGgEBAQEBAQEBAAAAAAAAAAAAAQACAwQGBf/EACwRAAICAgECBQIGAwAAAAAAAAABAhEhMRJBURMiYXGRMoEDUqGxweFC0fH/2gAMAwEAAhEDEQA/APkaHFTUVnYfzFEh+bAX0nr25zgxzmQrQ9QVUqADUEK6W73uv1wlnMrXWWNMaeekqwHrpJj3wjR4qVOnSmn8OkR+WPz0fZya1ZXzed8bTToU2bzSFFyFiCSeQ+zfbDuW43WyywUCTaSoIM8puD6Ym5HOU6cqsqKlz25R6Dl645rqUarK66lm4IkMP1BxGlfU4nHHp1FKiD91QLRyWPS0Yp5n4gYJ/wDDU6E7stPST78vQYQFZVD+H9ppgndRH2QfnfnbCXD+I1A3UcwbgjuMRPeQ9fhFWs5qo6gEjUWOkLYAX5mBsBOB53gTKhJqq45mnJ0+oMNHeIwTNZgT4anSpuB0km36ekYxk8tWpODB09eRH64bMOCt+oqtTQ0ONSsPYjqMZZ6f2QDDQN78pw/xDhusFVYU1VgQSTYMskDmeXyxQyPC6IpnwB4tdby8yY/AJI1dJ9r4sBnVYBcc+H8uEihTNOskBgXkNyP2jYg9DG9sJcKzHhp4dZSIYkjsYuD7fTE+vxVm5m5kk/l88OjKeLTWpVcov3YEk94kQPzwu+piKipXD4H6nCMpPiLmZG/hmmQ09CZ0++J2dc1HpovIm/QGLntYnHf7HUqWpVDU03KEQ0DcruDHSx9cdo8NqrT8dVAp3uWGojrp3jAavFM3VpZem0FGeTJYsR8gLD644yJRPiACoj2AcA6Y+6fzBET2x6lxCkyxUW42Iw1mMi9WgRp8NdQIZwVAiecc9rdcVmnFVcRBM3QO9FR6Mw//AKxtOFpLOxZqY+woMHvqPY2tvHLHqvAVpJrdvEXYtTYQpO0grPuRGMNV8LTB1UzsefcEdf8Ano+xhZ+pBMs2XJIWmaZIjUrMfoSZ+mH+C5hnqNQdKbaLl3mFHUEXM2gc8TXr0VukyeuM5biDjW2kw0eaDFhG/vi2OI0lgscbyCvApVULKdipT2BkjpvGItTj9amposSADdTyxXVKFZdYreHUA8ysDB7qR+RjDPDs0pJ1LTqKqwxdQZBI0i9/xbd8BSTeYsj/AMcaSK2kF99RE6Z5CbD13wzkeJHMStWP8LwJU8rxMdR+uBZnjngV6iqFenNlcBhBAYAz0mJ3tjDce8RlCU1XotNYk4aM8lezFHN06JKqoclvMXGqb9Db9cUOL5NfD8VEFKoka1EwQSAGUHZgSJG19hF3Mhw4UafjCh4uYHmg1EYJznwwZYjodumJ+Vr+IjvWLRU/DEm8kmZ5jp1xCuwXK/wBVS/j6huFKwT6kSPrjJ4grGEUBA0w0NAAPUXJ2wlmuEBl1ZZ2YgGabRq/0Efa9IB6ThwZOllqa+Ini1CJbUTpU9AARJHMkm+IE3bVAeK5HK1CKgHhnZlTYncMBy5yBbbbHMcq8Np5kA0iKJG6kkqe43YHtJHpj2G/U5Sgr+g7lBUpOH1ADkQcMZnhdFmNU+RCAYXmeYUbKAb+8AWsjmuDOqh6dQVEJgn7JUnbUCSIPUH9MN0coUUHMCaJsWpsGifyPSd8YPXae0LnIUapii7Kw2DkEH1IAj1vhvJJmKlI+K/hpTJWGEtI3AHIDqSB0nHMrSy1MHwfHrv1KABfZS0n3GB5bjitXIqzosp6gQASO/PCZVWndCtOm6OXpMtSLxEH+kzPsTgtbjT1lill1E7mnTNz33/TDx+HvBPieLTdPulXEn2+0PQjC3jVarFFfw6Km5M6QTc6R95pmw9yMQO6tP8AkMvAKHgzUrOMyRYLpKL+FW5knmQYE84wP+DWkgFWu2o/dRZC9pJE+wHqcJcYSnTVWp1HYhhq1gXHaNvS+C083QrUilWUaQVqKJjqCsiQfURiMqotpXY+ctR8EtVZ3BICuhA0nkHUz8wffljWQ43RorpoJ5iZNR4Lei2hR6X748+eyyU2pUixRkKszxJJ2MDaDBHpjNLJ5EqFioCPvh7k9dJBX2AHrgN53QXI8V8JGFUK3iklqbXAUmwPQ+lxbntPXN0SStWnUFGSqlbQBZYJEG0euCpwkUnaGFUmDSMcupF4YG0X2JvY4cyb5lAXrAhDaKmz9RpO49owkl2E8lSpBgMt4tVhdiV2vawmB6nGKTudVOorUg8hCwIAP3R0jYYcyeZpkHLUytJSxMn8TXGo7kCyidgPXBctwvNUA3jJ/KNjJUqw7QT7EXwEsUj57h+RZGYkHWhgDoeZ9sP5OpmEaX1BTvq2btfcYq06eX8Mo1ONTELVDtrEWDXMHpEcjiLk+F1XBatV8NASASCzNBiVW3lnmSO03w7MqoUqZul/evSQFlcGFF7Msx7fpOOLwB4CVQQgOpihVyoAMwATflew9sdylA0GeoHWorCJAgqCeYO2wEiR3w+nBqjkVsu6su5GsBlPoSDHQjEW15hHK8HpGoTSlxACK5BueZ2B9+uAD+LOYFLTU8SY0wfr0HfbD6cHqVaxNFqdJSAW1NADbQAATfeAIF9sJ1+IZx6xy01KtRSV0gltunbnOHZzk4xxoPX+G9TsAwpuRIEgrqBuJGwNriwnpiPl82whIi+3U7X/AOWxQqtXo1BSq03WrY6SDJ6QOYN9p54MjV6NQBaLU2YzJUhjNz5iJ/QYvccN3FgzwXTVD1KlGCQSVOsx0AHMC1yBih8U8Zy70waFFKTKQqsoAZlgyHIgE7GY/PC3G0/iFDgDxlIDaABrBtJAtIP3uY32xjLcJKAMKtI1RsJNuynTpnvPvisHHNURspxFlaZMjFN+ODXcDSQJA7i9vW+Pf2x4k08wurlf7SHqp3EdNjgy5TJxpKOzbF9cG3MD7I9wcWCXKsZAJUp0zrp1DO+0RhqjxOs2pjQarTJJujEeoMYUyvDfCqMVIqbeGT+ZH4ht+XLAP46uKsy2qe84ht12NVOLy3lUKOgx7BeN6SFqCFZiQ8Dc7z7jfuJ549iwZc2nVgs1m9NJkBmQB6mRg9PNFE8NtmWGHr+xj3GN8N4gQ0eEmkciin8xPvjvEODq7FkcU0MHzSdJm6rzPUTy3PXJ6Hat7M5nOvoC0gVVdgv5nqT1wQu1elprA6gJR23B9d9PbHMstLVCVnDciVET7GQPngZ4fmqzvTEeIN9TgTzsTYyIj1xFKksobzvCqVCkrHxKoNi06VnmAAJHuTiXm0qMqlCWSQt/uzYT274cyfG2ol6GYp6lJipTaxkcwfusORH1GHaFRcw3hZVNBKn7T2A5lmgCPbphM2mqsj1aopW0K/8AidQ3yBkD2wzSopUpNU8JQyiRAgNFyCogbcxhqrXGWc0MzQSu1ipDG87FSpBIPTC3F+KsCA9LwQVhUClbdpufUziyFx2DyvgMBU8McpQltJG0reQZ7+kRfuZ4VqrDwDFNhqJY/YjcHmeUczPYnAcplWqDUCtKmLAmbxyUbk/Tvh/J5RkBanUWrpuVghoFyQDY+gM9sRUml/ANMtRD+atVkWkKtvaf1x3jGWr60mp4quPK5JEAbhwZKwLxftOKA4zkmGv+HYVez+SesQT7TiVnOPRC7yQT6Cf3xC6q7oDQyFHXBq1NRNyFET2EzHuMGzOTrU20F1IIlGkgMOu1u4OxGMLUoA67z+HlOGq1GpmVp+GjHTqMhSbGLT7YrJRUdEjM1aqNpYHUNhv6EdR3GH8hn1IVasgRB6jlPrN8PUcmlSDUJHgmCNmab6OwBuT3MbyB/wBoU3qaDl6ZBtAWD/UPNPecWASkns2nC6dK4rpWDclnY/ikDHzlA1C4SnLFjCxz/wCDFXivD1y1VYJqU6glZMEcirRFx1tIINtsP5jI06FM16YNN4CshMgBiLrNxeAQSbH1GFGJW0qxQGnwwUv7zMjUeSIWA/1Fln2GOVqzUWeqDJqBRrWYMTI6gnykg9JwhmqTVk1oZK/aE3jqOuOZZXq0mpreCG3gCDEn2J+eIdY7FNeP1KkLqhgukNzgktE7xJ2x3JZ+suqnUJ0uCCJ68x3HXEteFKDHjrq7KY+cz9MLcQepQbS+8St5BHIg9P2xVegc+KuSo9SrstUK8jrMj0x9Dl/hwVCrrmKQTdtTwy9fLufacSuAZ5GdRWUVFQFgG2kbT1EkSOcYr8ZzNCsEIVKD6rmmkBljmogTMQbc98LMxbatZQr8RVaOunpjURpZuoBgMe8SPRRiNmqLUiCWDK8lWEgb3F9iOnph2lwWnUcxW1NyFQaR/UCY9xGHslwY/wB3WrU0hgfDYFrjbVAgfW2Iy+T6USqaViVZQYixJA+UkYs5nj2bSmFqDSrCzFV8wG8ON46Tj3FOBN4qzWpqPv3MqOoEeaRcRv2xT4ln0zFJ8rQQsgAKAxOpSIYnlzkzEMcRvPQ+eoAMkugqSZAMwO9iP+euPY1nqVbK6QwEREghlMdwSMewZLyPZs1My1EOKWmm33jA1ekkEjfa2B8OILRmNaqTyF46jkcNUviJKtDwqyzMQ6mGUjpyI7EfLDn/AIX+HNNGdyVMlwAVIuCoBP8AycDO0W+9nEyOSohnWrUrPHlBQIB3Y6jOFafHE1FhdyAs8gF6dz16DE7KmhoAqhnJ38xWOwA/WcdHBqbyaFSP8FTc9gwtPqB64sGeUlpWizmsoK5L1GpgELGqS1lAJ8twOXttiNl8nUoO7aX0aYDiSpGobNEcsbyWaVnGs2B26wNvTa2KXEXzKRVRmekbalP2exj7OI1KKbUiZW44VcMIDaANXOJawP7Y7S4jSrLprBjeQQ0R6WI+YOKD8ZKIayoiVgRLBQCRte1iDBkRN5nCufzq5lDUZVWql9SgDUOYaLG1wd7RzwmHyusex3P0F8tNHldI0E27EHlMz85549lk8AjzgtM+UzHS+JodWClyYWbDczFpvAt0wZDRqeVdVNuTaiR/qB/MRHfBRrlQpWXVUqaDHmaB77DBU4PqAqVBURRudJGqdoJED1vyw7woKkuQBVnTO8Ecx3PXtbfAP7aqioQSZmCDefXrhvsc3BNeYcy3DMq8MhcFLlGYMHgTGwIPOLg7Ww3nOG5ltNWiGqofweYqejAXHbCtHJgPqpqYcDyCTDA3gbxF+04lZfN1abaVLI0xF1N9sWxxDGj6HiGerUqX81StRCCNQho2gzcjYjpHfHP+ps2UJFELIu60VDR3IXVHfAM3n1piCoqt953vJ7DYDpz74SpV5mrRlGW5UEwRzKzcEbxPy5hqWzdP4qKsPKrQN2UGCekjsLjDFXLVa1Is4VFqQRqbTqEzIEEgHqQO2A1eHtmD4tKg1QgeYKsqDzNrSRePUxhzL8Ry9UMlZmUHZ1AJU8vLaRyiRhMpt2pMX00aQAqUIDbOtVjPWDqKz2I9sDy1dMuWAOtXMibGI2buDPbnii/CaK0mQZhawcGIUjSR9kmYgg9J54g5fhS6R4tUISLADUR63A+pxBpqkVKy5JvOHqI/4YBHsZB+mMZbj603jSlQQR50VrEiRcGxwqnB1o/zKhFWmY0ESATezDcGOWx74aHG6REHL0Cu0+GoP9QAYH3xBbayl9xZ+F/zicuhK1FkKDZL+YEmwXaCTsY5YXrUWSrFWwIgEEER2IJG+DcPqqGcam8FTMTdidlmItzMfnjeefL1vKqeG/3WDM1+hBJBB7R+mH3M1S8pz+yQnnFRSOgN/cYV4hmZrKQb6BPtMfSMY4Vw2pVYr9kryPXpixkOHZxKvhrTcEb2sB1Y7R3OIr5LGCXxLNF0ptNxK+24+pPzxSynAqqKC706Ra+l2OqOUgAkf6owfipp0KlOoFQsSdUDyhgLMo2BJ3joIiTjdDInNiVqIHH3WcKT6EkDENZbbFEqVcuS7gMjWBBDKTvv17GDvj2KtCu2VlRUU9YMj9j649gN0z2Z4FmQQaeXU0+RSmpEew/PEzjGUNApWQaPNDqNg24I6AwbciO9pNDjVRR5XIHqRilkc1UZGY0/Fpi9TsOsb23nlgpm+UWsMFm+JUq7aqqec7up0k9zupPeJOMrkqdmpVGEfaDQTHLSQAO1x88d4fTywqLCNULEAK7Qt7X0wfr7Yt1kyuXYlaRcMd2ZgB2UCDG8aiThZmKzr4IeVzGXDwaAa+5d5+YYflhytmXoMHy9ZqaOCCCxkERIMDzDmJ7jlJczOXyopNXp02FSwILyACY1KIneAZJ3GPmOLVmPhqJE3E7XtiWWE2oRba+xe4bxenRqeKW8Wp1YQg7xux9bdsd/6eqpUNWvS8KhVLMoDC4aSqQDKSL3gwDGI+U0UYI/mVZsx2B5aRtPc/TFXO5kadNZqjEnUSpAE+4M7m+IknLLwdqZ8B/D/h6Onp4a7esaveZwjxrhC02V6IYq8+USxQiJE7wZBE33F4kvv8QV6VMKr66RsGKrI/wkwSPYwfmAvl1zFZk0BggMtUMhR1JbYAD/AJtiGSi/Rg8nWy7U9NRWSpMlxuG2upsRta3qMNJRozrNSn4mnTMMRPJtMfai25HPDPFc3SraQ4DsJUPsxHc845T1OIfAuEGuzFiVRBLMRO+wAtJMHnsDi2D8tJjuXzjhCtNpYzJXnfYdu2OZPN1W8tQErM35HqOhx5Vy4fSniqZs2pTH+nSPlI9cA4zxKrTfRUcNaQw+8DsR/wAsQcFXo05qKuRylmKZZqdaRBI1Ly/2xipmqaHTTJjaSL3w1kMmhpmpoD1mlr3CjkAptMXnC2WrpW8tSmv+ZAFYekWPoQcODHKVdLYxluMGaaLK01MeXkNySfxHqeeNZv4Xeq7Pl3Uo3mC1XAbUTdQYAJ5yYF8FTNeDRfLhpENPcm4J9tPyxCocSYRBwr0MTSaSk69igKbZaCwDNsQRIB5iDYkbGcPZejSzYhlWk/3XRQAezKIEHruO+2B0/iooZZEqq48y1FkStp6gxFxijkc++a1OtOlQpJvpWBMTAAuTzPQc9sGTVx+kiLm1PkadEgkT+Hl+nvjdf4jqKQEOhBYKtlA9NsK5zglRNVRXWqg3KyCL7spuPUSO+GqPD6IRWzDuCRIVIkA7aiefYD36NGeUneKYhn8yphlAXVOoCwnqBykfli/kqOinpo2qxLMDdjzv0HIYSpZbLIQx/noTCq0rBP4wDfsQY3npgvHayAJWy4NMg6XUEkD8LLJJGxBE9OuIlhttFDJ56oFK5gkhtpN16Mp5EfXnbAm4rVWkFzGYqsP+2jWA5STInnAFus2x8zX4rUqXJJPXDC0DWFj5hyJ3xUPNS+kZ4lklq0i9Go7aJZkcCYi5VhYx0gGOuMcNOXVAaod3I+6+kD6GTjfD6JosJN52wgUQk6R5maBFgLwIG2H0ObjT5FOpkKdS9CqV6rVv8mUX9Cvvj2GuH/DdBlj+IZag3MDSR0A3mYuT7Y9iKvR/IXjdLLUz4bI1wGVlYAjeQbEG88umMcG40iHw0WKYBZpuz8oZhFriwi0+uBVeFU67L/PPlEQy6ZuTZpYD3xheHUQXRRUpVRaHMgnobAj1BIvtjHQ9OeWgnEM9RGkijTQi6tTXSbdeo9b4WyXG9MioodTyPXtGO5HS5GoAtTkaTsSTaR2g29MNvxXMeJocEj8DCR/SbR7Yvc0lX06MrUFWm5P8umfLIEzcEgCRy74JUzmqnpSp4yrfw6qj/wBFyAewjseWNZjiFOiUGgNTIM0ybAz5gDuN5HT2xmlm8kkmklXXy1uCB6QoOAnl0yPUz9CzCkFYEEEM3I9CxH0xTyedy9ZClfWsGVqINUdQwkSD6jAsjmU8QhAEQszNpsWE7TvGw7DBOJ8crCNDFE5BLAegGNGEmlePsHrLlivgpUZ0aCWKgHymSVEm8AgT1xrN8Sp01CpQTQebFmPu07+kYmVavjIXP96gmR98cw3UxcHe0ejvDMzmFQzSRlbYVdAnuoYg+4wDavIXhFDLip4jAMr+VQ9xTJm/+IdJnnvY4nZTjrU3YABGVpgCLixttaMYz9dzKhNDAglTaIvz2xtKtU0y1TLa1j+8ambDqGjbvhMOSTwUBxjKMxqHLxVbo8JPUJEj01R+WI/F82tSoo0hiBFxO5kD/nXAchwepVLOrqlMHdmIjtYEk9hivRyBpnWvh1NAJlJ1T1ggExvadsOjKfNVVI1lOHVaJDeNSosI0qWYkdjpUgfOcD4xx5p0tTpI25amoGufvWsZ7Ad74mZ6sXAbA6lWaa6t1aAT3Fx8wMQydaHaWSQoalZ2UsLKoExEAsTz5wB747R4LQpUxUqF6ga6idMDlqiTJ3sRaOtkfFNQFZAPKTaxxQyHF1QaaiLVUAKyknlYQRceuLJjjCTthBw6hVps1IMrqCQrHUptcDmGPKZHK2+BfD3xB4IWIsxkciCdj2Itjdf4hXUvh0lpKDYAk/MkknBs5XVaIK0Kfh/ZnQN45vGqd7zi9xrNx+49l+FAfzqVRWpE/ZJ8wn7rLztaRIP0EfLZIV6tQO5VKZOoi5NyAF7mN+UE32L3AsvSVDVaXn7FOSAI3LEQSJ2AI5zj2UzdCoWQUxRLH7SlokTGoEmRczEH8sBp20kL12ygOgUmUW8wqMWtzMyp/pHtjOW4czs6TKQCGG5BMgAdbEc4g72knhUKhKsKi1lkFVXVJFus/KcLZjiD5d1ADJuRqBU+04ch5Y+wTxKDHQabDlIcz9ZH0xzP5HL0GVT4t1BDBwJG1xpMEGQRigPi2ixL1MrSaqRd5YSfxFQdOrqYvjrq5C1mqiiNPlAGpyCZmJAUbbtPbEZw/ci1KVIozJVbUAYDKP8A9gd/bAOBZEVXOoOQkGKYlieXIwN7wcX0z+Y3pVzVX7wMggcyVJIIjeCfSMI8S4k9Maaa+FTJJAUQD3PU9/yFsKZiUbdvoHehRJPhu9FhutTzfKACD2I98ewHK1RXQCsTb7Lc/SenP29cewHTPT9yivEMqB4n8LVDcyXOj1Hl/XC9WrRqkVnLiAF0paY2JYzaIGx2wjV4pVFSQzT6nBXzSB1LqNNQQwXrzIG3MH1xk9HudGXpVCxol0qG8MQQx6TAIJ63H545R+Js0U8PUxXaDy7Am49MepZNKZlagbpH69MA4zkqhIqqCabkww2mbjsefvh2YkuKtGhw965CE+G67B7TPc8u+G8p8Hut8xUpovRXDMfTSTHvGCZjJVFyo8QFTAdJsQCQD7EfOAcIcO8Nmio9T/TAj5gz9MFk4JtMUzWVajUfwwz00+9HIgG5G3+2CZXjAAhlV1PXFKooykw/i+ISQ8RI2gjkeouLjfG69SutCmtbKhqLQEECQTsBpOtCb2MTffGtnNXDT+zJdHPnWGVfKDeBIHSf98N1qNTMeZDqbmJviiXfwTRWnl6KkEadXmJPNm8x+Zx83mcvWy5AYETsQZDf5SLH2wVejTm4rzFeopCoaoEow35g8j2Bgx69cd4nm6hAqKxg8+4wpUpqFArFyZkhSB8yQZxUycU6bFYq0TGpWsynkZHy1CN4IvgOl9BfL5um1NFc6AQSSo2JJkxIwankaVKHTMh77BWDD1kR8icS81lgzQhCgyQCduuBjhdUEXpgfiNRY+Uz7Rhoy5UM0ChzVSwKDzaeRJix7SSY7RhjN8ezCvpuByUCFjsu0e2B8Vp5ejQBV2etI1PsDO4A3gdTe2wnDfDMzXagHJoqlwjVBJPXSApMTzPOcLXU5pr6XsXfhtBmV6mulqsUpgCW3m8hZHIDlynAOI/DyLUXw6hNN9iwgpAlg0WNtoiegxjM+IrqzkEA6gwMhjECPnedvcYazHD8yUXyhJkw7qpIMQYJB+cYrYOMM4EKoyyHT4ZePvMxn2g6R8j74LleJtReEHiU6gjQw1av8JHMjqOxEYWzFDQYqqVbcdx1B2I7jDPB8+oLCwtAPQHePWBiBJXSpG6mYqUmkUmpgHUBFh1H/vjea4+riRSRG3JQRPciY+QGKK/D7E+IleiU3u4BHbSb/KcfO/EWWVag0bMskLsCDBMdDv8APElZTm4R5FrL592pkUfKzeZgu7Hv1wjk+IGpNOqC6HcHl3HQjridks81LSysQRBBGL2T4lVz1QIi09ZuzABR6sdp9Lk4qZKcZUn8CGY4dTCFFEvTN+rAb/S8YZoZ2lVLJWYop2dROnpbmMbzHBQtdhUqujk7eHt0++DjNbgi0H8RmWurfZsQJ3OtTz6CSDffbCGVpBKVGlQdfBrms5PJCv5m+C5WpmERk8OjWQknwiUqEdIG8/5TjBr0qoI8NEeLMihfYgQCDtMT3iceyfDqKxVXNKbSEhgwPyj3nANdBJa9fNOfBpFioEimkBRsBAED/wB8ew1xHjgDEJafO0c3O7HuQAcewmafVk459SNr9ccp5Va1RJaEAkxvvttY4of9P5e4qVtLyY0LqAHLUdQn2HucI5rh/wDDrJcMxPIWjkQZ/TGfY7Pk8TWCrW4fSRwppMisPKwLaiNpBMg/L5Yd4Zkny7N/OcUradB0mpzvvpjY2N9uuEvh/iWYKmKvh0hza9yL6F6xuRHc4LUpBjNKtqI+640k+hkj5kYDoqeTWbKVywDurk38Q6g3bVYr6mfbEjwKdLUWJ1i2noec4s5iplmGvz06wsyx5ZFiRsR6HEjOvl2qlqniEwtlYCTEXJUnaMSKTpWguX4ec1SYhtPhSVJ2JgHTPoN+Vscr8fK+VWkWHyi+B/24G001VVpqLIP1O5J5k3xjMcaqDyiAv4dI0/KIw+hi8ckx+nwwZkBkq01bmrtpn0O2Nspp03psysImNwGW4I7z9MfO1HMgqI1chyP7YM4JQjxF1G0GdvXFRc7vBQyVehXXRVLqTdXRdRHqsiR7jDNBqIZqVN20FWBZhDbb6Z3mIE9MHydRkQUMswQjcyFLnmWaR7SYGPV8nXZSuYUrUg6HO/pPNTt2sRzmFctvZzhucoJVinR1ORp1uxZh3X7qnuFw3n1rio2mqDQgEM5kX+7AHmYQdhERtOIPD6VZ0NSnRYzbVEA+hO59Jwzw3MeJNNzpNwA1oPfpfE7CPF6BcU4aDFYaHVQdQSwnkxSBA9BG3XDOVzy6VTMo6K6CPLBA2DKDAItPQjAMvqoOQTHIg8+RB6gjAqvHRUBp1RrQE6TzW8eQ8rRbY8wcOzLSi7XUtUKWVo058da4BDBTTKwRcGSfY9RIxyrkjnVJpPNYX0Gxb/KSbntv64g0uC+IG0V1jSTDAhj25g/MYn0c6yQbjvioz4lYZ9NU+HaoosldWUgFlkXBAkxPUCPl0xMf4WFIamrqrH7pBkf5okA+8joMZyvG3qOoLtE7zsOce2KOe+IYgLTp6DaCitP+YkEk9ziysA4wn5iDXpVEKiQQxgMpkfoR6EYovxSrSAFMkKOYtPrG5x3+zmqn/wAOAFYSQTC0ypFyTsLiOe4vink+GtSEJXoVHj7BUwewZhE+oA74gjabTsTqZsGmar00NVQDJXcTB1DYnmCRO/aG81xWMuxKqtUKrBlUAx+FoAkQTvsYxAzfGmLkOJMwVI2g3BHraMNpkcw51EJLXKu6gnn9km3oYw0y5xehql//AKBXhZ0OyiFZqasw7AkE49xDVUH8+qEcnVGmeR3IIA35TibWLioC1EU9DDV5AsHl+hw2cquZXy1FV1OzmJHY7SOhxMI6f/BQ5OpTZdnDGFZTIbt1B7GMbGQooIeq2vnoUaQe0mT9MHp1vBRlLBrfI8iO+49CcCp8OSuJDhWHI8/frisuJjNcGDKHpsXkwSoJP+pNx6gkemPYeyNZaNgZPXHsVsH+DB5ZPp8Pr1DNNGYfi5fM2w7meD1amlKp8GIguCdVz9mN9+sY2vEJpqoaAoAH6/PfBV4rKGkTKn6EbEdxjFnr4Wnb2az3DDl0TzrUpzBZJsSZhgbg/MGN8AXhpnWrrp33wjls8zI6EzqUgevL6xj1LL01IV6jz/hAgfM3+mKgUvuipmMualakwTxLHWB97TEEmRuCAdtsK8TzlJKh1ZWmjbwQ35FjbDOb4a1MK/ig0jIUxed4ZeR57kfWJtesKhTUNQUgz2m4Pb/fCgmrWP1K+ZrPVy4R2pUtjTUrdf6V8sibd7jETOI1IBagBB+ywMg9YP6GDihxbJPUValIGpvrCgkqZtI3gjntvgw4ZVXLla6XcSqH7UjYxup6TGIy1lqO/wBAGUZKNEOFVqjDVLCdI5AA2mLk735RclGutdG1oityqBFkR1tcfXp3FQydZYP8tiP/AC9QJI6RsfQGcK53jJfyhVQnyhVXTE2uOX74ibilk5WyRF6dUVD0jSfYSQfngGWzj6lmYBvh6lWo0AB4a1G5s0/QTAH1wtxZA7LUpDSHMETs283vBA+YPXDsw7jn9Cjn3q101pLaYBC8hygDYcrbWwp5npHXOpASpO8C5U84ibcj74RpcQei9mKsPbDI4w9RwPts1hPfqf3xUxc4vqKPmXcBvMw21QYHvj6fhXCqZo+FSVGr6dRLAEudyFJ2PQCJjmcCrvTC6TmXDRHkUaB2AJBI+Xpj5yvXdGIJmPvA2I5EYd6MOo5lk+ko/DVQoS9NqDfcYgqGP4SCNjtI277YWzPFmo0xoN9mbmT68hygYWpZ2roV6rPpIsOfY3sMN8KelpKqPFn/AMqrBDf5XXSVbp164Dd4x1FajivTLkAVUEhgI1Abhutpg7zgOUSuUaKRdQJI0yR3A3+WC5zjGoHQgpgDSqLNuXMk+5wLhlZ6fnMi9vXEZ64O8NgqzNV0A7KLkxzPQchgMMplH1gXPUeo/bFZK9MaqiU1ao8mSoMT+EGRJuZjnaOc3gzK9U6llecWj0/3tiLKpMzVdXzSvz8NSf8AMPKD8gDh6n8P5pzrVWKC5f7oHrtiXmODslVh4iGLCSRIiRytaOeOjMViRTXWxOyr5p9IxrZyi+Kdqsn02WWlWinXYkJyB+1OwnkAZPzjeRP4lSoU6ppNQCAbFXaYNwQSWBkXuDvicvB84CW8InsGVjbsCT9MP0uP+IgpVaIqOtlaDrXtbcTyIMYKaNKcZ9PknZvIlHZZ1LEqdtSnYnoRsR1GC0OCsKYqVX8JWEqIliORIkAA+vtitT4AKo1Va65dgNKoylibk+aD5BeL33tj1H4rpkNSzNMVKZMQDBUi0o0fnY9MIUryKZTgaVLpmBPMVEIHsVLfkMewzX4nlUgZZXAi5qEFifYQBj2C2dFGNbJucyz1agNMfaEsdgDsSTsJ39zg1D4dqswCvSY/4Xv7AgSfTAsnW1LpYlZJ9vXB6eTam0lgR1B3xizuoJ5sLQrU6Z0NRpkbGR5hy+19oH3xmrm8slQE0izJ1fytzUssTtuARj3Ess1WoHUhQVGpmMXuO5JgDljJ4NDeKdNRFAkqeew1KQDHtGIpLokB43xlnpCRAZgRaAIB25c9sL5Dh9arTLU0Y01+24EgdSfQdNsU6gzFRdSIXQ2IMQe0EifbCWQ4k9AaIKlWMKZBvFsaWjlJPnvBxMiyj+VXDnowKH0Bkj5xjuQqOS3iSrTpg7jrh/N8PyzaFpTSZTDNJbUIvYmxnaIEHthfiKUgwUNUUgWLEN6SNI+hwXZqMXHOfkFmOC5hG1FGjcNBgj1xzP6TpYgeJB8w3levW1vYYwuczEmnLkC8AkiDz6QcYyFFqtQ6hZNlPMn/AJ+WELTxQOjUpVFh2KkbEXnFHK0aRpksWCBhGmJJHe4A9jjWTzdYVPDFMdNGgERzlYj6YPxPNpS0RTChp1KNpmTHQGdvX0AK1bBF6NaFH2h9kVYYemqAR9RjmU4VWqMQoo0mAICswUz7CBI5kjfGvHyMakWqH7spUf8ApnE+txEB2YHcKPl/tAwg62b8RsuSCIrAkNqF17Doe4xg8bNUFK3nB5m7Dup3H5YfNdIFZ1FSoVWzCVAAgSNmMAb27c8Bo8VoVTpq0aYB+8ihGHcFQPkZGIxJPR3LZ2nU/lOdKkRq6RsYxl+EiiwIqo/dJj6gHAqXAwru1RtSg+UC2sRMzyERbeZHLBlrUqoKKgpPsrKWj0YEn0kRHfEKbeZI6nA3JeqlWmGLEqhmSCd5jSOsE7Y3xVqEBWaq7x9sEAf6Ujb1M+mM5XJVnRjK00BgM5i4MEAAEnoTEd8CHDWWotYsrKg+0pmCLAxYjfcjfEZapVE9kMi9FgXrJTKm0gse0gC3oTOKfE89WhQBR8JiYekoRS251eVSG5335bHEnMZEVPOtVe4O+OV8x/JqILi0eoIj9fri2VcV7Bsz8N1qmqqj0qnMqjEsABGxUTbpgPC86aSstMy77tEQAJjsNyfbA+FZ16DBpIOLVbNLRVmo01kklnKhjJ3FwYWeQ95w30Mxj/kiH/bFQtcxHPFLPU6lSKiVKcaYqOCQY5aljUY2kSNhIwStw3+JoM7UxTeCyMoC6o3BAgGeR3nEPhGYKmeWxHUHcfLF7A274sqZLMUKR8wNdurEqo9FUyfc+2M/x1OkWaguliftG5UdEJuBM336nCr8KV9IpMZ1aSpPImAQe3P54oV+HZWjCk1X5agygH0XSbepwir7CdHj5f8AvgKoG2sTHod/aYx7AuIZJKQD0zrptYE7g7ww69+fzGPYsByrDM8TypWoAksCARO8dz2/bChrsLGcWf4M10NRWhlEKpH2gDJgzv7XjGKlChSHmXxG5kkgewBH1OMWd5RdtxCcEzFJlKVXKA7NE6Tykbx6YdrUKdAWrpWkGQuqAI5yBcjELM5dXUtRGki5SSRHVZv7Y8tQU9wHPORI9gcVDGb6/wBFeizZhNNP7aqNKDmBuB3i/eDhTNUKq05qqVZLrqEH0/X2xioA6GpTApulyBYEdQORHbDeVyjOC2ZZmox5mpsCRe0zeJ5/W+IW29/0Qv4shhfH0FPOZWsiiuKi1EEB6ZHmHIMD06g7YzkMhlBUBeoGpg7CmNRHuxAwSrw7KVMywRvCplQQrEmCZ5gTFgffDgwlLTFzxNaVRQt1jY8xNp+uBVKBplqtJg1MmQJGpezLvbaRI9MWU+CHZv7um6/9xKq7euqPmPbCmc+E1pVCr5pFQjyEDWSeYYBgBHUEzO28VInJ3/oXPxtm3GgVXYERAO46W5Y5klBOquAeS0zuZ3LdOXfCtPg6IY/iUjqFaflb88ez/CmXQaL+NqMWUqVO9xJEd55Ya7GE5JXJCVbLaWYr5lDGPSbT1xZyVBK1KKtNQGsrqoVgeoIAkdQZntvjFDL5vKKHKQOpAb5yI/PCOZ+IKlZwWbUeXID2FgO2LJLgsPr0PZbP6WhhMWI9LHHcyKIOpCb8jyxn+0yp06EjmCoM+pN8drZRCwIsriw5Ajcem3zwDb1seqUKip4odLKP5cnVHWI089pntherxVX+4obqBE4xk2LsVdgu4vhun8MAKWNSmVHRr+wxYHPQ9lOMqSBWkpsQLGO3fnigKOST+7rVahb7roFgHkSGM/TE2sKeWSFRajc3ZdV/8INgPacCpKldDCinUGxUQG7MNhPIiO88oLd532Ectwyq7QNt9R5D9z0xo5UEwtS45MIE+sn8sYyHFyCwPMj6YoZjLUG/mrVid0IuD2OxGNO0cYqMlaYlk8k1SsabsKZG7NsPlv7Yq5WtnMu5NK/KUKsGHp0PQjHKtGmiLUqAsxXyrMADlqi5JHKRAjfkCgEryFXw3+6QTBPQgk79R9cFm1FrqG4jxLNuGqVdUgW1EW5WE2Ax3hb0qdIF6a1XInzEwo5BQCL85xKy+lwVqVGSeiz87jDVA+C6ByHQiJHMbH0McsIJ2/QFWr0wRUpArB8yzNtpU7+xn1xTylbLV08OuzUnUytQDUL/AHWG8cwR3tiVmuHhJKEvTPOOXfvhukuWYAOmgdUYhveZB9xiDzaKuSr0KMqp8QdSN/blj2J39jVJD5TUyEEEu6LcHYElZ5bY9i4mvErD/YFxjjVdToqAhoGkQIg7FSLEemB5DM0WGmtqj8SxI9jihxHiVJhTBXUFYkA7xGx7ExjtH4wqrZW0r+FYA9I2xg701LMlXYRrVqdMHwiTY7i59sdynEaMRUp6/eCMPrwmnVqiqKtKghgss3B56EF77jYX5Y1xvOUKulTcIfK0AMw6EjkfpyxYHzdKJ9biCspRAEDCPnuTg9LiSIvhrdSpVj1kQccXiYf+UtCmyxsEUEd9W4PecLZbhj0nDupKgyCIIEXEkEge+Kg5OznDOAVngsVpg7amAJ7gE/ng1T4cNN21V6a2kTqlvpHvMYPW4VXr/wAyj/Nv5gD5l7kTJHcY5mcuRTC1jdSCIO1/MvuP0w2YX4aWOwpluHZhpKhiqn7QDEe0A4HVzJQ+dUqD7pNx36X9Rgua+IaoICkqFsoFoHQDlhbiGbFUB2+0TD9+hPfcTzxBJpJpMep5XUoLilSDXEgyR7Cwxvh1N6DOxgzamQZEHcg9du4nBc/lmzVNWojWymGRbmOTKOY5HpbC2eo1KKrTuagIJUXIMGduYtOA26TvsBTj1Zah8xPUHn69cKcTprTqh1GlagkDoeYHafoRiynxUptVy9FnFi5SG99gT6jC/G+G5iuFZKJKgE8hveyzMe2NLZw/EzG1lrQsmYWoApplmGxUGfcYBmFOn8OmbEQcUMvSbwwlGdQ3jdjz9fTHahepTKVgdSg6S24jle8HpgOjTayDbg+mmtWsx8wkKu8ctRIgekE4ymRWqh8FnDgWViCG7AgCD6/TDWV+IgtqiCpTYeZGkfI7g9CME/tWgWVMtR8KTcs2o/OBYDlGEKjoncP40oUrVQVEYQwNiO6ndSOvzBwerxWkpAopoQbAmT7nmfYYJmKGVDEFXBJJLyDuZ2jbtPvgbfDalwTUilEkref8oOx6zMd5GLBnzrWWO8I8OtTINFGiYUCNhJaRDE++PmsyoYnQNPa8e03xYNRMuwOXepqDSA0G/YgC/aMVqXD6Gks+XZKp2XxkVQT/AICNQ9CcSdBKPJU/uTF4lQemUrKxBjSytBU+4II5RjWUr0QBTy9OozkyWJ1MQOQUCAPngTZ4ZZ9KU9LbksASZ6E7D0+uNcQzwCCpTUU3Yw4UQDaQY5c5AtseuIbzZIzXCsylQa6Tp4jW1CAZM77Ys/8ATTqgd3p1Ka+ZgjEkchIIBi9yJ9sT6XG6gBWZDCCOWC8O4owIvY2I+h/XGm2cYRiuoat8QVlaFcqBsFMAdIAx7jeqpS8UiKixqP4gbSepBi/MG+2O5Dj6qArZelVdbIzKS3YWI1e4OFeI59ySjqULmIIIge+CjbknF2x3hGeQoquxAC8vr9Zx7GXyWWZVCFqRXdpLhvUEiD6W7Y9gpG4zmlVDtKjVCxQBOnfTc+pi+E84viIxYRUUTMQTG4PX1wHO13ouGRiFa6kfr3GN5F6lSorOSqz5nPTtzJxmup6XKLfEUoUk3qOW/wAK2+p/bD/GqqNRTRlxT0/eVWuI++x3vFzjnFssKlbXRCqCBuYGqYmOptg1OqlIDVUqM/PSwAHoCDPvvhOajhr9QeQyPioFpkBjcyYk4pZThTZY6q1QA8kVgSfXkBibT4cGqSKgp02EghSb8wFkR1352wKrkmp1YqtrQXUqTD/qO/8Aw4DadVgPluG1K2aqJQK01jXLtpVQYtN+ZgY0pqZcuh/vgSGIMxGwU9OcjecdrZyloLUl0Pz8xMgeswfTCFao9VlemCXEAgXJjY/Kx9sOzP05sKnEDWlK41Dkx3XuD+mxwzkD4KlUAapzaATbYL0t0vgOaFcLqZFAH2tJUkd2AMjEqnnnpvrusmQcVWZc4x2UkzxrND2bk4EEesbj1wFM4aUgHzz5j6fpigvHatVZ8JepdaQBPckC+JOWoCszOzBEkmdyewGKgctVsazOfWoFdxqdDY8z2PUDfBcnUapVWWIUeYkG9uQ7zzxkZXKEaS1YH8Urb/TF/ScTGrNRqFdUxaRzBuD+WGrBz4vzH0vEeLPSe9JBN5NNTq76oknvOAZykaumtTIW4DK7GN7FSZsdoJtbrAWynxO6poYLUXlqAMf5emCLQrV18lM6SQbWmDPlmJvG2A3aejXFuJU3YLmKEVF3YMVLDlNyCOhHzwg+cViq0KADDmgJaO5kk45xPzOiuCGUFSCIIvaRva5wxn88UUUqK6VHQXY9WPM4Tk7tvH8hk4qijRmMtLD7JOpGH7j1GBGq9VlFJGIEyBsJjmbcsLUwzroqzHIndT1H6jDFXLOyjw/sjkOWI0mwrZLwq61SdgTpazK0Wt05gjB89wermFFXLg1Is6Ldl6GNyp6jYi/LAq6s1A06gJcDUnVSL253FoxGyuYqioqIWViY5iPXpiSszNqOO5RzlFlpgVQQyEEA7i8Ef86YxleHisk1KopAtI8uomLbSIG/PB88MuBpfxXbm4YC/ZdJt6nE7PU9AUoSyRCnnbke+FBLreh8/DImf4il4fJ4Mz0Kbz7x3xyhwFRUWaysk+YgaWjsDY/p0xIesxAExHLFGlwmqVBZlpzcByQe1gDHvGLJhcbwmN5nh1GjD0HY6zEvEoekixm94GxHq1kpUS9ZWX8BM/MG2IOZV1BpsLyCL2N9wekThmlwKvE+HUjqFv66d/piNxajhI1mqNDxXOoohiFW8TciTy6Y5hWhwSozspYAC+sze+0bg727Y9hx3Oacn/ifsh4NQMfyadtvIP2xluBZc70KR/0D9sPY7j38V2PnPFn+Z/JPHw/lv+xS/oX9scb4dyp3y9E//bX9sUMexcV2DxJ938iQ4Hl4jwKUdNC/tjj8Byx3oUjG0ov7Yex3FxXYfFn+Z/JOHw7lf/l6P/41/bG6XAsus6aFJZ3hFH6Ydx7FxXYPEn3YmvBaAuKNP+gftjH/AE9loj+HowDMeGv7Yfx7FxXYvEn3YqOFUQQfCQEbHSJwOpwHLMSWoUiTckotz8sPY9i4rsXiT7v5EE+HssDIy9EH/wCmv7Y1mOBZepGuhSaNtSKf0w7j2KkXOXdiC8AywXSMvRC9PDWPywQ8Hof9qn/QP2w3j2Lii8Sfd/InX4NQeNdGm0WEop/TGRwLL/8AYpf0L+2HsexUuxeJPuxE8By3/Ypf0L+2NUuC0F+zRpr6IB+mHMexcV2LxJ92JHgmXmfBpT10D9sEXgmXZ1L0qc2GrQCQNrGOmGcexcUXiT7sJX+CMsxANKiWg/aRTGmFYbcmPyBOMP8ABeWiBRpQYMGmsSZuYEAW3PXHMdwcUPiS7v5ML8CZWf7mgDIiaQndRcRa7D2vjtb4VoMy66VJtSlp0A7Lq6fX1x3HsXFB4ku7Nj4KoEgeHROk2/li1yJFuqn6Y7/0fSJk06U3MlB/hO8X+0JPKD0xgY69QmASSBt29MXEfFl3fyBz3w/RVvNTptIBnQPTmMewTHsXFF4k+7+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lh6.ggpht.com/_9F9_RUESS2E/SqpAhv9NFwI/AAAAAAAABD8/Hp35OLmFBmo/Looking-at-the-World-through-a-Microscope-red-blood-cells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0000"/>
          </a:blip>
          <a:srcRect r="5882" b="8522"/>
          <a:stretch>
            <a:fillRect/>
          </a:stretch>
        </p:blipFill>
        <p:spPr bwMode="auto">
          <a:xfrm>
            <a:off x="3352800" y="1828800"/>
            <a:ext cx="4831330" cy="447073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Cells or Not!</a:t>
            </a:r>
            <a:r>
              <a:rPr lang="en-US" dirty="0" smtClean="0">
                <a:sym typeface="Symbol"/>
              </a:rPr>
              <a:t> 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	or	 Not!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E. Coli</a:t>
            </a:r>
          </a:p>
          <a:p>
            <a:r>
              <a:rPr lang="en-US" dirty="0" smtClean="0"/>
              <a:t>Onion</a:t>
            </a:r>
          </a:p>
          <a:p>
            <a:r>
              <a:rPr lang="en-US" dirty="0" smtClean="0"/>
              <a:t>Red blood cells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Snowflakes</a:t>
            </a:r>
          </a:p>
          <a:p>
            <a:r>
              <a:rPr lang="en-US" dirty="0" smtClean="0"/>
              <a:t>Diamond powder</a:t>
            </a:r>
          </a:p>
          <a:p>
            <a:r>
              <a:rPr lang="en-US" dirty="0" smtClean="0"/>
              <a:t>Sugar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657" y="4800600"/>
            <a:ext cx="8779943" cy="16619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might you explain these two groupings based on our definition of a cell?</a:t>
            </a:r>
          </a:p>
          <a:p>
            <a:pPr algn="ctr"/>
            <a:r>
              <a:rPr lang="en-US" sz="2800" dirty="0" smtClean="0"/>
              <a:t>(Cell = basic unit of living organisms)</a:t>
            </a:r>
          </a:p>
          <a:p>
            <a:endParaRPr lang="en-US" dirty="0"/>
          </a:p>
        </p:txBody>
      </p:sp>
      <p:pic>
        <p:nvPicPr>
          <p:cNvPr id="7" name="Picture 2" descr="http://www.foxnews.com/images/339466/4_61_bacteria_e_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1549402" cy="1162052"/>
          </a:xfrm>
          <a:prstGeom prst="rect">
            <a:avLst/>
          </a:prstGeom>
          <a:noFill/>
        </p:spPr>
      </p:pic>
      <p:pic>
        <p:nvPicPr>
          <p:cNvPr id="8" name="Picture 2" descr="http://t1.gstatic.com/images?q=tbn:ANd9GcS0alT5jCmp_-Aj3XUGvm0W7t0RxBeHEE05ugVRjERBfVv5MxV0u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143000"/>
            <a:ext cx="1680146" cy="1118062"/>
          </a:xfrm>
          <a:prstGeom prst="rect">
            <a:avLst/>
          </a:prstGeom>
          <a:noFill/>
        </p:spPr>
      </p:pic>
      <p:pic>
        <p:nvPicPr>
          <p:cNvPr id="9" name="Picture 2" descr="http://t3.gstatic.com/images?q=tbn:ANd9GcTLmv8ntifbTJS6-r_cA_reun-vo2hzTM0pJjl3ZAMWcrddTCf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04800" y="3124200"/>
            <a:ext cx="1524376" cy="1247776"/>
          </a:xfrm>
          <a:prstGeom prst="rect">
            <a:avLst/>
          </a:prstGeom>
          <a:noFill/>
        </p:spPr>
      </p:pic>
      <p:pic>
        <p:nvPicPr>
          <p:cNvPr id="10" name="Picture 6" descr="http://lh6.ggpht.com/_9F9_RUESS2E/SqpAhv9NFwI/AAAAAAAABD8/Hp35OLmFBmo/Looking-at-the-World-through-a-Microscope-red-blood-cells.jp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10000"/>
          </a:blip>
          <a:srcRect r="5882" b="8522"/>
          <a:stretch>
            <a:fillRect/>
          </a:stretch>
        </p:blipFill>
        <p:spPr bwMode="auto">
          <a:xfrm>
            <a:off x="2133599" y="3124200"/>
            <a:ext cx="1482229" cy="1371600"/>
          </a:xfrm>
          <a:prstGeom prst="rect">
            <a:avLst/>
          </a:prstGeom>
          <a:noFill/>
        </p:spPr>
      </p:pic>
      <p:pic>
        <p:nvPicPr>
          <p:cNvPr id="11" name="Picture 2" descr="http://www.eastwindabrasives.com/diamond-abrasives/magnified-diamond-powder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162800" y="2743200"/>
            <a:ext cx="1602488" cy="1066800"/>
          </a:xfrm>
          <a:prstGeom prst="rect">
            <a:avLst/>
          </a:prstGeom>
          <a:noFill/>
        </p:spPr>
      </p:pic>
      <p:pic>
        <p:nvPicPr>
          <p:cNvPr id="12" name="Picture 2" descr="http://farm4.static.flickr.com/3168/2604572382_06115208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1"/>
            <a:ext cx="195679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Matthias </a:t>
            </a:r>
            <a:r>
              <a:rPr lang="en-US" dirty="0" err="1" smtClean="0"/>
              <a:t>Schleiden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1830s</a:t>
            </a:r>
          </a:p>
          <a:p>
            <a:r>
              <a:rPr lang="en-US" dirty="0" smtClean="0"/>
              <a:t>German scientist</a:t>
            </a:r>
          </a:p>
          <a:p>
            <a:r>
              <a:rPr lang="en-US" dirty="0" smtClean="0"/>
              <a:t>Observed a variety of plants</a:t>
            </a:r>
          </a:p>
          <a:p>
            <a:r>
              <a:rPr lang="en-US" dirty="0" smtClean="0"/>
              <a:t>Concluded that all plants are composed of cells</a:t>
            </a:r>
            <a:endParaRPr lang="en-US" dirty="0"/>
          </a:p>
        </p:txBody>
      </p:sp>
      <p:pic>
        <p:nvPicPr>
          <p:cNvPr id="8194" name="Picture 2" descr="http://t0.gstatic.com/images?q=tbn:ANd9GcRfR5MPW--YZNPmAV3mP-MpobMALuUKOy0whcvdgdrGXCEjeP3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810000"/>
            <a:ext cx="1981200" cy="2824264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Qa-0O61ZzNijRC4rvE88C9AQcnWGekr4Tv1SOq2oScO2WCayeFN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4478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The Discovery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static.gotpetsonline.com/pictures-gallery/dog-pictures-breeders-puppies-rescue/english-shepherd-dog-pictures-breeders-puppies-rescue/pictures/english-shepherd-dog-0003.jpg"/>
          <p:cNvPicPr>
            <a:picLocks noChangeAspect="1" noChangeArrowheads="1"/>
          </p:cNvPicPr>
          <p:nvPr/>
        </p:nvPicPr>
        <p:blipFill>
          <a:blip r:embed="rId2" cstate="print"/>
          <a:srcRect l="14833" r="7293"/>
          <a:stretch>
            <a:fillRect/>
          </a:stretch>
        </p:blipFill>
        <p:spPr bwMode="auto">
          <a:xfrm>
            <a:off x="7086600" y="3810000"/>
            <a:ext cx="1600200" cy="22148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Schwann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scientist</a:t>
            </a:r>
          </a:p>
          <a:p>
            <a:r>
              <a:rPr lang="en-US" dirty="0" smtClean="0"/>
              <a:t>Observed many animals with a microscope</a:t>
            </a:r>
          </a:p>
          <a:p>
            <a:r>
              <a:rPr lang="en-US" dirty="0" smtClean="0"/>
              <a:t>Concluded that all animals are composed of cells</a:t>
            </a:r>
            <a:endParaRPr lang="en-US" dirty="0"/>
          </a:p>
        </p:txBody>
      </p:sp>
      <p:sp>
        <p:nvSpPr>
          <p:cNvPr id="7170" name="AutoShape 2" descr="data:image/jpg;base64,/9j/4AAQSkZJRgABAQAAAQABAAD/2wCEAAkGBhQSERUUExQWFRUVFxsWGBgYFxocFxkYGBgXFxcXGBwXHCYgGhkmHBwbHy8iJCcpLCwsGB4xNTAqNScrLCkBCQoKDgwOGg8PGi8kHyQsKSwsLCwsLCksLCwsLCksKSwsLCwpLCwsLCksLCwsKSksLCwsLCwpLCwpLCwsKSwsKf/AABEIAOIA3wMBIgACEQEDEQH/xAAcAAACAgMBAQAAAAAAAAAAAAAFBgQHAAIDAQj/xABBEAACAQIEBAQEAwYGAQIHAAABAhEAAwQSITEFBkFREyJhgQcycZGhscEUIzNCUmIVcoLR4fCisvEWQ1NzksLS/8QAGQEAAgMBAAAAAAAAAAAAAAAAAAECAwQF/8QAKBEAAgMAAgIBBAICAwAAAAAAAAECAxESIQQxQRMiUWEUcTKBFUKx/9oADAMBAAIRAxEAPwC8CaXOIc+4e2SqZrxG/hgFQe2ZiAfaagc3cbZ3/ZrZIG10jrOmT7b1zw3LyIgMUh4bJ8QLjCVw0D+65r+CV5f5vxR0S1bX65m//kVrbwgnTYUVtYFY2oABrjcXdnPeZR2WF/8ASJ/GuR4Wx1Z3I9WY/maYWwwB0GlcMXZgUDBq4Jl1W46x1DtH50W4ZjMUPmKun9+jfWV0+4qEG6HYkDTtI0os17O5A0VdTQBPwvFQ2jAo3STIP0PX6aGpwNK3EsUrIV0CnTXrULgXMbBoBZ7YMQ3zCCR5SY7bH8KNFg7VlcMNiw4kSOkHeu9MRleGvaSeZef1tX3wttczLbLXHnRDGg+uoH1IqMpKK1koxcniIb86Yp3d7Xhm2twpkMD6Sxbf10A13inLhXF1vIrbEjUdjJB+okb1UOBtNiSouWgtu25us6rAKRITTcyAB3mm7DYp8PbLCGZVLGflHU7fyrrt0FZqbJPWy62Cj0iwKygfLnMYxFoM+UPJXTZo2ZQTMEa0cFak01qKGmnjPDSNzTzy1tmtWlZHRsrZsktI8ptiST32AinbEZspyRmg5ZmJjSY6TVWY7lTEI73ry27t1gYPidZmdVABI8ogjp2quzl/1LalDdkPHL3NQxXiHw2torAKX0ZpEmVjyxpprvR4GqgwOKuYa5nts163dd2uIfKyFYDsA8R5pA2DAAaGrR4PxO3ftK9tsyn7gjQgg6gg6EGnXLkv2KyHF/on0E41zZaw0yGcr8wUaLOoDE6A+lG6qjjXC79u4zNYbzGJQi4XYzmuQxgadxppSsk4rojBJvsccDzrbukqVNptQjORkZgO4216kRrvS/wjmx8KpW6huO9xndxdRpJgQAmaBoB21pRxGFRFVQZZwcwunMEUjzEFZytm2jTzV2wOAe2q3AyKQ4f+JLrIygZHP4n07VQrWy3gi6bOIDDSutJPK3MILlLvlb+UHcjX5gNAdPpqKdVaa1RkpLUUNY8ZV9q8RiHLb5idfWmNcb5dag82cPNu/nAhLnbbOBqD9d/vUO3ivLLGNNKBhvDMDtRNLoFLHD8bBmaI/twP1pgTMXjAoLEgAd6D4nj4bRFZ/wAB9zUZrZxF4IT5V6T17/XpR2xw5E0G09aAAX7Td/8Apj/8v+Kk4XjeUOtxCpY/NuOg3ij7KvYChmMI2iZOlIDq2R1J0KggLB0PeodzGKjhMjAETPSe5M+23eoFx8ikrpPSCQT00HWu3DsUznKw1A79P+/pSfY0GlxIR1AJ13/MfgaZLbSKV+IWgMjzpoCfpt/t9u1MWCuSgqZAkVQuMYrcxLsMxu4l8wmNEOiyOksftV9VXHNfIRNy49t1C3G8TKwbRz88FQdDvVF8ZSj9pfRKMZbIGYThFi7hWuqWAYZwmY+VgSpUxoRmGhjrRjGJ+7eSFHyGdiJKkbzqB0pc4dwPEW2RGdRbQnVPMGBZnE5ipkNGkbUycJwsAJcY3xr/ABEBOszuT39um9KuDzGRm1uoVcNlXH2vCafDuCCBClWSCAB0y5df7atrg+ONxdaXU5aCfwbSoP7VAPudz96YeD4E211qyuHBYRnLkEqj4jBK+9SKyrCAn8ycoBgz2l8zAJcGxe3mBYA7Z9NCQdgKTcNj7uGuG9h1gG6UIysLV9Rs7MTC3BEFoGrajQirU4vxVMPbZ36KxAmMxVS2UE6SYqucbi7eKU4jDK4YWmuPaYeVHdgskHSZQsSP6Q3es9ke9j7NdM9XGXoe+X+ZreKU5TlddHtto6HsR1HqNDXbi/ChdhszqQCPKRqDvMg9qrcXc9w3VXzW0RUu2rhViSQbrgucrKGLTIy6qD3o7w7na7bui1fe3fUgHxLYyxm03nKxnSABqCBNCtTWSFKiSf2kbG8rzmHmAJkddQI1ncRpHY0OPL9zUM6+YDMcpklepG1WdhcTbvIHQhlYSCOor1+HodxVjriyjlJdCDwzhXh/KCWOhYjU6yB6D0p84apCDNvW9vAouwqRU0kukRb0h8VwC3rTIwmRp9ehHY1WvDLxuWgCfMNCNDqNNjVrVXvGOT2sMz2XJDtJUgafQ9/0oYIH2eEeUed1YyYXKUGpGx/QipGH4Q4Hme430AA/I1L4epSMxzenb3j8qc8JbVlBigNEO1hnw7+Juk9dxJnzaRuYn8qJ4ni4ykjt016/80ycX4SL1l7YhSwgGNjIOvppSenDnsvDwehKkjSRsCN6MDTe3xZsugMHSSI1Prt/7ULxfFWDDOrZTMECZgajTX/3plw/A/FXVj+oPQ1BxPCyIV8z5TI/lEnSYXWY9aMDQbZxPiRKsBmnNlIAjMOo01YCifCvKfEbqP7RIPrpBgHf1710wvDWOioADuNYM6ayTXa9wV12GgEa9B2k7UYGka/igbpKKYiCWJCjWdFnU/QH8aMcvYkkkdK1wXAJHmHuf0G/5UWw3DFQeUkd4ijQJla3bQYQaC8ZZgyqt11kHSftrvRGzYGQHVTGpB/EzofeqlanJx/BJwaSf5OT8EQ9K7YfhiJsK3hgJzAj1H6j/atVx6xJgCJzAysHYyOntVnJEcJIFe1rbuAiRsa2qQjKysrhjcYtq2zuYVRJ/QDuSdKAFT4h42PAtjqzXW+T5LY1Hn01LA/6aWcHwy5auJdssqyAHQsWVkJkGQo8w0giPzmZjsRcxGIa63k8otIMqXFtnNLqXBOW5lz5tNtNQASwcGwYuOZGg2+nSqIrnJtmmT+nBJfPsU+L8AS2fFVMyPK+GXyKlxvMpHdCwgrIidOwhOjKrKz2SFCLkzZfDvKZAGQD+/zSV1MmmX4lMllcOCJTOXydHZMuVWPRYLE/9ITHxVtA+WyS6sl0l3kBtysKokeY7n+WqLcUujXRylDWH8Jxu9ZuKtpVV2Dm4iZWstcliFAD+R4ABgjUjQ0xcN+IyHS8mUifNbbOvl+bTRgB3gjsTSJhsIC7eHbLMy/tFovAA3kNOhA1IJIBKLprW9zKpLILJU2iyaEQ3kt3PmHnEk6GZ001ojZJDnTBlx4TGpdUPbYMp2I2rvVbcvcUa1dZg0rdKl4+XxCpYFBuFIB3AOoEaVYeGvh1BFa4S5LTnWQ4Sw7VpctBtxQrmfj37LZzgBmY5VBMCYJlvQAflSZg/im4Ym4tt0G4SVbbSMzEGlK2MXjCNcpLUPf+DJMxU23bCiBVe8L+KbPey3LSqnUrmzKO+vzD2Gm1P2FxqXBKOrjupBH3FOM1L0KUHH2dLt5VBLEKBuSYA+9BL3HsGx1uD65Wj7xFKHN3G7j40rqbNggZR1cjVz3gmPT3pe5kxmVM9vMPlkHvssffrWefk5LEXQo1ay5MEbZE22Vh3Ugj8K7NYU7gVSfCOO3sM6sWh3OixoVG5uaSdAe566VY3BfiFhrxVGcW7jAGCfLrtDfoYPQiatrtU12VzrcWM62wNhQbGccTxim+TXf+aY946fQ+lG5qt+FA3r7lnK+ck6a66xSunxSFXHWOljjKmZMDcfSuzcQEf6Q33qFhuHWnEFmYx3j7ACoHE81pgu4A09RmUj8ZrNKycVvwXKEW8O9xy90kHN/xuB6UbusFtsegUn2iaXeD3dFYjczp0kmjeMug28hMeJ+7B1jzAz9NJ96h40k+TY7lmIXeZeMqMtoP/OC2v8tsAnbuR+NGcPxC3ZtKSSVIGoBPTQQJMADakx+XPOYzZwCJbWZ3kf8AetcgcXhyAq5wp2zgAr6BjoQdR+lWNWRkmkVri09Y6LxQK65TNu55l7bwY9J19zRxWkVXHCeLYi+ZxFs2yrkKDlnKWJB0PaB7VYeGMqK2w3OylnLinEFsWmuOYVRP1OwHuaQ8bxxsR85EZPFyi4RbFsyqrAUlyxgEkaBjtBo78SHK4Fn6I6sfpqBuDMMQY9KQvDZ7fiBrgFsW7gJCQRbEpkW3ICzDmNAPWKptb3Pg1UKOb8hTh+KttcIWA2Q6R/SBbMEb/KT54YTGutPXL1gBJ70hcNJJylGUqXzu7TcdhLqsjRrYFxT9QCelP/L5/dipU7hXfnLo25i4MMTZKbOJa23VXggH8YPoaqqzeuFWPiOpKokbRet5M4Kz8nljNEeYDvV01VXMGECcQvoVVlY27gBViwVmVrmoBASV1DaGY0k0rY7jJePPNRoLK63Acp8TxEFzyhWMgAASCJjsPlHehfE0UXjmJUCzpKTmYsYZVKhQC0T6TvTjw/gwJJRFUg7qiqfuAK05h4e1q2hIkMxUggNIIJiCCW1Gw1qr6HFbpcvJ5SSSAHDAty6IID2g6tDCGUGEIUDQTIidIFWRy+f3Yqu+E4ci9cYsSXXUEzGV8oEgAEancZt5iasbgKRaFX1LIma57IXOdOWcRiryuLq27Vm3KDQ5rrE5pBBiAFgwdelKOK5Td1ylgugmGc6jLAOYsCZBOYaiTuIFXDdtBhBqL/hKdqbrTIKbRU9vlRjAdjAMkhhmMHsFgTvodPuCW5f4aeHvcvI58HwyWVj1EESdogQD027mrAfg6HpUDmfhZbBXktoXYroqxJ1BIGbQmJ0O9HBLsfNvr4KiTC4q/iHdc1tnJuuXh7Df3WriaiSVER+VdrnL+LNxWfIbdplbw0Or7ksNdSOxjemXgXLv7MsZcj3YLKBlgCYBUMyhtSTlMbdqd8LwVSgka1WqU+37Ju1rpFX2rQfFZhbS9+6dClwlMjeWMy6MQewgkT61NwvAHR7dxmss4Y3Gy2MqIAVAt22BDT1BIO251FP2P5YR40Gm0+laYbgQMhh71KFXFYQlPl2duCcQe4ddqBcU4Det4r9wJW8Z3gL1aT21P3ApuwOBFsQK8x+EzQQWBE7djEgz9BTtrU44KEuL0Xratauw1wNA1jTXtQvmLiFy7eAtIWVRBfZQ0yZZtNNPxrbF8IljKmSdTuT99PwqXhOGNcbWYrHX4stfLpfg0SuXWezfl3FG3aVbuXMgALAyh7EHp9DFHvGW4uRhodj+RBGxFR7fLwA3171G/wANZGMPHc7R223PprVn0JQ7g+vwyv6il7RtZxSt53KowJALaFwCVzFY02361st5LrMjqFdeoMg9vuII9D7Uv8SfM1sIuYtlRicpzJMFSCIUnuOwqbdcteCiBECBtpAEd9AKtqk5EJpIzlnBAZ7bZTs4uH52aPMX79x2kxFMuAxgby7EbignL2GVSxc6vqFklQDMabDQ1Kw+Aazcn+UmAfsB9PpUqn0KRtzs8YC+fLok+YSujKdarS1YHhrbJBDsy2wLOttATnkKQSJt9iPMBIEirK5wth8KUOquQrd8pBmJ0ntOkxNKv+F27C/s2a4QgQWyXgxmmFIiG1b65dZ2pzWk63iJQWbjkRlYKyjSZYupMlpIjLsP5h6U08AP7sUu4ZFJkqMxOVSIkAE3InfL5DoO9HeAHQjtU4rCuT0M1XfO5CYvPJBNrKPMAPOtwA66CGXU6gAnTY1YlV1z8ScWoWSQtnYgMP3l0lhoToDEaCGNRs9E6n9we5ZvE77kAn6kSa255QGzbGUsfFBAAkyqs23XbbeJjWo/LbecR/SNtth2qTzUniNatDvLaxAYFO8/LnP+n0pv/EjHqQmYPDXP2hXaYFjST0uMCPJ/KYBkdxVjcDabQpcxGrgdGLCIHQaewn8aYuBfw4pxWdCk97CVZWVlSImUvc18428GApGe64lVmAB/Ux6D8TR69dCqWJgKCSewGpqj8dg7vEL9zENItkmOgy6ZV+oAH2oGidxPm3Eu2ZLtpS22VRCjvL5ifagmM5ju3nC23a9cGjXLnnAMxCKZVF9QJ/WJdwRtOAAM26gb6iAD6mmnl7li2loajPEnrqBr+dIZI5f4tiEMO7fLpl8qg/5QMp9xT3wfjhykX3TMI80ZdxOoJifp9qSzZyONf+/7Vx5jwQu3l0DAW1XTfMSxO/oRQBZt3jFlRma7bA7l1/3oRf5/wa7XGf8Ayo5H3iKSU5b2MT2j8tKJ2uWVBMwJEa6x94/GgQes89YF93K/5rbD9KOcPxdq6ua0ysO6n8+1Jj8u21A0E9fXaK8s8MNtw1lijZZMbadNdDr3oDB+Y6UscaxVmQjvcBH9AEZm1La9aKcI4t4qjOAGjUdJ7j0/70qDxjhAzZgmYdiTGggba/jVdsXJYiUGk+wfwDGLkcQpa20Zo1CTldh9N/SpHDsPF0liNNSQREddtNKHYTh7W2Y2lyFzLZZAJ66bCep3PUmp+C4Q7GGBUekD2iIj0iiEZRWBJps4cHuQwMj5iSTrIRZMfcU1pfS4I3kajr70sPgTacwC4ylfMFgZiCSMoBBMCdelRbHjJcLh216QI2j8oquMZx9Ik3FhLFYjOGtEM0MYgAmQDlJnpMGRt6VC4nbl88ZmBhQVJBY5lBlVOUgXG1Ogkn6aHidvDBr2IYInrux/pUbsaROK/Fa+zn9ltpattt4i5nb66wPYe5q5tL2Rim/RY2Bt+WQrOVfMFVgCdxEsQI11BOoohwZyHIIgwJG8Hrr1qnsF8XsXaP8ACw7fUMCfXR4o/wAI+NNvNN/DFSdzbcMPswH50ckHBlv0ncW4rhxcveKcnnRH8RSFAEKpkiCGzsZmIX0qXw34i4G9EXwhPS4Cn4tp+NFMQ1vELCXEb/KwP5Gn0xY0BeGXFF85CCmuUjUFRMQev61lriPig3Tau22838RChk+VVAO4CiZ2lvrU/B8BKPmmanYvhviRPSngtAthGBUeEzBlJ8QZcqHMpgyZ6dAaI8CfQiiIwoy5a8wuDCbUxEisrKygBb+IOLyYG4AYNwrbH+ojN/4g1TV3jl9RktkhFGkTDT10Hfue1P8A8YseQMPbGxLOfUiFHtqaQ8Jh7twTaRyuZVBAMFjsB0Hue59aRJHHCGbqNcMszak9TqPz/Om/B43IvrGn4frQhuRrxLMbltXDjIpkqQrDzFhsD00M+kiug4uEuGy1s5kknMYGh0n3oAYluKiG9dJ0IjTUk7KPtr70KwmOGbOdyzNGvUkxXn7QbqwSW10nYT2HTSfahuOttb32IMe3T70gHLD8fVdgDU5eOydV36dqruziDptRnCsY110/7tNMBixeOkLlGp3Nb4bGyUUxtH3oBicSRaMECBr37fah+D4jLqZ36/760ANFzHfs9xD/ACsQpI2BJ8s+hJCz0JFOvDsYLi1WeOxC3bDrOriEEic2ZSIjoImegBpy5euHOR60ITGQWB2reK9rxjFMRq1oHcUq8+822eHWM0K155Fq2ep6s3XIOvsOtJPNvxPxF3OuFcWLQkI4E3bg2zCdEXt12pK5p4bfuYfDYq6bjPdTzB2ZiAC2V1zEkAhSY21BFQ5p+ifH8g7iPG7+Nv8AiX3L6wBsqjchFGij/prezZLzpoNv+KhYB4A9dZ7ajWiNq7DHt29O9Z5tmytLDa/hFlVAjNqeunrRK3w9EA0BPeKD28QPHE7KIHvoKPIcw/AVls1YaK4pvSK+EB1EA+mlarhSDuPdf1FTBbj3qJiyFuJ6zUE2/Rc4pdtGmL4ldsDNLQCNVdh1jvT1yT8TGUi3iHL222dvnSdsx3ZPU6j6bJXEsF4qFO+oP5Vxw2DLm3aQeYeXcZtPTfbXtV1dj6z2Z7ql8+j6Ts3gwkGulKXKN5kVLTGcqgT9BH/FNtdJHKZleGva5YnFJbUs7KijcsQB9zQBWfxFVLL22xFs4j5vDAueGIBX+IQhZtxsQN6g8s8fuYovIW3atKFt27a5UXPMkakliB8x7nuaHfFHmq1isQi2fOlpSub+Us0E5e40An7UZ5Q4ObNlQyxcuEOw7aQin1C6n1akMc+GcDDAM1Vh8ROIrax9woq3AqhGDCQHCjXSJ7b6R6VcdzECxh3uHa3bZz/pUn9K+fXtvezEgs7kk+rMZ/EmgEMmD4kY8otjby+GsajudfxrrjfCvqFc+E5kqRJtt01B1XXt6aVEscPeyfDYjxFAkDYwB5h6agzRLhfDLd8ObqklHypDMpUkZmIIOpMrvO1IYG/w5wwQsqncagkjuPv1qaMM1oB3xKqpMQUBJPZQsSd+oipXF+Xnshr2htJ5pJ84EDUx0BP6wK5cF4YcQni3NVnyLOmkgsf0pgTbnCPEWUuF1MykKpM9QddfTT61FwnL1s/yEzI8xkztsdj7Uds4VbYzNCqpgx0+n3rs9pVt5sxzQST3nU/SgARY5aQ+kdhTBwnGGw4znOpiWOjLPVj/ADCdO/1oNaxvZtJ9a7/tviNct6EG316ZpAH4TQBZFq6GEioXMSucJiBbEubNzKPXIYofy3fbZt+v160wMJFMifMFhjfKoozMUkSwUSO52Ub1I5kttbCfvjfFsDKH1yRAGX0jaenSj+N5WfCm+iFYN0hZBzxmcJl6EwNR0EHrSbxPHqy+Gkkk+Zj1j9Kx408Rp3VoLS5mEdQSfxmilu4Y79qPct/D5rqh7xyITIj+Iw3BSR5R/cfWAaF8V4EbGKuWlbRWGUkbqwDKTHWCPepy9aEW9z5IWMQ5LbAEEsU+vrTbwrghJyu+qqMwUxB6Cep+w+tC48JgrFT4RJ3mWIhY+8+lEuXC/jOpMlgWMGZhssT6GRWG2bcejZXHH2wzZ4DbiQx99fzNQ7lq0JzIGAMEwJHSf/Y1GucW8G4yNP33+k9aEXcaWvE5iM4bTvEED7TVMISk9Zc+iRjL5tkjLIkhdemhAPrBFHuSsJne5fYar+7T0LCWP2AH+qlLF4mWyn5ZUkdfliR/tTnyLiwrtYbfRxp20P3EH/Se9baYpSWlPkOTg0WhwHAZRmO9Gqj4EDII7VIroHKF7nPil+1aC4ZGa7cOUEAkKO87A67nbU9Kr3FchXXk4jF5rjbiGeO4zM2tXBdSQRQ2zwNZltaAK44HyTZw7B4a9cGzOPKvYhddfUk/Snfg/CSWzNR1MAg6V3CxQAG5wbLgMR/9ph9xFVPyxhf36f2zc+sAx/5FasD4i3btyybFqPNBfzANlHmgAxK6CSD6RrSXyzhHt3XV11VMrHfKSVYagkSR6/rSGSOa8IFFq7sSCs+qkEfg0ewqdyzLAzr+8/8A0SvOa/EItqLZNpQ0uNfORqDHywF6+ta8pIwtgsfmaV+gAWfcg/aj5D4H/HcFt4iwbdwSrLDCSJHaRrSVxzCHh9l/DIVB5bS5ZgsRA8xMwJ+1WJhvlH0qvvjExyYZQQJuMT6woH6/jTBFeXuLXTcQuSxdh5j19CJ8pmNtKbcZxIrYBIEO2QmRA0J69429agHktjbDrcBbIGyFT0ykRrE6k+1SuVb5YgE92B9cpA/9U+1IYM/xdFP8QGToAQW30Hl2+pij/BRrmI8zET9BrHsJP3pW5jwzLjGZkKhnLdO5Vj5SQfNP/MU3cLUEZv7QAPRiZP8A4x7mgBs5bEkmmShPAMLlSaLUyIr83copiEuG2PDvOhUXVkET3g6jQA+ntVXcB+Gb2L2bElGVdQi5iGPSZAgA799utWRzVzrfw19LdnBtfVhq4LRObLl8qmPqft1ovhQLwm7bFtv6c4f7kCJ+9Vpxk8RPuPYK4Vwo3DJ2pK+I3LrHilgW1H760JJ2m3mzTGvygVb9iwFECk3i/L99+I/tdw2xZtWjbtKpYuSwYEtoANWPfpUprVgovi9KmtWj5iRAEqDHyk6l8x3I7mteD8IxrTiLYDoAVkuiEhdSFUkHT0ETNPnFuXnvXIKFLIYszZllpOYqirqJ0HmAjvpqYwfA/Et+Gg8NQuVco0XqPqJ36mT3rJCl4+SNU7084sQcLwVsTdKO8ZRmciDAmAFnc5tJ2EE9NW3Bct2Ldp0yKLZBNx3Pmga5i/TLuIgAjahfBuHNZxbgyAyEN2zIyAgAmek+5p+v8t2sXhhauFwmYMQjZS0fysR/LOvsKn48VwI3zbn+ip+A4NTj7ZHnRVZ1zDfKG8NiPQwYpjwmGC4+5AAzISPQnw3I+nmMVry9w4eNduqpRATZRSpGmfOdxOgyjSdz2otwrh99Q93Em2bjmEW1OVVmSTmGrbD6CnCDxf2OyxOT/oduDOTbFEKgcHtkIJqfWkyGVlZWUAZWVwxuMSzba5cOVEEk9hVV8w8/372bw81q3sqrpcc6ASw29tp61TbdGtdlldbm+izeKYZLiQ4Q9PMB1+tAbHBg2ispA6KRA9hVXYfFHPBLGOs9dZ366ESdh6mameKwyjMe5A0J00mO5+wj3wy89qWcTUvE1eyzeJYCyVyE285GxYBiIg9ZPao3C+FDOIKQsCFKwANAIG1V2tolh2JOZup9FH1ga+oqQmIaSsSxEqoGoC7Qe8ySY2B9Kj/yL3/Eb8T9lzJA0pE535Vu4i8t03PKsqBm0VTuQABr9+mulcuU8QbNy4Fc3FZQwZjLrGmUzrBEEe3fR3tgXUBPWujVYrI6Y5R4sTbto5LhRZIWFBmJiFmAf0E7kb0H4JgzbgBYCgjNI3mIEMes/arHYWbEZnVMxhcxAkwTAncwKD3Es3bjZbyEqfMM21TbS+SOMT+Y+VWZvGX5TllQusjfWYA9I17yTU7h1mFXTXoOw9ff8PrTxYsW2UoGViAJAIJE7E9prha5fUNNP2DCGBWEX6VB5r4wcLg798atbtkqP7jov/kRRVVgRSl8VQ3+GXspg5rWvYeKmtMQv/DJ7l/Bi54pZ3c5ydZIVRrmnXp7U3pZVL5WegNKfwa4Q9gYxG+VMSbaj1QeYj7imPF2mu4ohWyRqT1gTsSDGsawdJ+tYPG8WVNllkpbyfX6RZKzmkvwM6jSud6wG0NCMLiLng+FcuTdhl8VY7kBhIjMBodIkHTpXmCuNYe5muG4jFSsksU080lu+hjYa1uKwle4crCIrfDYMIIFdrdyRNek0wEvFcvMl69ecoxuN5MoaVUmTMmM2ijSNqJtxn9ltoXQlCYYg+ZZ2bLHmWdDBkdqFcZ+I1hXKohux/NOVZ9NDI9ai3viHZu2ijWDqNBmUqfeJH2rLK+uKxM0Kmcu2htxGGS9lZWBB1BBmR3FSP8ADVMSNqQ+W8Xa00YMmZiczaloHmg+bpvMaxTnwrimfTeNJ+kbx11H3qVN31FpXZXweBNEgQK2rKytBWZWVlL/ADI+NQi5hWsZADnS8GHWcwZfTpSbxaAC+KvE4spYU6uS7fRR5R7tH2pM4Rw57uYqmY2xpO3ygx/mJkUeucOfGN4+JOWQvyiAQNQLczpuDOoKjeYo1w/AFoVVyoNIG0Hf3PfeudKmXkNy+Pg2RsVSz5Em9wh1ZVNtlylbZ0PzMbes/Rj9zXmFWSs7nU/fSPTUU03OEeV7dy87AZtA/QEjKwyaH3BEyKF4nhxUhC5YMshjAbUsdIHRprBbU418v9Gqu3ZcSDetsAxQfIhZe2hKsT9P1o1wPAoyK+zhZaZzAgsC0DTLDbSNQPc1wlLaXMrIJOjERAYqofKCNFYiSDOutcsRw5kuGIWwpNtQoyqXjeBuF21OkNFaK/H+jjmUzu+p1Ei4SwFbNtBOx0ZSJiIkGfpGuppq5evEpHao/B+GK6a7114ri7eGtOqsBcNtnUdYELmH0LCulCuFKbX9mNylNrRX5542ly+LAAItSS4gsrMI8s6afjqNN6XFwqsuVTOc6DUHsJ1hTJkaxBrpw+7aFwtezLClgwOzDUZu4O3vW3Aby+PbF4+VzMQoEEQpAy6rIA001rkux2S5fk3cVBcfwMHLN82DdEQ2ZQRGw80AGBIBn/c094S7mUGku7fW5ddkBCkWYBHTIYI9OntThw0fuxXXoWQxfsw2PZaSqV/iQ4OAuWytw+LltjIjOQS6mTlGgETJporxhVxWK+Nt2LKi0PEyu7XWNsMzFy2bUptJ79BFecMxqm+zsCAyxBUyJjcCT6e9TcTwDMxM11wXAwhmo53ofGEK9i1VlJIOVzIBmRpr9TrpvrXvEMUhDFToygjcGZYkEESDJNTL3AFZprx+XlNPBnbgeJz2/pW3HcNcuWXS2QpZSpJ7ERprWtm5Zw2VHuIhecoZgC0b5QTrFSG4nanL4tue2dZ/OhrVgtzsqscj3lYfI0MJCmTEiTEUYx3JKMzXBcKZmLZMgCrJJgHN2pnw17C4l3WzdV2T5shkDWNxodexrlf4BcP8xjtNY34kfRq/kyfYi3rz2bjYe2geDmLQ4ZoWYGUgxuPvR7lzGXAjswKwQFSD5RqSfNrGwk9qP2+Buo0Oo1HWPvUT/CbpJ1P6UQ8Zwkmn0hTuUlmDHw+/mQE1KqFwyyVWDU2tpmMoTzHhrly1ltgHzAmTGg1/Oi1eETUJwU4uL+SUZcXqFA2fEdV7ATG0/wA0e80z4PBhFgClrj+LfDX7YtICrAliY3kAL9p29K5XecrsNlRZDZPoYmN9T+FZ5eTXW+D+C1UzmuSO3E8GLbXizOFPmElmXzNJyqCcsHQ6dqFcWCjwHB0KNr9iN/rTNhsQb9lBdgXCoLAdCaj3uXcwhwGA2nptt9hUbKXZW1F9PsddihLWc+DWAbrTqDJH0OoP2qZxTAGZBMQQF/lljq2mvr7Co/DcM6ONNAIEDpJP60xMkjWtLhyjkilSx6he4LiiDB6gT9Y/XetuP8Gzln8QgMoUrlBMD+knb7GveIYBkOZZI6DtrJotgmLIMwqKr2PGfeEnLHsRAHA7ekq7kdWbeO4UD8IqYnC8zBhbEqZB66a6nc69NqJ8zczJhiUtor3dNGMKM20/n6CuXAuYzcxF5WKNbRU1VSALhJzKCT5hH5UlRWliQOyb7bIdm1kGVVMQBJOugA+nQU3cKcm2JrsllCJgV1VQNqtjFRWIg237Nq8rAa4Y66VtuyqWIUkKu5IGgHrTEK1/4n4ZMYcM2gBjxcy5NjProwIP0mm63cBEgyPSvlbmLhj2Lz57bodIJVlJzSQxB2JHT0q7fhtxovhMOCZ8gX3UkR9oqxpZqKoSetMf6yoWO4xZs/xbiIYzQSMxG0gbn2oLgOfsPfxK2LMvM5m2CkKWGhHm2Oo2qD6Wss1bgofHzC2xh7F6SLoc21jqpGdtekZR9/skciP+0FbLspOuVSoOgHWdAPYk1ZPxs4IcRw7xVInDv4h9VIyt76g+1UTwXivgMxjUiMwnMvWVjrP5USc1B/TeMhKEJSXNdFscv8ds8OvXLa28ock3GG65IGi7ZZJMCN/an61z5gsis2IQZhImRP3FfPlziDYoXHY+b5mYwJMAHRRqxgdO5NCvGJAEkwOpq/jqXL2Z4zcW1H0fTdjn/AO2UYm3PrIH3Iijtm8rgMpDA7EEEH3FfI/ikn2o/wAnc8XcBeBRi1tiA1snysOpjo3qKi4fgtjY/k+nayoPCuKrfRXUyGAI96nVUXp6ZQrmHjJw1oXAmfzAETBiCdPXSPeitL3N4tulqy2r3Lq5FkiSu5MbKAZPsNyKhN5FtEorWJ/MnOK3wivaCgkrOcMRMg5gFgr8p0nQ1xxGAewZu+YvcbwhlYSMoh/MoyrsCB2rTifB/Cxlu1Nsk2bkALpJAImSSSTTLewds2rZQEZ7ZYySWAAByrm21rkWPnrkuzeshmejOB45TFxmjTzE7CNJnYCnJXHeqS41cf8AZ8TbtkSy6AHdQUlR30n8aJcscUYJmus0jLZSWgAqP3jgdNQdfSrKvNaguXfwVToXJ4W7Fe0O4bxLxCQelRubOMnDWCwZVYnKrNsDE9dJrrGMMOR1j3rwMI3EV894rmC9fuTdYkyNSZ0J3HSPpU61xNltkJcYZ+gYjywTMe4n6UtHhvznxUviLrA/M5j6AwPaAKLcjYnMjITJzZ/vCkfgPvSTjrwLabdKauSlht/5CY9Myjb3oGy4sO4W2JPSub3GfTYHtvQ5MRCht+2k/rXFuNRJgzEDTT86wX/Xm8isRKPFHc3XsiWIbM8abBf5ffTX1JozYu5lBpVbiV19ImdNv+xRC/iXTBX2Ehks3GHeQjEVp8eMowyRGTTelC/FPHs/ELw8QOocxBmI8oH1AAFOXwhxIGGA3IuGfeI/I1W+P5Yu2fPiPLmtLdUncm4Myr/m3ntTF8IuIFb72zsy5vdf+Jra10ZI5v8Av/0sT4zcEa9glxNsw+HMnpKPAI9jBj60ifDnDu+K/aZgLajQQCW8n4aye8d6P/G7mYDD2cKp1f8AeuP7RIUH3k+wqvuSuMvhrwci61shhlQFgZ0Om0jelH1g5r7tPoqxgxiMNctOJW4jIZ28wivlbH4VrV17biGRirehUwfxFfU3J/HLeKw63LRlTproQRoQR3r5v53xi3eI4q4o8rXnI9QDE+8T71BFsvycRwe8loOysEfbX7TG3vUS55RtTBydwvE31cWnKBtCx1QAEZjH9WwH1+tQr/L2NZsjYfEM22oJHsQIP3irnmGZcm3oGtnYmt1PlJ9dK54zCvadrdxSrIYKncGutkSh6UkyySwun4TcaJw4Un5Gj2OtWujSKoX4S4sFbidQVPtqKvXBtKCq5+yyv1h3qqcZicZiMa1+0FVULorPsFXZBGgY7nqBmMVa1C+LcM8TYD3A/Ws9lfPC+E+JW9nBXTcuX7ysCCAJRswQMBp6kmYHeieJstBDKxUyVj5YczCkRpPfX8qONwW6I1Om2pMTvEnT2rxeXX3EA/TvWCXgOW/dm+zR/J/QnYflps+rZEMqR811QQNp8o1G0kiTp0rsvBSpAliiGVMoCwjUMC0q3TMAZ3iaeMBy7/VUpuXENXPwa3nsr/kTBfL90h/9tvWPSmTF4RLqFHUOp3DCR+NcMJwpbZkVOralixFLelacb+HlgZmAa2IJlW0Hr5tfxpFGFsIxm5ccaZTAGvXy7kH7jsavLj/A0xVrw7hcLIYhSBMbAyDpS6vL6WzFm0E/uiXP1Y60w0rXhvJt26udmW0CTAZWzR3Cxt2kii3DeX7+GxRdMt22yZZY5SNjqPqOhPSrEwnLxmWone4KrIVBKk6Zly5h6jMCJ+oNAaRuDOrIA0ZusTHtOtEm4eh3FI/C+IXrK4dy3jC5Z8S5nyqRmu2Lf7vw7Y2Dkwfv26DnDEYnw1tIbZa6AQlyyXymziHyN4iuLbg2xMqDuNIoEOtrBIuwrsVFJuI5vui62HCgG2baZ2e2bhOazmZrYjysLhEhYmCN9ImE5rvF8O1y8vnWzmt2shJZ2KtKXFDuDtmtv5CrZlOUyAVb8YOIi7xFwlwPbAVQFMgMqhWXTqCDR74Z8GC2TfjzXCUX0VSJj1J3+nrTFxjjVi/bNy9hsIx8NrgeVYZvCN1bJZkB8bykFd9QQNYGcPvtYZE8OzbthrioucqWFu/4JS2AnmulpbL6gTrIm5dFah2I3xj4XcTE27rA5HtKAekrMj8j70t8o8XvW71tbMiXGY6kRInT6e9Xna5hTFYO5cu2LRNoBkUvbceZcxBIzFCo+bTQax0oHc4ibZIUYcgD/wCVc/ifxfNaGQZkXw/MektqcuopYDhpJx3FU4fhrr24QnxPDVQZa6wJBAHrBJ2H2qpuSuX2xeKzPOS2c9xu5mcs/wBRP4TV28BLve8G/ZskeeDOeGVLL7Og0K3QPqp6HQn/APDhzaBVWdlAA+wpaSwEcJ4EAAttAq+lMY5dUqB1onhMKEUAVIqI0sPnP4tcLtjiASwDcuFALoQE/vASAug+bLlkD06zTJhORv2jAWcPcUW7qrmU9UdiWIMdDIDD9RVs43hwMlFUMd2CjN996h8O4HkbMalouJRfw84bfs40yhCQ6uToNNiJ380R9a+gODXc1sUPxnLiD+EioCZOUASe5jeivD8J4aAUN6EVnslVlZWVEkeEV7WVlAGVlZWUAZWVlZQBlaZaysoA3rKysoA1yjtXgUdvX371lZQB6VHavMg7DT9d6ysoAzIOw7+/esyjttrWVlAGBR29fvvWBB2Gmg+nb6V5WUAbBa2rKygDKysrKAMrKysoAysrKy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g;base64,/9j/4AAQSkZJRgABAQAAAQABAAD/2wCEAAkGBhQSERUUExQWFRUVFxsWGBgYFxocFxkYGBgXFxcXGBwXHCYgGhkmHBwbHy8iJCcpLCwsGB4xNTAqNScrLCkBCQoKDgwOGg8PGi8kHyQsKSwsLCwsLCksLCwsLCksKSwsLCwpLCwsLCksLCwsKSksLCwsLCwpLCwpLCwsKSwsKf/AABEIAOIA3wMBIgACEQEDEQH/xAAcAAACAgMBAQAAAAAAAAAAAAAFBgQHAAIDAQj/xABBEAACAQIEBAQEAwYGAQIHAAABAhEAAwQSITEFBkFREyJhgQcycZGhscEUIzNCUmIVcoLR4fCisvEWQ1NzksLS/8QAGQEAAgMBAAAAAAAAAAAAAAAAAAECAwQF/8QAKBEAAgMAAgIBBAICAwAAAAAAAAECAxESIQQxQRMiUWEUcTKBFUKx/9oADAMBAAIRAxEAPwC8CaXOIc+4e2SqZrxG/hgFQe2ZiAfaagc3cbZ3/ZrZIG10jrOmT7b1zw3LyIgMUh4bJ8QLjCVw0D+65r+CV5f5vxR0S1bX65m//kVrbwgnTYUVtYFY2oABrjcXdnPeZR2WF/8ASJ/GuR4Wx1Z3I9WY/maYWwwB0GlcMXZgUDBq4Jl1W46x1DtH50W4ZjMUPmKun9+jfWV0+4qEG6HYkDTtI0os17O5A0VdTQBPwvFQ2jAo3STIP0PX6aGpwNK3EsUrIV0CnTXrULgXMbBoBZ7YMQ3zCCR5SY7bH8KNFg7VlcMNiw4kSOkHeu9MRleGvaSeZef1tX3wttczLbLXHnRDGg+uoH1IqMpKK1koxcniIb86Yp3d7Xhm2twpkMD6Sxbf10A13inLhXF1vIrbEjUdjJB+okb1UOBtNiSouWgtu25us6rAKRITTcyAB3mm7DYp8PbLCGZVLGflHU7fyrrt0FZqbJPWy62Cj0iwKygfLnMYxFoM+UPJXTZo2ZQTMEa0cFak01qKGmnjPDSNzTzy1tmtWlZHRsrZsktI8ptiST32AinbEZspyRmg5ZmJjSY6TVWY7lTEI73ry27t1gYPidZmdVABI8ogjp2quzl/1LalDdkPHL3NQxXiHw2torAKX0ZpEmVjyxpprvR4GqgwOKuYa5nts163dd2uIfKyFYDsA8R5pA2DAAaGrR4PxO3ftK9tsyn7gjQgg6gg6EGnXLkv2KyHF/on0E41zZaw0yGcr8wUaLOoDE6A+lG6qjjXC79u4zNYbzGJQi4XYzmuQxgadxppSsk4rojBJvsccDzrbukqVNptQjORkZgO4216kRrvS/wjmx8KpW6huO9xndxdRpJgQAmaBoB21pRxGFRFVQZZwcwunMEUjzEFZytm2jTzV2wOAe2q3AyKQ4f+JLrIygZHP4n07VQrWy3gi6bOIDDSutJPK3MILlLvlb+UHcjX5gNAdPpqKdVaa1RkpLUUNY8ZV9q8RiHLb5idfWmNcb5dag82cPNu/nAhLnbbOBqD9d/vUO3ivLLGNNKBhvDMDtRNLoFLHD8bBmaI/twP1pgTMXjAoLEgAd6D4nj4bRFZ/wAB9zUZrZxF4IT5V6T17/XpR2xw5E0G09aAAX7Td/8Apj/8v+Kk4XjeUOtxCpY/NuOg3ij7KvYChmMI2iZOlIDq2R1J0KggLB0PeodzGKjhMjAETPSe5M+23eoFx8ikrpPSCQT00HWu3DsUznKw1A79P+/pSfY0GlxIR1AJ13/MfgaZLbSKV+IWgMjzpoCfpt/t9u1MWCuSgqZAkVQuMYrcxLsMxu4l8wmNEOiyOksftV9VXHNfIRNy49t1C3G8TKwbRz88FQdDvVF8ZSj9pfRKMZbIGYThFi7hWuqWAYZwmY+VgSpUxoRmGhjrRjGJ+7eSFHyGdiJKkbzqB0pc4dwPEW2RGdRbQnVPMGBZnE5ipkNGkbUycJwsAJcY3xr/ABEBOszuT39um9KuDzGRm1uoVcNlXH2vCafDuCCBClWSCAB0y5df7atrg+ONxdaXU5aCfwbSoP7VAPudz96YeD4E211qyuHBYRnLkEqj4jBK+9SKyrCAn8ycoBgz2l8zAJcGxe3mBYA7Z9NCQdgKTcNj7uGuG9h1gG6UIysLV9Rs7MTC3BEFoGrajQirU4vxVMPbZ36KxAmMxVS2UE6SYqucbi7eKU4jDK4YWmuPaYeVHdgskHSZQsSP6Q3es9ke9j7NdM9XGXoe+X+ZreKU5TlddHtto6HsR1HqNDXbi/ChdhszqQCPKRqDvMg9qrcXc9w3VXzW0RUu2rhViSQbrgucrKGLTIy6qD3o7w7na7bui1fe3fUgHxLYyxm03nKxnSABqCBNCtTWSFKiSf2kbG8rzmHmAJkddQI1ncRpHY0OPL9zUM6+YDMcpklepG1WdhcTbvIHQhlYSCOor1+HodxVjriyjlJdCDwzhXh/KCWOhYjU6yB6D0p84apCDNvW9vAouwqRU0kukRb0h8VwC3rTIwmRp9ehHY1WvDLxuWgCfMNCNDqNNjVrVXvGOT2sMz2XJDtJUgafQ9/0oYIH2eEeUed1YyYXKUGpGx/QipGH4Q4Hme430AA/I1L4epSMxzenb3j8qc8JbVlBigNEO1hnw7+Juk9dxJnzaRuYn8qJ4ni4ykjt016/80ycX4SL1l7YhSwgGNjIOvppSenDnsvDwehKkjSRsCN6MDTe3xZsugMHSSI1Prt/7ULxfFWDDOrZTMECZgajTX/3plw/A/FXVj+oPQ1BxPCyIV8z5TI/lEnSYXWY9aMDQbZxPiRKsBmnNlIAjMOo01YCifCvKfEbqP7RIPrpBgHf1710wvDWOioADuNYM6ayTXa9wV12GgEa9B2k7UYGka/igbpKKYiCWJCjWdFnU/QH8aMcvYkkkdK1wXAJHmHuf0G/5UWw3DFQeUkd4ijQJla3bQYQaC8ZZgyqt11kHSftrvRGzYGQHVTGpB/EzofeqlanJx/BJwaSf5OT8EQ9K7YfhiJsK3hgJzAj1H6j/atVx6xJgCJzAysHYyOntVnJEcJIFe1rbuAiRsa2qQjKysrhjcYtq2zuYVRJ/QDuSdKAFT4h42PAtjqzXW+T5LY1Hn01LA/6aWcHwy5auJdssqyAHQsWVkJkGQo8w0giPzmZjsRcxGIa63k8otIMqXFtnNLqXBOW5lz5tNtNQASwcGwYuOZGg2+nSqIrnJtmmT+nBJfPsU+L8AS2fFVMyPK+GXyKlxvMpHdCwgrIidOwhOjKrKz2SFCLkzZfDvKZAGQD+/zSV1MmmX4lMllcOCJTOXydHZMuVWPRYLE/9ITHxVtA+WyS6sl0l3kBtysKokeY7n+WqLcUujXRylDWH8Jxu9ZuKtpVV2Dm4iZWstcliFAD+R4ABgjUjQ0xcN+IyHS8mUifNbbOvl+bTRgB3gjsTSJhsIC7eHbLMy/tFovAA3kNOhA1IJIBKLprW9zKpLILJU2iyaEQ3kt3PmHnEk6GZ001ojZJDnTBlx4TGpdUPbYMp2I2rvVbcvcUa1dZg0rdKl4+XxCpYFBuFIB3AOoEaVYeGvh1BFa4S5LTnWQ4Sw7VpctBtxQrmfj37LZzgBmY5VBMCYJlvQAflSZg/im4Ym4tt0G4SVbbSMzEGlK2MXjCNcpLUPf+DJMxU23bCiBVe8L+KbPey3LSqnUrmzKO+vzD2Gm1P2FxqXBKOrjupBH3FOM1L0KUHH2dLt5VBLEKBuSYA+9BL3HsGx1uD65Wj7xFKHN3G7j40rqbNggZR1cjVz3gmPT3pe5kxmVM9vMPlkHvssffrWefk5LEXQo1ay5MEbZE22Vh3Ugj8K7NYU7gVSfCOO3sM6sWh3OixoVG5uaSdAe566VY3BfiFhrxVGcW7jAGCfLrtDfoYPQiatrtU12VzrcWM62wNhQbGccTxim+TXf+aY946fQ+lG5qt+FA3r7lnK+ck6a66xSunxSFXHWOljjKmZMDcfSuzcQEf6Q33qFhuHWnEFmYx3j7ACoHE81pgu4A09RmUj8ZrNKycVvwXKEW8O9xy90kHN/xuB6UbusFtsegUn2iaXeD3dFYjczp0kmjeMug28hMeJ+7B1jzAz9NJ96h40k+TY7lmIXeZeMqMtoP/OC2v8tsAnbuR+NGcPxC3ZtKSSVIGoBPTQQJMADakx+XPOYzZwCJbWZ3kf8AetcgcXhyAq5wp2zgAr6BjoQdR+lWNWRkmkVri09Y6LxQK65TNu55l7bwY9J19zRxWkVXHCeLYi+ZxFs2yrkKDlnKWJB0PaB7VYeGMqK2w3OylnLinEFsWmuOYVRP1OwHuaQ8bxxsR85EZPFyi4RbFsyqrAUlyxgEkaBjtBo78SHK4Fn6I6sfpqBuDMMQY9KQvDZ7fiBrgFsW7gJCQRbEpkW3ICzDmNAPWKptb3Pg1UKOb8hTh+KttcIWA2Q6R/SBbMEb/KT54YTGutPXL1gBJ70hcNJJylGUqXzu7TcdhLqsjRrYFxT9QCelP/L5/dipU7hXfnLo25i4MMTZKbOJa23VXggH8YPoaqqzeuFWPiOpKokbRet5M4Kz8nljNEeYDvV01VXMGECcQvoVVlY27gBViwVmVrmoBASV1DaGY0k0rY7jJePPNRoLK63Acp8TxEFzyhWMgAASCJjsPlHehfE0UXjmJUCzpKTmYsYZVKhQC0T6TvTjw/gwJJRFUg7qiqfuAK05h4e1q2hIkMxUggNIIJiCCW1Gw1qr6HFbpcvJ5SSSAHDAty6IID2g6tDCGUGEIUDQTIidIFWRy+f3Yqu+E4ci9cYsSXXUEzGV8oEgAEancZt5iasbgKRaFX1LIma57IXOdOWcRiryuLq27Vm3KDQ5rrE5pBBiAFgwdelKOK5Td1ylgugmGc6jLAOYsCZBOYaiTuIFXDdtBhBqL/hKdqbrTIKbRU9vlRjAdjAMkhhmMHsFgTvodPuCW5f4aeHvcvI58HwyWVj1EESdogQD027mrAfg6HpUDmfhZbBXktoXYroqxJ1BIGbQmJ0O9HBLsfNvr4KiTC4q/iHdc1tnJuuXh7Df3WriaiSVER+VdrnL+LNxWfIbdplbw0Or7ksNdSOxjemXgXLv7MsZcj3YLKBlgCYBUMyhtSTlMbdqd8LwVSgka1WqU+37Ju1rpFX2rQfFZhbS9+6dClwlMjeWMy6MQewgkT61NwvAHR7dxmss4Y3Gy2MqIAVAt22BDT1BIO251FP2P5YR40Gm0+laYbgQMhh71KFXFYQlPl2duCcQe4ddqBcU4Det4r9wJW8Z3gL1aT21P3ApuwOBFsQK8x+EzQQWBE7djEgz9BTtrU44KEuL0Xratauw1wNA1jTXtQvmLiFy7eAtIWVRBfZQ0yZZtNNPxrbF8IljKmSdTuT99PwqXhOGNcbWYrHX4stfLpfg0SuXWezfl3FG3aVbuXMgALAyh7EHp9DFHvGW4uRhodj+RBGxFR7fLwA3171G/wANZGMPHc7R223PprVn0JQ7g+vwyv6il7RtZxSt53KowJALaFwCVzFY02361st5LrMjqFdeoMg9vuII9D7Uv8SfM1sIuYtlRicpzJMFSCIUnuOwqbdcteCiBECBtpAEd9AKtqk5EJpIzlnBAZ7bZTs4uH52aPMX79x2kxFMuAxgby7EbignL2GVSxc6vqFklQDMabDQ1Kw+Aazcn+UmAfsB9PpUqn0KRtzs8YC+fLok+YSujKdarS1YHhrbJBDsy2wLOttATnkKQSJt9iPMBIEirK5wth8KUOquQrd8pBmJ0ntOkxNKv+F27C/s2a4QgQWyXgxmmFIiG1b65dZ2pzWk63iJQWbjkRlYKyjSZYupMlpIjLsP5h6U08AP7sUu4ZFJkqMxOVSIkAE3InfL5DoO9HeAHQjtU4rCuT0M1XfO5CYvPJBNrKPMAPOtwA66CGXU6gAnTY1YlV1z8ScWoWSQtnYgMP3l0lhoToDEaCGNRs9E6n9we5ZvE77kAn6kSa255QGzbGUsfFBAAkyqs23XbbeJjWo/LbecR/SNtth2qTzUniNatDvLaxAYFO8/LnP+n0pv/EjHqQmYPDXP2hXaYFjST0uMCPJ/KYBkdxVjcDabQpcxGrgdGLCIHQaewn8aYuBfw4pxWdCk97CVZWVlSImUvc18428GApGe64lVmAB/Ux6D8TR69dCqWJgKCSewGpqj8dg7vEL9zENItkmOgy6ZV+oAH2oGidxPm3Eu2ZLtpS22VRCjvL5ifagmM5ju3nC23a9cGjXLnnAMxCKZVF9QJ/WJdwRtOAAM26gb6iAD6mmnl7li2loajPEnrqBr+dIZI5f4tiEMO7fLpl8qg/5QMp9xT3wfjhykX3TMI80ZdxOoJifp9qSzZyONf+/7Vx5jwQu3l0DAW1XTfMSxO/oRQBZt3jFlRma7bA7l1/3oRf5/wa7XGf8Ayo5H3iKSU5b2MT2j8tKJ2uWVBMwJEa6x94/GgQes89YF93K/5rbD9KOcPxdq6ua0ysO6n8+1Jj8u21A0E9fXaK8s8MNtw1lijZZMbadNdDr3oDB+Y6UscaxVmQjvcBH9AEZm1La9aKcI4t4qjOAGjUdJ7j0/70qDxjhAzZgmYdiTGggba/jVdsXJYiUGk+wfwDGLkcQpa20Zo1CTldh9N/SpHDsPF0liNNSQREddtNKHYTh7W2Y2lyFzLZZAJ66bCep3PUmp+C4Q7GGBUekD2iIj0iiEZRWBJps4cHuQwMj5iSTrIRZMfcU1pfS4I3kajr70sPgTacwC4ylfMFgZiCSMoBBMCdelRbHjJcLh216QI2j8oquMZx9Ik3FhLFYjOGtEM0MYgAmQDlJnpMGRt6VC4nbl88ZmBhQVJBY5lBlVOUgXG1Ogkn6aHidvDBr2IYInrux/pUbsaROK/Fa+zn9ltpattt4i5nb66wPYe5q5tL2Rim/RY2Bt+WQrOVfMFVgCdxEsQI11BOoohwZyHIIgwJG8Hrr1qnsF8XsXaP8ACw7fUMCfXR4o/wAI+NNvNN/DFSdzbcMPswH50ckHBlv0ncW4rhxcveKcnnRH8RSFAEKpkiCGzsZmIX0qXw34i4G9EXwhPS4Cn4tp+NFMQ1vELCXEb/KwP5Gn0xY0BeGXFF85CCmuUjUFRMQev61lriPig3Tau22838RChk+VVAO4CiZ2lvrU/B8BKPmmanYvhviRPSngtAthGBUeEzBlJ8QZcqHMpgyZ6dAaI8CfQiiIwoy5a8wuDCbUxEisrKygBb+IOLyYG4AYNwrbH+ojN/4g1TV3jl9RktkhFGkTDT10Hfue1P8A8YseQMPbGxLOfUiFHtqaQ8Jh7twTaRyuZVBAMFjsB0Hue59aRJHHCGbqNcMszak9TqPz/Om/B43IvrGn4frQhuRrxLMbltXDjIpkqQrDzFhsD00M+kiug4uEuGy1s5kknMYGh0n3oAYluKiG9dJ0IjTUk7KPtr70KwmOGbOdyzNGvUkxXn7QbqwSW10nYT2HTSfahuOttb32IMe3T70gHLD8fVdgDU5eOydV36dqruziDptRnCsY110/7tNMBixeOkLlGp3Nb4bGyUUxtH3oBicSRaMECBr37fah+D4jLqZ36/760ANFzHfs9xD/ACsQpI2BJ8s+hJCz0JFOvDsYLi1WeOxC3bDrOriEEic2ZSIjoImegBpy5euHOR60ITGQWB2reK9rxjFMRq1oHcUq8+822eHWM0K155Fq2ep6s3XIOvsOtJPNvxPxF3OuFcWLQkI4E3bg2zCdEXt12pK5p4bfuYfDYq6bjPdTzB2ZiAC2V1zEkAhSY21BFQ5p+ifH8g7iPG7+Nv8AiX3L6wBsqjchFGij/prezZLzpoNv+KhYB4A9dZ7ajWiNq7DHt29O9Z5tmytLDa/hFlVAjNqeunrRK3w9EA0BPeKD28QPHE7KIHvoKPIcw/AVls1YaK4pvSK+EB1EA+mlarhSDuPdf1FTBbj3qJiyFuJ6zUE2/Rc4pdtGmL4ldsDNLQCNVdh1jvT1yT8TGUi3iHL222dvnSdsx3ZPU6j6bJXEsF4qFO+oP5Vxw2DLm3aQeYeXcZtPTfbXtV1dj6z2Z7ql8+j6Ts3gwkGulKXKN5kVLTGcqgT9BH/FNtdJHKZleGva5YnFJbUs7KijcsQB9zQBWfxFVLL22xFs4j5vDAueGIBX+IQhZtxsQN6g8s8fuYovIW3atKFt27a5UXPMkakliB8x7nuaHfFHmq1isQi2fOlpSub+Us0E5e40An7UZ5Q4ObNlQyxcuEOw7aQin1C6n1akMc+GcDDAM1Vh8ROIrax9woq3AqhGDCQHCjXSJ7b6R6VcdzECxh3uHa3bZz/pUn9K+fXtvezEgs7kk+rMZ/EmgEMmD4kY8otjby+GsajudfxrrjfCvqFc+E5kqRJtt01B1XXt6aVEscPeyfDYjxFAkDYwB5h6agzRLhfDLd8ObqklHypDMpUkZmIIOpMrvO1IYG/w5wwQsqncagkjuPv1qaMM1oB3xKqpMQUBJPZQsSd+oipXF+Xnshr2htJ5pJ84EDUx0BP6wK5cF4YcQni3NVnyLOmkgsf0pgTbnCPEWUuF1MykKpM9QddfTT61FwnL1s/yEzI8xkztsdj7Uds4VbYzNCqpgx0+n3rs9pVt5sxzQST3nU/SgARY5aQ+kdhTBwnGGw4znOpiWOjLPVj/ADCdO/1oNaxvZtJ9a7/tviNct6EG316ZpAH4TQBZFq6GEioXMSucJiBbEubNzKPXIYofy3fbZt+v160wMJFMifMFhjfKoozMUkSwUSO52Ub1I5kttbCfvjfFsDKH1yRAGX0jaenSj+N5WfCm+iFYN0hZBzxmcJl6EwNR0EHrSbxPHqy+Gkkk+Zj1j9Kx408Rp3VoLS5mEdQSfxmilu4Y79qPct/D5rqh7xyITIj+Iw3BSR5R/cfWAaF8V4EbGKuWlbRWGUkbqwDKTHWCPepy9aEW9z5IWMQ5LbAEEsU+vrTbwrghJyu+qqMwUxB6Cep+w+tC48JgrFT4RJ3mWIhY+8+lEuXC/jOpMlgWMGZhssT6GRWG2bcejZXHH2wzZ4DbiQx99fzNQ7lq0JzIGAMEwJHSf/Y1GucW8G4yNP33+k9aEXcaWvE5iM4bTvEED7TVMISk9Zc+iRjL5tkjLIkhdemhAPrBFHuSsJne5fYar+7T0LCWP2AH+qlLF4mWyn5ZUkdfliR/tTnyLiwrtYbfRxp20P3EH/Se9baYpSWlPkOTg0WhwHAZRmO9Gqj4EDII7VIroHKF7nPil+1aC4ZGa7cOUEAkKO87A67nbU9Kr3FchXXk4jF5rjbiGeO4zM2tXBdSQRQ2zwNZltaAK44HyTZw7B4a9cGzOPKvYhddfUk/Snfg/CSWzNR1MAg6V3CxQAG5wbLgMR/9ph9xFVPyxhf36f2zc+sAx/5FasD4i3btyybFqPNBfzANlHmgAxK6CSD6RrSXyzhHt3XV11VMrHfKSVYagkSR6/rSGSOa8IFFq7sSCs+qkEfg0ewqdyzLAzr+8/8A0SvOa/EItqLZNpQ0uNfORqDHywF6+ta8pIwtgsfmaV+gAWfcg/aj5D4H/HcFt4iwbdwSrLDCSJHaRrSVxzCHh9l/DIVB5bS5ZgsRA8xMwJ+1WJhvlH0qvvjExyYZQQJuMT6woH6/jTBFeXuLXTcQuSxdh5j19CJ8pmNtKbcZxIrYBIEO2QmRA0J69429agHktjbDrcBbIGyFT0ykRrE6k+1SuVb5YgE92B9cpA/9U+1IYM/xdFP8QGToAQW30Hl2+pij/BRrmI8zET9BrHsJP3pW5jwzLjGZkKhnLdO5Vj5SQfNP/MU3cLUEZv7QAPRiZP8A4x7mgBs5bEkmmShPAMLlSaLUyIr83copiEuG2PDvOhUXVkET3g6jQA+ntVXcB+Gb2L2bElGVdQi5iGPSZAgA799utWRzVzrfw19LdnBtfVhq4LRObLl8qmPqft1ovhQLwm7bFtv6c4f7kCJ+9Vpxk8RPuPYK4Vwo3DJ2pK+I3LrHilgW1H760JJ2m3mzTGvygVb9iwFECk3i/L99+I/tdw2xZtWjbtKpYuSwYEtoANWPfpUprVgovi9KmtWj5iRAEqDHyk6l8x3I7mteD8IxrTiLYDoAVkuiEhdSFUkHT0ETNPnFuXnvXIKFLIYszZllpOYqirqJ0HmAjvpqYwfA/Et+Gg8NQuVco0XqPqJ36mT3rJCl4+SNU7084sQcLwVsTdKO8ZRmciDAmAFnc5tJ2EE9NW3Bct2Ldp0yKLZBNx3Pmga5i/TLuIgAjahfBuHNZxbgyAyEN2zIyAgAmek+5p+v8t2sXhhauFwmYMQjZS0fysR/LOvsKn48VwI3zbn+ip+A4NTj7ZHnRVZ1zDfKG8NiPQwYpjwmGC4+5AAzISPQnw3I+nmMVry9w4eNduqpRATZRSpGmfOdxOgyjSdz2otwrh99Q93Em2bjmEW1OVVmSTmGrbD6CnCDxf2OyxOT/oduDOTbFEKgcHtkIJqfWkyGVlZWUAZWVwxuMSzba5cOVEEk9hVV8w8/372bw81q3sqrpcc6ASw29tp61TbdGtdlldbm+izeKYZLiQ4Q9PMB1+tAbHBg2ispA6KRA9hVXYfFHPBLGOs9dZ366ESdh6mameKwyjMe5A0J00mO5+wj3wy89qWcTUvE1eyzeJYCyVyE285GxYBiIg9ZPao3C+FDOIKQsCFKwANAIG1V2tolh2JOZup9FH1ga+oqQmIaSsSxEqoGoC7Qe8ySY2B9Kj/yL3/Eb8T9lzJA0pE535Vu4i8t03PKsqBm0VTuQABr9+mulcuU8QbNy4Fc3FZQwZjLrGmUzrBEEe3fR3tgXUBPWujVYrI6Y5R4sTbto5LhRZIWFBmJiFmAf0E7kb0H4JgzbgBYCgjNI3mIEMes/arHYWbEZnVMxhcxAkwTAncwKD3Es3bjZbyEqfMM21TbS+SOMT+Y+VWZvGX5TllQusjfWYA9I17yTU7h1mFXTXoOw9ff8PrTxYsW2UoGViAJAIJE7E9prha5fUNNP2DCGBWEX6VB5r4wcLg798atbtkqP7jov/kRRVVgRSl8VQ3+GXspg5rWvYeKmtMQv/DJ7l/Bi54pZ3c5ydZIVRrmnXp7U3pZVL5WegNKfwa4Q9gYxG+VMSbaj1QeYj7imPF2mu4ohWyRqT1gTsSDGsawdJ+tYPG8WVNllkpbyfX6RZKzmkvwM6jSud6wG0NCMLiLng+FcuTdhl8VY7kBhIjMBodIkHTpXmCuNYe5muG4jFSsksU080lu+hjYa1uKwle4crCIrfDYMIIFdrdyRNek0wEvFcvMl69ecoxuN5MoaVUmTMmM2ijSNqJtxn9ltoXQlCYYg+ZZ2bLHmWdDBkdqFcZ+I1hXKohux/NOVZ9NDI9ai3viHZu2ijWDqNBmUqfeJH2rLK+uKxM0Kmcu2htxGGS9lZWBB1BBmR3FSP8ADVMSNqQ+W8Xa00YMmZiczaloHmg+bpvMaxTnwrimfTeNJ+kbx11H3qVN31FpXZXweBNEgQK2rKytBWZWVlL/ADI+NQi5hWsZADnS8GHWcwZfTpSbxaAC+KvE4spYU6uS7fRR5R7tH2pM4Rw57uYqmY2xpO3ygx/mJkUeucOfGN4+JOWQvyiAQNQLczpuDOoKjeYo1w/AFoVVyoNIG0Hf3PfeudKmXkNy+Pg2RsVSz5Em9wh1ZVNtlylbZ0PzMbes/Rj9zXmFWSs7nU/fSPTUU03OEeV7dy87AZtA/QEjKwyaH3BEyKF4nhxUhC5YMshjAbUsdIHRprBbU418v9Gqu3ZcSDetsAxQfIhZe2hKsT9P1o1wPAoyK+zhZaZzAgsC0DTLDbSNQPc1wlLaXMrIJOjERAYqofKCNFYiSDOutcsRw5kuGIWwpNtQoyqXjeBuF21OkNFaK/H+jjmUzu+p1Ei4SwFbNtBOx0ZSJiIkGfpGuppq5evEpHao/B+GK6a7114ri7eGtOqsBcNtnUdYELmH0LCulCuFKbX9mNylNrRX5542ly+LAAItSS4gsrMI8s6afjqNN6XFwqsuVTOc6DUHsJ1hTJkaxBrpw+7aFwtezLClgwOzDUZu4O3vW3Aby+PbF4+VzMQoEEQpAy6rIA001rkux2S5fk3cVBcfwMHLN82DdEQ2ZQRGw80AGBIBn/c094S7mUGku7fW5ddkBCkWYBHTIYI9OntThw0fuxXXoWQxfsw2PZaSqV/iQ4OAuWytw+LltjIjOQS6mTlGgETJporxhVxWK+Nt2LKi0PEyu7XWNsMzFy2bUptJ79BFecMxqm+zsCAyxBUyJjcCT6e9TcTwDMxM11wXAwhmo53ofGEK9i1VlJIOVzIBmRpr9TrpvrXvEMUhDFToygjcGZYkEESDJNTL3AFZprx+XlNPBnbgeJz2/pW3HcNcuWXS2QpZSpJ7ERprWtm5Zw2VHuIhecoZgC0b5QTrFSG4nanL4tue2dZ/OhrVgtzsqscj3lYfI0MJCmTEiTEUYx3JKMzXBcKZmLZMgCrJJgHN2pnw17C4l3WzdV2T5shkDWNxodexrlf4BcP8xjtNY34kfRq/kyfYi3rz2bjYe2geDmLQ4ZoWYGUgxuPvR7lzGXAjswKwQFSD5RqSfNrGwk9qP2+Buo0Oo1HWPvUT/CbpJ1P6UQ8Zwkmn0hTuUlmDHw+/mQE1KqFwyyVWDU2tpmMoTzHhrly1ltgHzAmTGg1/Oi1eETUJwU4uL+SUZcXqFA2fEdV7ATG0/wA0e80z4PBhFgClrj+LfDX7YtICrAliY3kAL9p29K5XecrsNlRZDZPoYmN9T+FZ5eTXW+D+C1UzmuSO3E8GLbXizOFPmElmXzNJyqCcsHQ6dqFcWCjwHB0KNr9iN/rTNhsQb9lBdgXCoLAdCaj3uXcwhwGA2nptt9hUbKXZW1F9PsddihLWc+DWAbrTqDJH0OoP2qZxTAGZBMQQF/lljq2mvr7Co/DcM6ONNAIEDpJP60xMkjWtLhyjkilSx6he4LiiDB6gT9Y/XetuP8Gzln8QgMoUrlBMD+knb7GveIYBkOZZI6DtrJotgmLIMwqKr2PGfeEnLHsRAHA7ekq7kdWbeO4UD8IqYnC8zBhbEqZB66a6nc69NqJ8zczJhiUtor3dNGMKM20/n6CuXAuYzcxF5WKNbRU1VSALhJzKCT5hH5UlRWliQOyb7bIdm1kGVVMQBJOugA+nQU3cKcm2JrsllCJgV1VQNqtjFRWIg237Nq8rAa4Y66VtuyqWIUkKu5IGgHrTEK1/4n4ZMYcM2gBjxcy5NjProwIP0mm63cBEgyPSvlbmLhj2Lz57bodIJVlJzSQxB2JHT0q7fhtxovhMOCZ8gX3UkR9oqxpZqKoSetMf6yoWO4xZs/xbiIYzQSMxG0gbn2oLgOfsPfxK2LMvM5m2CkKWGhHm2Oo2qD6Wss1bgofHzC2xh7F6SLoc21jqpGdtekZR9/skciP+0FbLspOuVSoOgHWdAPYk1ZPxs4IcRw7xVInDv4h9VIyt76g+1UTwXivgMxjUiMwnMvWVjrP5USc1B/TeMhKEJSXNdFscv8ds8OvXLa28ock3GG65IGi7ZZJMCN/an61z5gsis2IQZhImRP3FfPlziDYoXHY+b5mYwJMAHRRqxgdO5NCvGJAEkwOpq/jqXL2Z4zcW1H0fTdjn/AO2UYm3PrIH3Iijtm8rgMpDA7EEEH3FfI/ikn2o/wAnc8XcBeBRi1tiA1snysOpjo3qKi4fgtjY/k+nayoPCuKrfRXUyGAI96nVUXp6ZQrmHjJw1oXAmfzAETBiCdPXSPeitL3N4tulqy2r3Lq5FkiSu5MbKAZPsNyKhN5FtEorWJ/MnOK3wivaCgkrOcMRMg5gFgr8p0nQ1xxGAewZu+YvcbwhlYSMoh/MoyrsCB2rTifB/Cxlu1Nsk2bkALpJAImSSSTTLewds2rZQEZ7ZYySWAAByrm21rkWPnrkuzeshmejOB45TFxmjTzE7CNJnYCnJXHeqS41cf8AZ8TbtkSy6AHdQUlR30n8aJcscUYJmus0jLZSWgAqP3jgdNQdfSrKvNaguXfwVToXJ4W7Fe0O4bxLxCQelRubOMnDWCwZVYnKrNsDE9dJrrGMMOR1j3rwMI3EV894rmC9fuTdYkyNSZ0J3HSPpU61xNltkJcYZ+gYjywTMe4n6UtHhvznxUviLrA/M5j6AwPaAKLcjYnMjITJzZ/vCkfgPvSTjrwLabdKauSlht/5CY9Myjb3oGy4sO4W2JPSub3GfTYHtvQ5MRCht+2k/rXFuNRJgzEDTT86wX/Xm8isRKPFHc3XsiWIbM8abBf5ffTX1JozYu5lBpVbiV19ImdNv+xRC/iXTBX2Ehks3GHeQjEVp8eMowyRGTTelC/FPHs/ELw8QOocxBmI8oH1AAFOXwhxIGGA3IuGfeI/I1W+P5Yu2fPiPLmtLdUncm4Myr/m3ntTF8IuIFb72zsy5vdf+Jra10ZI5v8Av/0sT4zcEa9glxNsw+HMnpKPAI9jBj60ifDnDu+K/aZgLajQQCW8n4aye8d6P/G7mYDD2cKp1f8AeuP7RIUH3k+wqvuSuMvhrwci61shhlQFgZ0Om0jelH1g5r7tPoqxgxiMNctOJW4jIZ28wivlbH4VrV17biGRirehUwfxFfU3J/HLeKw63LRlTproQRoQR3r5v53xi3eI4q4o8rXnI9QDE+8T71BFsvycRwe8loOysEfbX7TG3vUS55RtTBydwvE31cWnKBtCx1QAEZjH9WwH1+tQr/L2NZsjYfEM22oJHsQIP3irnmGZcm3oGtnYmt1PlJ9dK54zCvadrdxSrIYKncGutkSh6UkyySwun4TcaJw4Un5Gj2OtWujSKoX4S4sFbidQVPtqKvXBtKCq5+yyv1h3qqcZicZiMa1+0FVULorPsFXZBGgY7nqBmMVa1C+LcM8TYD3A/Ws9lfPC+E+JW9nBXTcuX7ysCCAJRswQMBp6kmYHeieJstBDKxUyVj5YczCkRpPfX8qONwW6I1Om2pMTvEnT2rxeXX3EA/TvWCXgOW/dm+zR/J/QnYflps+rZEMqR811QQNp8o1G0kiTp0rsvBSpAliiGVMoCwjUMC0q3TMAZ3iaeMBy7/VUpuXENXPwa3nsr/kTBfL90h/9tvWPSmTF4RLqFHUOp3DCR+NcMJwpbZkVOralixFLelacb+HlgZmAa2IJlW0Hr5tfxpFGFsIxm5ccaZTAGvXy7kH7jsavLj/A0xVrw7hcLIYhSBMbAyDpS6vL6WzFm0E/uiXP1Y60w0rXhvJt26udmW0CTAZWzR3Cxt2kii3DeX7+GxRdMt22yZZY5SNjqPqOhPSrEwnLxmWone4KrIVBKk6Zly5h6jMCJ+oNAaRuDOrIA0ZusTHtOtEm4eh3FI/C+IXrK4dy3jC5Z8S5nyqRmu2Lf7vw7Y2Dkwfv26DnDEYnw1tIbZa6AQlyyXymziHyN4iuLbg2xMqDuNIoEOtrBIuwrsVFJuI5vui62HCgG2baZ2e2bhOazmZrYjysLhEhYmCN9ImE5rvF8O1y8vnWzmt2shJZ2KtKXFDuDtmtv5CrZlOUyAVb8YOIi7xFwlwPbAVQFMgMqhWXTqCDR74Z8GC2TfjzXCUX0VSJj1J3+nrTFxjjVi/bNy9hsIx8NrgeVYZvCN1bJZkB8bykFd9QQNYGcPvtYZE8OzbthrioucqWFu/4JS2AnmulpbL6gTrIm5dFah2I3xj4XcTE27rA5HtKAekrMj8j70t8o8XvW71tbMiXGY6kRInT6e9Xna5hTFYO5cu2LRNoBkUvbceZcxBIzFCo+bTQax0oHc4ibZIUYcgD/wCVc/ifxfNaGQZkXw/MektqcuopYDhpJx3FU4fhrr24QnxPDVQZa6wJBAHrBJ2H2qpuSuX2xeKzPOS2c9xu5mcs/wBRP4TV28BLve8G/ZskeeDOeGVLL7Og0K3QPqp6HQn/APDhzaBVWdlAA+wpaSwEcJ4EAAttAq+lMY5dUqB1onhMKEUAVIqI0sPnP4tcLtjiASwDcuFALoQE/vASAug+bLlkD06zTJhORv2jAWcPcUW7qrmU9UdiWIMdDIDD9RVs43hwMlFUMd2CjN996h8O4HkbMalouJRfw84bfs40yhCQ6uToNNiJ380R9a+gODXc1sUPxnLiD+EioCZOUASe5jeivD8J4aAUN6EVnslVlZWVEkeEV7WVlAGVlZWUAZWVlZQBlaZaysoA3rKysoA1yjtXgUdvX371lZQB6VHavMg7DT9d6ysoAzIOw7+/esyjttrWVlAGBR29fvvWBB2Gmg+nb6V5WUAbBa2rKygDKysrKAMrKysoAysrKy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3.bp.blogspot.com/_dK7A8keCu7M/TOAWJMuE-ZI/AAAAAAAAAC4/Wd4rL0diwJA/s1600/Cute-PolarBear-Cub-SittingOnS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2819400" cy="2005513"/>
          </a:xfrm>
          <a:prstGeom prst="rect">
            <a:avLst/>
          </a:prstGeom>
          <a:noFill/>
        </p:spPr>
      </p:pic>
      <p:pic>
        <p:nvPicPr>
          <p:cNvPr id="7176" name="Picture 8" descr="http://www.birkinsafaris.com/uploads/giraf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1996422" cy="3001963"/>
          </a:xfrm>
          <a:prstGeom prst="rect">
            <a:avLst/>
          </a:prstGeom>
          <a:noFill/>
        </p:spPr>
      </p:pic>
      <p:pic>
        <p:nvPicPr>
          <p:cNvPr id="7178" name="Picture 10" descr="http://3.bp.blogspot.com/_huq4NjyupCY/ShR0BOtMN5I/AAAAAAAAAE8/gtV7GDCm6F0/s400/turtl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4290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organisms are composed of one or more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cell is the basic unit of organization of living organisms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The cell remains the simplest, most basic component of any organism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cells come from preexisting cells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A cell divides to make two identical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Prokaryote: cells that do not have membrane bound organelles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Eukaryote: cells that contain membrane bound organelles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Organelles: membrane bound structures that have a specific function for cell survival.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Generally </a:t>
            </a:r>
            <a:r>
              <a:rPr lang="en-US" u="sng" dirty="0" smtClean="0"/>
              <a:t>smaller and simpler </a:t>
            </a:r>
            <a:r>
              <a:rPr lang="en-US" dirty="0" smtClean="0"/>
              <a:t>than cells of eukaryotes.</a:t>
            </a:r>
          </a:p>
          <a:p>
            <a:r>
              <a:rPr lang="en-US" dirty="0" smtClean="0"/>
              <a:t>Lack a </a:t>
            </a:r>
            <a:r>
              <a:rPr lang="en-US" u="sng" dirty="0" smtClean="0"/>
              <a:t>nucleus</a:t>
            </a:r>
            <a:r>
              <a:rPr lang="en-US" dirty="0" smtClean="0"/>
              <a:t>: membrane bound organelle that manages cellular functions</a:t>
            </a:r>
          </a:p>
          <a:p>
            <a:r>
              <a:rPr lang="en-US" dirty="0" smtClean="0"/>
              <a:t>DNA is circular</a:t>
            </a:r>
          </a:p>
          <a:p>
            <a:r>
              <a:rPr lang="en-US" dirty="0" smtClean="0"/>
              <a:t>Example: </a:t>
            </a:r>
            <a:r>
              <a:rPr lang="en-US" u="sng" dirty="0" smtClean="0"/>
              <a:t>Bacteria</a:t>
            </a:r>
            <a:endParaRPr lang="en-US" u="sng" dirty="0"/>
          </a:p>
        </p:txBody>
      </p:sp>
      <p:pic>
        <p:nvPicPr>
          <p:cNvPr id="4" name="Picture 4" descr="anthrax 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76600"/>
            <a:ext cx="4295775" cy="2495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Bacteria are everywher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2514600" cy="19597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though they are simple they carry out every activity associated with life!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</a:t>
            </a:r>
            <a:r>
              <a:rPr lang="en-US" u="sng" dirty="0" smtClean="0"/>
              <a:t>larger</a:t>
            </a:r>
            <a:r>
              <a:rPr lang="en-US" dirty="0" smtClean="0"/>
              <a:t> and more complex cells</a:t>
            </a:r>
          </a:p>
          <a:p>
            <a:r>
              <a:rPr lang="en-US" dirty="0" smtClean="0"/>
              <a:t>Contain a </a:t>
            </a:r>
            <a:r>
              <a:rPr lang="en-US" u="sng" dirty="0" smtClean="0"/>
              <a:t>nucleus</a:t>
            </a:r>
          </a:p>
          <a:p>
            <a:r>
              <a:rPr lang="en-US" dirty="0" smtClean="0"/>
              <a:t>Most contain other specialized organelles to carry out important cellular functions.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plants, animals, fungi, and </a:t>
            </a:r>
            <a:r>
              <a:rPr lang="en-US" dirty="0" err="1" smtClean="0"/>
              <a:t>protists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86200"/>
            <a:ext cx="2009775" cy="25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29200"/>
            <a:ext cx="10234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300" y="0"/>
            <a:ext cx="1790700" cy="220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3272" r="5112"/>
          <a:stretch>
            <a:fillRect/>
          </a:stretch>
        </p:blipFill>
        <p:spPr bwMode="auto">
          <a:xfrm>
            <a:off x="3429000" y="5029200"/>
            <a:ext cx="2133600" cy="152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7010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might be some examples of organisms that have eukaryotic cells?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Prokaryotes and Eukaryotes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50" t="36892" r="22500" b="20940"/>
          <a:stretch>
            <a:fillRect/>
          </a:stretch>
        </p:blipFill>
        <p:spPr bwMode="auto">
          <a:xfrm>
            <a:off x="1409700" y="198120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76300" y="838200"/>
            <a:ext cx="73914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does this diagram show the differences between prokaryotes and eukaryotes?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use microscopes today?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groups brainstorm some ways in which microscopes are used today.</a:t>
            </a:r>
          </a:p>
          <a:p>
            <a:r>
              <a:rPr lang="en-US" dirty="0" smtClean="0"/>
              <a:t>Make a poster of an online profile for Mr./Miss Microscope on social media</a:t>
            </a:r>
          </a:p>
          <a:p>
            <a:pPr lvl="1"/>
            <a:r>
              <a:rPr lang="en-US" dirty="0" smtClean="0"/>
              <a:t>You’re goal is to inform others about the microscope</a:t>
            </a:r>
          </a:p>
          <a:p>
            <a:pPr lvl="1"/>
            <a:r>
              <a:rPr lang="en-US" dirty="0" smtClean="0"/>
              <a:t>You could include</a:t>
            </a:r>
          </a:p>
          <a:p>
            <a:pPr lvl="2"/>
            <a:r>
              <a:rPr lang="en-US" dirty="0" smtClean="0"/>
              <a:t>Accomplishments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Occupation(s)</a:t>
            </a:r>
          </a:p>
          <a:p>
            <a:pPr lvl="2"/>
            <a:r>
              <a:rPr lang="en-US" dirty="0" smtClean="0"/>
              <a:t>Interests</a:t>
            </a:r>
          </a:p>
          <a:p>
            <a:pPr lvl="2"/>
            <a:r>
              <a:rPr lang="en-US" dirty="0" smtClean="0"/>
              <a:t>Friends</a:t>
            </a:r>
          </a:p>
          <a:p>
            <a:pPr lvl="1"/>
            <a:r>
              <a:rPr lang="en-US" dirty="0" smtClean="0"/>
              <a:t>Be creative!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210816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Name: Miss Microscope</a:t>
            </a:r>
          </a:p>
          <a:p>
            <a:r>
              <a:rPr lang="en-US" dirty="0" smtClean="0"/>
              <a:t>Status: Single</a:t>
            </a:r>
          </a:p>
          <a:p>
            <a:r>
              <a:rPr lang="en-US" dirty="0" smtClean="0"/>
              <a:t>Occupation: Crime Scene Investigator</a:t>
            </a:r>
          </a:p>
          <a:p>
            <a:pPr lvl="1"/>
            <a:r>
              <a:rPr lang="en-US" dirty="0" smtClean="0"/>
              <a:t>Specialization in fingerprint analysis</a:t>
            </a:r>
          </a:p>
          <a:p>
            <a:pPr lvl="1"/>
            <a:r>
              <a:rPr lang="en-US" dirty="0" smtClean="0"/>
              <a:t>Identifying unknown substances</a:t>
            </a:r>
          </a:p>
          <a:p>
            <a:r>
              <a:rPr lang="en-US" dirty="0" smtClean="0"/>
              <a:t>About Me: I am a compound light microscope with a series of lenses that can magnify up to 1500 times.  I like spending time in the lab, comparing specimens, and watching microorganisms.</a:t>
            </a:r>
          </a:p>
          <a:p>
            <a:r>
              <a:rPr lang="en-US" dirty="0" smtClean="0"/>
              <a:t>Friends: SEM, TEM</a:t>
            </a:r>
          </a:p>
          <a:p>
            <a:r>
              <a:rPr lang="en-US" dirty="0" smtClean="0"/>
              <a:t>Accomplishments: putting criminals in jail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7.2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Survival depends on the cell’s ability to maintain the proper conditions within itself.</a:t>
            </a:r>
          </a:p>
          <a:p>
            <a:r>
              <a:rPr lang="en-US" dirty="0" smtClean="0"/>
              <a:t>Plasma membrane = the boundary between the cell and its environment</a:t>
            </a:r>
          </a:p>
          <a:p>
            <a:pPr lvl="1"/>
            <a:r>
              <a:rPr lang="en-US" dirty="0" smtClean="0"/>
              <a:t>Allows a steady supply of the necessary nutrients to come into the cell in the appropriate amounts no matter what the external conditions are.</a:t>
            </a:r>
          </a:p>
          <a:p>
            <a:pPr lvl="2"/>
            <a:r>
              <a:rPr lang="en-US" dirty="0" smtClean="0"/>
              <a:t>If levels become too high, nutrients are removed</a:t>
            </a:r>
          </a:p>
          <a:p>
            <a:pPr lvl="1"/>
            <a:r>
              <a:rPr lang="en-US" dirty="0" smtClean="0"/>
              <a:t>Allows waste and other products to leave the cell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secret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4200"/>
            <a:ext cx="3581400" cy="685799"/>
          </a:xfrm>
        </p:spPr>
        <p:txBody>
          <a:bodyPr>
            <a:normAutofit fontScale="25000" lnSpcReduction="20000"/>
          </a:bodyPr>
          <a:lstStyle/>
          <a:p>
            <a:r>
              <a:rPr lang="en-US" sz="1600" dirty="0" smtClean="0"/>
              <a:t>1OO1O1O1111111OOOOOOOO1O1O1111OOOOO1O1O1OOO1OOOOOUME1111O111OO1O1O1111111OOOOOOOO1O1O1111OOOOO1O1O1OOO11OO1O1O1111111OOOOOOOO1O1O1111OOOJO1OO1O1O1111111OOOOOOOO1O1O1111OOOOO1O1O1O1OO1O1O1111111OOQROOOO1O1OOO1O1O1111OOOO1OO1O1O1111111OOOOOOOO1O1O1111OOBCV1O1O1OOO1O1O1O1OOO1OOO1OO1O1O1111111OOOOOOOO1O1O1111OOOOO1O1O1OOOSX11O1O1O11111O1O1O1OOOOOO1111OOOOO1O1O1OOO11OO1O1O1111111OOOOOOOO1O1O1111OOOOO1O1O1OOO1OO1O1OO1O1O1111111OOOOOXOO11O1O1O11111O1O1O1OOOOOO1111OOOOO1O1O1OOO11OO1O1O1111OOOO1O1O1111OOOOO1O1O1EYKMOO11O1O1OOO1OO1O1O1111111OOOOOOOO1O1O1111OOOOO1O1O1OOO1O11OOO11O1O1O11111O1O1O1OOOOOO1111OOOOO1O1O1OOO11OO1OAF1O11111OOO1111O1OO1111OOOO11111111O1OO1O11OOD1O1O1111111OOOOOOOO1O1O1111OOOOO1O1O1OOO1O1111111OOOOOOOO1CO1O1111OOOOOB1OOOO1O1O1111OOOO1OO1O1O1111111OOOOOLIOO1O1O1111OOOOO1O1O1OOO1O1O1O1OOO1OOO1OO1O1O1111111OOOOOOOO1O1O1111OOOOO1O1O1OOO11O1O1O11111O1O1O1OOOOO1O1OOO1O1O1OOO1CELLS1WOULD1NOT1HAVE1BEEN1DISCOVERED1WITHOUT1MICROSCOPESOO1O1OOOO1O1O11111111O1O1OO1O1O1OO1111111OOO1OON1O1O1111111OOOOOOOO1O1O1111OOOO1OO1O1O1111111OOOOOOOO1O1O1111OOOOO1O1O1OOO1O1O1O1OOO1O1O1111111OOOJGWOO1O1O1111OOOOO1O1O1OOO1O111OOO1111O1OO1111OOOO111MPL11111O1OO1O11OO1O1O111OO1OOOO11OH1O1O11111O1O1O1SWOOOO1111OOOOO1O1O1OOO11OO1O1O1111O1OO1O1O1111111OOOWOOOOO1O1O1111OOOOO1O1O1OOO11O1O1O11111KO1O1O1OOOOOO1O1111O1O1OOOOO1OO1O1O1111OO1O1O1111111OOOOOOOO1O1O1111OOS1OO1O1OOO1O1O1111111OOOWUFDO1O1111OOOOO1O1O1OOO1O111OOO1111O1OO1111OOOO11111111O1OOC1O11OO1O1O1111RH111111OOOOOOOO1O1O1111OOOOO1O1O1OOO1OOK1O1O1OOO11111OOOOOOOO1O1O11OOO1O1O1111OOOO1OO1O1O1111111OOOOOBRO1O1O1111OOOOO1O1O1OOO1O1O1O1OOO1OOO1OO1O1O1111111OLPOOOOO1O1O1111OOOOO1O1O1OOO11O1O1O11111O1O1O1OOOOO11OOOOO1O1O1RKLOOO11O1O1O11OO1O1O1111111OOOOOOOO1O1O1111OOOOO1O1O1OOO1O11OO1O1O1111111OOOOOOOO1O1O1111OOOOO1O1O1OOO1O1OOOO111OOO1111OSIOO111111OOO1O1O1OOOOOOOO11O1111OOO111OO1OOOO1O11111OOO1O1O111OOOOOO1OO1O1O1111111OOOOOOOO1O1O1111OOOOO1O1O1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7180" t="19444" r="33814" b="17308"/>
          <a:stretch>
            <a:fillRect/>
          </a:stretch>
        </p:blipFill>
        <p:spPr bwMode="auto">
          <a:xfrm>
            <a:off x="5029200" y="228600"/>
            <a:ext cx="38576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191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Cells would not have been discovered without microscopes !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648200"/>
            <a:ext cx="1135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process of maintaining the cell’s environment is homeostasis</a:t>
            </a:r>
          </a:p>
          <a:p>
            <a:r>
              <a:rPr lang="en-US" dirty="0" smtClean="0"/>
              <a:t>Selective permeability = a process in which the plasma membrane of  cell allows some molecules into the cell while keeping others out</a:t>
            </a:r>
          </a:p>
          <a:p>
            <a:pPr lvl="1"/>
            <a:r>
              <a:rPr lang="en-US" dirty="0" smtClean="0"/>
              <a:t>Like a screen</a:t>
            </a:r>
          </a:p>
          <a:p>
            <a:pPr lvl="1"/>
            <a:r>
              <a:rPr lang="en-US" dirty="0" smtClean="0"/>
              <a:t>Certain particles are only allowed into the cell in certain amounts at certain times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primary component of cell membranes is lipids (insoluble molecules).</a:t>
            </a:r>
          </a:p>
          <a:p>
            <a:r>
              <a:rPr lang="en-US" dirty="0" smtClean="0"/>
              <a:t>The plasma membrane is composed of a phospholipid bilayer</a:t>
            </a:r>
          </a:p>
          <a:p>
            <a:pPr lvl="1"/>
            <a:r>
              <a:rPr lang="en-US" dirty="0" smtClean="0"/>
              <a:t>Two layers of phospholipids back-to-back</a:t>
            </a:r>
          </a:p>
          <a:p>
            <a:pPr lvl="1"/>
            <a:r>
              <a:rPr lang="en-US" dirty="0" smtClean="0"/>
              <a:t>Phospholipid = lipid with a phosphate group attached to it</a:t>
            </a:r>
          </a:p>
          <a:p>
            <a:pPr lvl="1"/>
            <a:r>
              <a:rPr lang="en-US" dirty="0" smtClean="0"/>
              <a:t>The lipids in a plasma membrane have a glycerol backbone, two fatty acid chains, and a phosphate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Makeup of the phospholipid bilayer</a:t>
            </a:r>
          </a:p>
          <a:p>
            <a:pPr lvl="1"/>
            <a:r>
              <a:rPr lang="en-US" dirty="0" smtClean="0"/>
              <a:t>The phosphate group is critical for the formation and function of the plasma membrane</a:t>
            </a:r>
          </a:p>
          <a:p>
            <a:pPr lvl="1"/>
            <a:r>
              <a:rPr lang="en-US" dirty="0" smtClean="0"/>
              <a:t>The two fatty acid tails are </a:t>
            </a:r>
            <a:r>
              <a:rPr lang="en-US" dirty="0" err="1" smtClean="0"/>
              <a:t>nonpolar</a:t>
            </a:r>
            <a:endParaRPr lang="en-US" dirty="0" smtClean="0"/>
          </a:p>
          <a:p>
            <a:pPr lvl="2"/>
            <a:r>
              <a:rPr lang="en-US" dirty="0" smtClean="0"/>
              <a:t>Avoid water</a:t>
            </a:r>
          </a:p>
          <a:p>
            <a:pPr lvl="1"/>
            <a:r>
              <a:rPr lang="en-US" dirty="0" smtClean="0"/>
              <a:t>The head of the phosphate molecule is polar</a:t>
            </a:r>
          </a:p>
          <a:p>
            <a:pPr lvl="2"/>
            <a:r>
              <a:rPr lang="en-US" dirty="0" smtClean="0"/>
              <a:t>Allows the cell membrane to interact with watery environment</a:t>
            </a:r>
          </a:p>
          <a:p>
            <a:pPr lvl="3"/>
            <a:r>
              <a:rPr lang="en-US" dirty="0" smtClean="0"/>
              <a:t>Water is also polar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2.bp.blogspot.com/_oCXP3wyQN9w/SdjV-wSEwnI/AAAAAAAABd4/xe8yMv0yVhg/s400/Simple+diffusion+through+plasma+membrane.jpg"/>
          <p:cNvPicPr/>
          <p:nvPr/>
        </p:nvPicPr>
        <p:blipFill>
          <a:blip r:embed="rId2" cstate="print"/>
          <a:srcRect l="11045" t="24062" r="23767" b="25313"/>
          <a:stretch>
            <a:fillRect/>
          </a:stretch>
        </p:blipFill>
        <p:spPr bwMode="auto">
          <a:xfrm>
            <a:off x="1066800" y="16002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3657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3733800"/>
            <a:ext cx="2895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6002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many phospholipid molecules come together in this manner, a barrier is created that is water-soluble at its surfaces and water-insoluble in the middle</a:t>
            </a:r>
          </a:p>
          <a:p>
            <a:pPr lvl="1"/>
            <a:r>
              <a:rPr lang="en-US" dirty="0" smtClean="0"/>
              <a:t>Water-soluble molecules will not easily move through the middle of the membrane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 smtClean="0"/>
              <a:t>This model of the plasma membrane is called the fluid mosaic model.</a:t>
            </a:r>
          </a:p>
          <a:p>
            <a:pPr lvl="1"/>
            <a:r>
              <a:rPr lang="en-US" dirty="0" smtClean="0"/>
              <a:t>It is fluid because the membrane is flexible</a:t>
            </a:r>
          </a:p>
          <a:p>
            <a:pPr lvl="1"/>
            <a:r>
              <a:rPr lang="en-US" dirty="0" smtClean="0"/>
              <a:t>Proteins embedded in the membrane create a pattern on the membrane surface</a:t>
            </a:r>
          </a:p>
          <a:p>
            <a:endParaRPr lang="en-US" dirty="0"/>
          </a:p>
        </p:txBody>
      </p:sp>
      <p:pic>
        <p:nvPicPr>
          <p:cNvPr id="2050" name="Picture 2" descr="http://static.wix.com/media/26d585ea990fe61c321ee5db2e505086.wix_mp"/>
          <p:cNvPicPr>
            <a:picLocks noChangeAspect="1" noChangeArrowheads="1"/>
          </p:cNvPicPr>
          <p:nvPr/>
        </p:nvPicPr>
        <p:blipFill>
          <a:blip r:embed="rId2" cstate="print"/>
          <a:srcRect b="7837"/>
          <a:stretch>
            <a:fillRect/>
          </a:stretch>
        </p:blipFill>
        <p:spPr bwMode="auto">
          <a:xfrm>
            <a:off x="1828800" y="2968774"/>
            <a:ext cx="5539535" cy="388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components of the plasma membrane</a:t>
            </a:r>
          </a:p>
          <a:p>
            <a:pPr lvl="1"/>
            <a:r>
              <a:rPr lang="en-US" dirty="0" smtClean="0"/>
              <a:t>Cholesterol is also found in the plasma membrane where it helps stabilize the phospholipids.</a:t>
            </a:r>
          </a:p>
          <a:p>
            <a:pPr lvl="2"/>
            <a:r>
              <a:rPr lang="en-US" dirty="0" smtClean="0"/>
              <a:t>Prevents the fatty acid chains from sticking together</a:t>
            </a:r>
          </a:p>
          <a:p>
            <a:pPr lvl="1"/>
            <a:r>
              <a:rPr lang="en-US" dirty="0" smtClean="0"/>
              <a:t>Some proteins span the entire membrane</a:t>
            </a:r>
          </a:p>
          <a:p>
            <a:pPr lvl="2"/>
            <a:r>
              <a:rPr lang="en-US" dirty="0" smtClean="0"/>
              <a:t>Create the selectively permeable membrane by regulating which molecules enter and leave a cell</a:t>
            </a:r>
          </a:p>
          <a:p>
            <a:pPr lvl="2"/>
            <a:r>
              <a:rPr lang="en-US" dirty="0" smtClean="0"/>
              <a:t>Transport proteins allow needed substances or waste materials to move through the plasma membrane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True or false.  The fatty acid tails don’t avoid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True or false. Cholesterol helps stabilize the phospholipids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True or false. The head of the phosphate molecule is polar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True or false.  The primary component of cell membranes is lipids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True or false.  Homeostasis is a process in which the plasma membrane of a cell allows some molecules in but not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True or false.  The plasma membrane is the boundary between a cell and its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True or false. Transport proteins allow needed substances or waste materials to move through the plasma membrane.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____ embedded in the membrane create a pattern on the membrane surface.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What is a </a:t>
            </a:r>
            <a:r>
              <a:rPr lang="en-US" sz="2300" dirty="0" err="1" smtClean="0"/>
              <a:t>phospholipid</a:t>
            </a:r>
            <a:r>
              <a:rPr lang="en-US" sz="23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How many fatty acid tails are does a </a:t>
            </a:r>
            <a:r>
              <a:rPr lang="en-US" sz="2300" dirty="0" err="1" smtClean="0"/>
              <a:t>phospholipid</a:t>
            </a:r>
            <a:r>
              <a:rPr lang="en-US" sz="2300" dirty="0" smtClean="0"/>
              <a:t>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Extra Credit: Draw a picture of the </a:t>
            </a:r>
            <a:r>
              <a:rPr lang="en-US" sz="2300" dirty="0" err="1" smtClean="0"/>
              <a:t>phospholipid</a:t>
            </a:r>
            <a:r>
              <a:rPr lang="en-US" sz="2300" dirty="0" smtClean="0"/>
              <a:t> </a:t>
            </a:r>
            <a:r>
              <a:rPr lang="en-US" sz="2300" dirty="0" err="1" smtClean="0"/>
              <a:t>bilayer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lipid with a phosphate group attached to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 Credit: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http://2.bp.blogspot.com/_oCXP3wyQN9w/SdjV-wSEwnI/AAAAAAAABd4/xe8yMv0yVhg/s400/Simple+diffusion+through+plasma+membrane.jpg"/>
          <p:cNvPicPr/>
          <p:nvPr/>
        </p:nvPicPr>
        <p:blipFill>
          <a:blip r:embed="rId2" cstate="print"/>
          <a:srcRect l="12962" t="24062" r="64030" b="25313"/>
          <a:stretch>
            <a:fillRect/>
          </a:stretch>
        </p:blipFill>
        <p:spPr bwMode="auto">
          <a:xfrm>
            <a:off x="2971800" y="54102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Eukaryotic Cell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light microscope: uses a single lens to magnify objects</a:t>
            </a:r>
          </a:p>
          <a:p>
            <a:pPr lvl="1"/>
            <a:r>
              <a:rPr lang="en-US" dirty="0" smtClean="0"/>
              <a:t>Can magnify objects up to 30 times</a:t>
            </a:r>
          </a:p>
          <a:p>
            <a:r>
              <a:rPr lang="en-US" dirty="0" smtClean="0"/>
              <a:t>Compound light microscopes use a series of lenses to magnify objects in steps.</a:t>
            </a:r>
          </a:p>
          <a:p>
            <a:pPr lvl="1"/>
            <a:r>
              <a:rPr lang="en-US" dirty="0" smtClean="0"/>
              <a:t>Can magnify objects up to 1500 times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7391399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might you describe the difference between simple and compound light microscopes?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wall = fairly rigid structure located outside the plasma membrane</a:t>
            </a:r>
          </a:p>
          <a:p>
            <a:pPr lvl="1"/>
            <a:r>
              <a:rPr lang="en-US" dirty="0" smtClean="0"/>
              <a:t>Provides additional support and protection</a:t>
            </a:r>
          </a:p>
          <a:p>
            <a:pPr lvl="1"/>
            <a:r>
              <a:rPr lang="en-US" dirty="0" smtClean="0"/>
              <a:t>Found in plant cells, fungi, most bacteria, and some protists</a:t>
            </a:r>
          </a:p>
          <a:p>
            <a:pPr lvl="1"/>
            <a:r>
              <a:rPr lang="en-US" dirty="0" smtClean="0"/>
              <a:t>Plant cell walls are made up of fibers of cellulose</a:t>
            </a:r>
          </a:p>
          <a:p>
            <a:pPr lvl="2"/>
            <a:r>
              <a:rPr lang="en-US" dirty="0" smtClean="0"/>
              <a:t>Forms a very porous wall that allows molecules to pass through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and cell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nucleus contains the directions for making proteins</a:t>
            </a:r>
          </a:p>
          <a:p>
            <a:pPr lvl="1"/>
            <a:r>
              <a:rPr lang="en-US" dirty="0" smtClean="0"/>
              <a:t>Every part of the cells depends on proteins to do its job</a:t>
            </a:r>
          </a:p>
          <a:p>
            <a:r>
              <a:rPr lang="en-US" dirty="0" smtClean="0"/>
              <a:t>Chromatin = strands of the genetic material (DNA) </a:t>
            </a:r>
          </a:p>
          <a:p>
            <a:pPr lvl="1"/>
            <a:r>
              <a:rPr lang="en-US" dirty="0" smtClean="0"/>
              <a:t>Contain the master set of directions for making proteins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Nucleolus = organelle that produces ribosomes </a:t>
            </a:r>
          </a:p>
          <a:p>
            <a:pPr lvl="1"/>
            <a:r>
              <a:rPr lang="en-US" dirty="0" smtClean="0"/>
              <a:t>Ribosomes = nonmembrane-bound organelles in the nucleus where enzymes and other proteins are assembled</a:t>
            </a:r>
          </a:p>
          <a:p>
            <a:pPr lvl="2"/>
            <a:r>
              <a:rPr lang="en-US" dirty="0" smtClean="0"/>
              <a:t>For proteins to be made, ribosomes must move out of the nucleus and into the cytoplasm</a:t>
            </a:r>
          </a:p>
          <a:p>
            <a:pPr lvl="3"/>
            <a:r>
              <a:rPr lang="en-US" dirty="0" smtClean="0"/>
              <a:t>Cytoplasm = the clear, gelatinous fluid inside a cell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envelope = structure that separates the nucleus from the cytoplasm</a:t>
            </a:r>
          </a:p>
          <a:p>
            <a:pPr lvl="1"/>
            <a:r>
              <a:rPr lang="en-US" dirty="0" smtClean="0"/>
              <a:t>Double membrane made up of two phospholipid bilayers</a:t>
            </a:r>
          </a:p>
          <a:p>
            <a:pPr lvl="1"/>
            <a:r>
              <a:rPr lang="en-US" dirty="0" smtClean="0"/>
              <a:t>Contains small nuclear pores for substances to pass through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Assembly, transport,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for assembly and transport of proteins</a:t>
            </a:r>
          </a:p>
          <a:p>
            <a:pPr lvl="1"/>
            <a:r>
              <a:rPr lang="en-US" dirty="0" smtClean="0"/>
              <a:t>The cytoplasm suspends all the cell’s organelles.</a:t>
            </a:r>
          </a:p>
          <a:p>
            <a:endParaRPr lang="en-US" dirty="0"/>
          </a:p>
        </p:txBody>
      </p:sp>
      <p:pic>
        <p:nvPicPr>
          <p:cNvPr id="50178" name="Picture 2" descr="http://www.williamsclass.com/SeventhScienceWork/ImagesCells/Eukaryotic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581400" cy="321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 (ER)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of cellular chemical reactions</a:t>
            </a:r>
          </a:p>
          <a:p>
            <a:r>
              <a:rPr lang="en-US" dirty="0" smtClean="0"/>
              <a:t>Highly folded membranes suspended in the cytoplasm</a:t>
            </a:r>
            <a:endParaRPr lang="en-US" dirty="0"/>
          </a:p>
        </p:txBody>
      </p:sp>
      <p:pic>
        <p:nvPicPr>
          <p:cNvPr id="56322" name="Picture 2" descr="http://endoplasmicreticulum.net/Endoplasmic-Retic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95600"/>
            <a:ext cx="50292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dirty="0" smtClean="0"/>
              <a:t>Ribosomes in the cytoplasm attach to areas on the endoplasmic reticulum, called rough endoplasmic reticulum</a:t>
            </a:r>
          </a:p>
          <a:p>
            <a:pPr lvl="1"/>
            <a:r>
              <a:rPr lang="en-US" dirty="0" smtClean="0"/>
              <a:t>Proteins are formed by the ribosomes</a:t>
            </a:r>
            <a:endParaRPr lang="en-US" dirty="0"/>
          </a:p>
        </p:txBody>
      </p:sp>
      <p:pic>
        <p:nvPicPr>
          <p:cNvPr id="5" name="Picture 2" descr="http://endoplasmicreticulum.net/Endoplasmic-Retic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52750"/>
            <a:ext cx="4876800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Areas of the ER that do not have attached ribosomes are known as smooth endoplasmic reticulum</a:t>
            </a:r>
          </a:p>
          <a:p>
            <a:pPr lvl="1"/>
            <a:r>
              <a:rPr lang="en-US" dirty="0" smtClean="0"/>
              <a:t>Involved in production and storage of lipids</a:t>
            </a:r>
          </a:p>
          <a:p>
            <a:endParaRPr lang="en-US" dirty="0"/>
          </a:p>
        </p:txBody>
      </p:sp>
      <p:pic>
        <p:nvPicPr>
          <p:cNvPr id="4" name="Picture 2" descr="http://endoplasmicreticulum.net/Endoplasmic-Retic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480060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flattened system of tubular membranes</a:t>
            </a:r>
          </a:p>
          <a:p>
            <a:r>
              <a:rPr lang="en-US" dirty="0" smtClean="0"/>
              <a:t>Modifies proteins</a:t>
            </a:r>
          </a:p>
          <a:p>
            <a:r>
              <a:rPr lang="en-US" dirty="0" smtClean="0"/>
              <a:t>Sorts and sends proteins</a:t>
            </a:r>
          </a:p>
          <a:p>
            <a:endParaRPr lang="en-US" dirty="0"/>
          </a:p>
        </p:txBody>
      </p:sp>
      <p:pic>
        <p:nvPicPr>
          <p:cNvPr id="58370" name="Picture 2" descr="http://4.bp.blogspot.com/_rBYpndaJ_ak/S-sxGmLUOuI/AAAAAAAAAGM/oKWwbrO41-U/s1600/Golgi+apparatus.gif"/>
          <p:cNvPicPr>
            <a:picLocks noChangeAspect="1" noChangeArrowheads="1"/>
          </p:cNvPicPr>
          <p:nvPr/>
        </p:nvPicPr>
        <p:blipFill>
          <a:blip r:embed="rId2" cstate="print"/>
          <a:srcRect l="12648" t="20355"/>
          <a:stretch>
            <a:fillRect/>
          </a:stretch>
        </p:blipFill>
        <p:spPr bwMode="auto">
          <a:xfrm>
            <a:off x="1981200" y="3419689"/>
            <a:ext cx="5276850" cy="34383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34290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Vacuoles = membrane-bound spaces used for temporary storage</a:t>
            </a:r>
          </a:p>
          <a:p>
            <a:pPr lvl="1"/>
            <a:r>
              <a:rPr lang="en-US" dirty="0" smtClean="0"/>
              <a:t>Store food, enzymes, waste products, and other materials needed by a cell</a:t>
            </a:r>
          </a:p>
          <a:p>
            <a:endParaRPr lang="en-US" dirty="0"/>
          </a:p>
        </p:txBody>
      </p:sp>
      <p:pic>
        <p:nvPicPr>
          <p:cNvPr id="60418" name="Picture 2" descr="http://sciencecity.oupchina.com.hk/biology/student/glossary/img/vacu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267612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Invented in 1940s</a:t>
            </a:r>
          </a:p>
          <a:p>
            <a:r>
              <a:rPr lang="en-US" dirty="0" smtClean="0"/>
              <a:t>Uses a beam of electrons instead of natural light to magnify structures up to 500,000 times their actual size, allowing scientists to see structures within a cell</a:t>
            </a:r>
          </a:p>
          <a:p>
            <a:r>
              <a:rPr lang="en-US" dirty="0" smtClean="0"/>
              <a:t>Electron microscopes cannot be used to study living specimens because the methods used to prepare the specimen kill the cells</a:t>
            </a:r>
          </a:p>
          <a:p>
            <a:pPr lvl="1"/>
            <a:r>
              <a:rPr lang="en-US" dirty="0" smtClean="0"/>
              <a:t>Sliced very thin</a:t>
            </a:r>
          </a:p>
          <a:p>
            <a:pPr lvl="1"/>
            <a:r>
              <a:rPr lang="en-US" dirty="0" smtClean="0"/>
              <a:t>Coated in metal</a:t>
            </a:r>
          </a:p>
          <a:p>
            <a:pPr lvl="1"/>
            <a:r>
              <a:rPr lang="en-US" dirty="0" smtClean="0"/>
              <a:t>Dyed</a:t>
            </a:r>
          </a:p>
          <a:p>
            <a:pPr lvl="1"/>
            <a:r>
              <a:rPr lang="en-US" dirty="0" smtClean="0"/>
              <a:t>Dehydrated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Lysosomes and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Lysosome = organelle that contains digestive enzymes</a:t>
            </a:r>
          </a:p>
          <a:p>
            <a:pPr lvl="1"/>
            <a:r>
              <a:rPr lang="en-US" dirty="0" smtClean="0"/>
              <a:t>Digest excess or worn out organelles and food particles</a:t>
            </a:r>
          </a:p>
          <a:p>
            <a:pPr lvl="1"/>
            <a:r>
              <a:rPr lang="en-US" dirty="0" smtClean="0"/>
              <a:t>Engulf viruses and bacteria</a:t>
            </a:r>
          </a:p>
          <a:p>
            <a:pPr lvl="1"/>
            <a:r>
              <a:rPr lang="en-US" dirty="0" smtClean="0"/>
              <a:t>Membrane prevents the digestive enzymes from destroying the cell</a:t>
            </a:r>
          </a:p>
          <a:p>
            <a:endParaRPr lang="en-US" dirty="0"/>
          </a:p>
        </p:txBody>
      </p:sp>
      <p:pic>
        <p:nvPicPr>
          <p:cNvPr id="61442" name="Picture 2" descr="http://www.biology4kids.com/files/art/cell_lysosom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514600"/>
            <a:ext cx="19812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Chloroplasts and energy</a:t>
            </a:r>
          </a:p>
          <a:p>
            <a:pPr lvl="1"/>
            <a:r>
              <a:rPr lang="en-US" dirty="0" smtClean="0"/>
              <a:t>Chloroplasts are cell organelles that capture light energy and produce food for plant cells</a:t>
            </a:r>
          </a:p>
          <a:p>
            <a:pPr lvl="2"/>
            <a:r>
              <a:rPr lang="en-US" dirty="0" smtClean="0"/>
              <a:t>Has a double membrane</a:t>
            </a:r>
          </a:p>
          <a:p>
            <a:pPr lvl="2"/>
            <a:r>
              <a:rPr lang="en-US" dirty="0" smtClean="0"/>
              <a:t>Energy is trapped within </a:t>
            </a:r>
            <a:r>
              <a:rPr lang="en-US" dirty="0" err="1" smtClean="0"/>
              <a:t>thylakoid</a:t>
            </a:r>
            <a:r>
              <a:rPr lang="en-US" dirty="0" smtClean="0"/>
              <a:t> membranes</a:t>
            </a:r>
          </a:p>
          <a:p>
            <a:pPr lvl="2"/>
            <a:r>
              <a:rPr lang="en-US" dirty="0" smtClean="0"/>
              <a:t>Inner membranes are arranged in stacks of membranous sacs called </a:t>
            </a:r>
            <a:r>
              <a:rPr lang="en-US" dirty="0" err="1" smtClean="0"/>
              <a:t>grana</a:t>
            </a:r>
            <a:endParaRPr lang="en-US" dirty="0" smtClean="0"/>
          </a:p>
          <a:p>
            <a:pPr lvl="2"/>
            <a:r>
              <a:rPr lang="en-US" dirty="0" smtClean="0"/>
              <a:t>The fluid that surrounds the </a:t>
            </a:r>
            <a:r>
              <a:rPr lang="en-US" dirty="0" err="1" smtClean="0"/>
              <a:t>grana</a:t>
            </a:r>
            <a:r>
              <a:rPr lang="en-US" dirty="0" smtClean="0"/>
              <a:t> membranes is called </a:t>
            </a:r>
            <a:r>
              <a:rPr lang="en-US" dirty="0" err="1" smtClean="0"/>
              <a:t>stroma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2.bp.blogspot.com/-LcQNrQLiLFs/TaaeksYp9iI/AAAAAAAAAPo/j-KmbSk_O24/s1600/chloropla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chloroplast belongs to a group of plant organelles called plastids, which are used for storage</a:t>
            </a:r>
          </a:p>
          <a:p>
            <a:r>
              <a:rPr lang="en-US" dirty="0" smtClean="0"/>
              <a:t>Chlorophyll traps light energy and gives leaves and stems their green color</a:t>
            </a:r>
          </a:p>
          <a:p>
            <a:pPr lvl="1"/>
            <a:r>
              <a:rPr lang="en-US" dirty="0" smtClean="0"/>
              <a:t>Found in chloroplasts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food energy generated by chloroplasts is stored until it is broken down and released by mitochondria</a:t>
            </a:r>
          </a:p>
          <a:p>
            <a:r>
              <a:rPr lang="en-US" dirty="0" smtClean="0"/>
              <a:t>Mitochondria = membrane-bound organelles in plant and animal cells that transform energy for the cell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/>
              <a:t>Has an outer membrane and a highly folded inner membrane</a:t>
            </a:r>
          </a:p>
          <a:p>
            <a:r>
              <a:rPr lang="en-US" dirty="0" smtClean="0"/>
              <a:t>Energy storing molecules are produced on the inner folds</a:t>
            </a:r>
          </a:p>
          <a:p>
            <a:r>
              <a:rPr lang="en-US" dirty="0" smtClean="0"/>
              <a:t>Occur in varying number depending on the function of the cell</a:t>
            </a:r>
            <a:endParaRPr lang="en-US" dirty="0"/>
          </a:p>
        </p:txBody>
      </p:sp>
      <p:pic>
        <p:nvPicPr>
          <p:cNvPr id="4" name="Picture 2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3124200" cy="329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Structures for Support and Locomotion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support</a:t>
            </a:r>
          </a:p>
          <a:p>
            <a:pPr lvl="1"/>
            <a:r>
              <a:rPr lang="en-US" dirty="0" smtClean="0"/>
              <a:t>Cytoskeleton </a:t>
            </a:r>
          </a:p>
          <a:p>
            <a:pPr lvl="2"/>
            <a:r>
              <a:rPr lang="en-US" dirty="0" smtClean="0"/>
              <a:t>Composed of a variety of tiny rods and filaments that form a framework for the cell</a:t>
            </a:r>
          </a:p>
          <a:p>
            <a:pPr lvl="2"/>
            <a:r>
              <a:rPr lang="en-US" dirty="0" smtClean="0"/>
              <a:t>A network of thin, fibrous elements that acts as a scaffold to provide support for organelles</a:t>
            </a:r>
          </a:p>
          <a:p>
            <a:pPr lvl="2"/>
            <a:r>
              <a:rPr lang="en-US" dirty="0" smtClean="0"/>
              <a:t>Maintains cell shape</a:t>
            </a:r>
          </a:p>
          <a:p>
            <a:pPr lvl="2"/>
            <a:r>
              <a:rPr lang="en-US" dirty="0" smtClean="0"/>
              <a:t>Microtubules = thin, hollow cylinders made of protein</a:t>
            </a:r>
          </a:p>
          <a:p>
            <a:pPr lvl="2"/>
            <a:r>
              <a:rPr lang="en-US" dirty="0" smtClean="0"/>
              <a:t>Microfilaments = thin, solid protein fibers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Picture 2" descr="http://homepage.mac.com/tidgwell/dave/ref/science/cells/xs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333770" cy="548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 and 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cell surfaces have cilia and flagella, which are structures that aid in locomotion or feeding</a:t>
            </a:r>
          </a:p>
          <a:p>
            <a:r>
              <a:rPr lang="en-US" dirty="0" smtClean="0"/>
              <a:t>Cilia and flagella are composed of pairs of microtubules, with a central pair surrounded by nine additional pairs all enclosed by the plasma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Cilia</a:t>
            </a:r>
          </a:p>
          <a:p>
            <a:pPr lvl="1"/>
            <a:r>
              <a:rPr lang="en-US" dirty="0" smtClean="0"/>
              <a:t>Short, numerous hair-like projections</a:t>
            </a:r>
          </a:p>
          <a:p>
            <a:pPr lvl="1"/>
            <a:r>
              <a:rPr lang="en-US" dirty="0" smtClean="0"/>
              <a:t>Move in a wave like motion</a:t>
            </a:r>
          </a:p>
          <a:p>
            <a:endParaRPr lang="en-US" dirty="0"/>
          </a:p>
        </p:txBody>
      </p:sp>
      <p:pic>
        <p:nvPicPr>
          <p:cNvPr id="69634" name="Picture 2" descr="http://3.bp.blogspot.com/-wxgin6-2mGM/TbREYwjGEcI/AAAAAAAAAGE/xW--YxcGD6k/s400/ci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4038600" cy="2866103"/>
          </a:xfrm>
          <a:prstGeom prst="rect">
            <a:avLst/>
          </a:prstGeom>
          <a:noFill/>
        </p:spPr>
      </p:pic>
      <p:pic>
        <p:nvPicPr>
          <p:cNvPr id="69636" name="Picture 4" descr="http://faculty.clintoncc.suny.edu/faculty/michael.gregory/files/bio%20101/bio%20101%20lectures/cells/paramecium_stain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84648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4800600" cy="5486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main types:</a:t>
            </a:r>
          </a:p>
          <a:p>
            <a:pPr lvl="1"/>
            <a:r>
              <a:rPr lang="en-US" dirty="0" smtClean="0"/>
              <a:t>Scanning Electron Microscope (SEM): to scan the surfaces of cells to learn their 3D shape</a:t>
            </a:r>
          </a:p>
          <a:p>
            <a:pPr lvl="2"/>
            <a:r>
              <a:rPr lang="en-US" dirty="0" smtClean="0"/>
              <a:t>can magnify up to 60,000 times without losing clarity</a:t>
            </a:r>
          </a:p>
          <a:p>
            <a:pPr lvl="1"/>
            <a:r>
              <a:rPr lang="en-US" dirty="0" smtClean="0"/>
              <a:t>Transmission Electron Microscope (TEM): study the structures contained within a cell</a:t>
            </a:r>
          </a:p>
          <a:p>
            <a:pPr lvl="2"/>
            <a:r>
              <a:rPr lang="en-US" dirty="0" smtClean="0"/>
              <a:t>Can magnify hundreds of thousands of times</a:t>
            </a:r>
          </a:p>
          <a:p>
            <a:endParaRPr lang="en-US" dirty="0"/>
          </a:p>
        </p:txBody>
      </p:sp>
      <p:pic>
        <p:nvPicPr>
          <p:cNvPr id="3074" name="Picture 2" descr="http://4.bp.blogspot.com/_4mNT5vJl2ts/SHuriNLav9I/AAAAAAAAAI8/krXJUccd3oE/s400/S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505200" cy="2672715"/>
          </a:xfrm>
          <a:prstGeom prst="rect">
            <a:avLst/>
          </a:prstGeom>
          <a:noFill/>
        </p:spPr>
      </p:pic>
      <p:pic>
        <p:nvPicPr>
          <p:cNvPr id="3076" name="Picture 4" descr="http://temsamprep.in2p3.fr/phototheque/tem_img_virus.jpg"/>
          <p:cNvPicPr>
            <a:picLocks noChangeAspect="1" noChangeArrowheads="1"/>
          </p:cNvPicPr>
          <p:nvPr/>
        </p:nvPicPr>
        <p:blipFill>
          <a:blip r:embed="rId3" cstate="print"/>
          <a:srcRect b="16763"/>
          <a:stretch>
            <a:fillRect/>
          </a:stretch>
        </p:blipFill>
        <p:spPr bwMode="auto">
          <a:xfrm>
            <a:off x="5181600" y="4114800"/>
            <a:ext cx="3581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Flagella</a:t>
            </a:r>
          </a:p>
          <a:p>
            <a:pPr lvl="1"/>
            <a:r>
              <a:rPr lang="en-US" dirty="0" smtClean="0"/>
              <a:t>Longer projections</a:t>
            </a:r>
          </a:p>
          <a:p>
            <a:pPr lvl="1"/>
            <a:r>
              <a:rPr lang="en-US" dirty="0" smtClean="0"/>
              <a:t>Move with a whip like motion</a:t>
            </a:r>
          </a:p>
          <a:p>
            <a:endParaRPr lang="en-US" dirty="0"/>
          </a:p>
        </p:txBody>
      </p:sp>
      <p:pic>
        <p:nvPicPr>
          <p:cNvPr id="71682" name="Picture 2" descr="http://www.technovelgy.com/graphics/content06/micromotor-flag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06646"/>
            <a:ext cx="2847975" cy="2236956"/>
          </a:xfrm>
          <a:prstGeom prst="rect">
            <a:avLst/>
          </a:prstGeom>
          <a:noFill/>
        </p:spPr>
      </p:pic>
      <p:pic>
        <p:nvPicPr>
          <p:cNvPr id="71684" name="Picture 4" descr="http://zorknot.com/wp-content/uploads/2011/07/cell-eco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4114800" cy="301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18" t="11544" r="72341" b="50639"/>
          <a:stretch>
            <a:fillRect/>
          </a:stretch>
        </p:blipFill>
        <p:spPr bwMode="auto">
          <a:xfrm>
            <a:off x="1066800" y="457200"/>
            <a:ext cx="685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1430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75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31242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5052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038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4800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55626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914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29400" y="16764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29718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0" y="36576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46482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54102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18" t="49361" r="66880" b="10080"/>
          <a:stretch>
            <a:fillRect/>
          </a:stretch>
        </p:blipFill>
        <p:spPr bwMode="auto">
          <a:xfrm>
            <a:off x="1219200" y="609600"/>
            <a:ext cx="67927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2192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057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2971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34290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4038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4648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5257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1981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28194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00800" y="3505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4600" y="4495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51054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18" t="11544" r="72341" b="50639"/>
          <a:stretch>
            <a:fillRect/>
          </a:stretch>
        </p:blipFill>
        <p:spPr bwMode="auto">
          <a:xfrm>
            <a:off x="1066800" y="457200"/>
            <a:ext cx="685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18" t="49361" r="66880" b="10080"/>
          <a:stretch>
            <a:fillRect/>
          </a:stretch>
        </p:blipFill>
        <p:spPr bwMode="auto">
          <a:xfrm>
            <a:off x="1219200" y="609600"/>
            <a:ext cx="67927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akerbiologycells.wikispaces.com/file/view/cell_diagram.gif/169476595/cell_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4625076"/>
          </a:xfrm>
          <a:prstGeom prst="rect">
            <a:avLst/>
          </a:prstGeom>
          <a:noFill/>
        </p:spPr>
      </p:pic>
      <p:pic>
        <p:nvPicPr>
          <p:cNvPr id="3074" name="Picture 2" descr="http://teacherpages.hallco.org/webpages/trennspies/photos/1247337/3Cell%20City%20Project%5FPoster%20Example%202%2E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477" y="3429000"/>
            <a:ext cx="435152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www.warren.k12.ky.us/%7Ejmartin/Martin_Website/Cell_Analogy_Posters_files/shapeimag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36" y="457200"/>
            <a:ext cx="753712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https://sphotos-a.xx.fbcdn.net/hphotos-ash3/12563_257129524414116_21900937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republicanhour.com/wp-content/plugins/akismet/e-coli-bacteria-under-microscope-i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1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More are being invented</a:t>
            </a:r>
          </a:p>
          <a:p>
            <a:pPr lvl="1"/>
            <a:r>
              <a:rPr lang="en-US" dirty="0" smtClean="0"/>
              <a:t>Scanning Tunneling Microscope (STM): uses the flow of electrons to investigate the surface of a molecule</a:t>
            </a:r>
          </a:p>
          <a:p>
            <a:pPr lvl="2"/>
            <a:r>
              <a:rPr lang="en-US" dirty="0" smtClean="0"/>
              <a:t>Can magnify up to a hundred million times</a:t>
            </a:r>
          </a:p>
          <a:p>
            <a:pPr lvl="2"/>
            <a:r>
              <a:rPr lang="en-US" dirty="0" smtClean="0"/>
              <a:t>Able to view individual atoms on the surface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Microscopes enabled scientists to view and study cells the basic units of living organisms.</a:t>
            </a:r>
          </a:p>
        </p:txBody>
      </p:sp>
      <p:pic>
        <p:nvPicPr>
          <p:cNvPr id="22530" name="Picture 2" descr="http://louisville.edu/provost/wroffice/microsco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 van Leeuwenhoek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 1600s </a:t>
            </a:r>
          </a:p>
          <a:p>
            <a:r>
              <a:rPr lang="en-US" dirty="0" smtClean="0"/>
              <a:t>Dutch biologist</a:t>
            </a:r>
          </a:p>
          <a:p>
            <a:r>
              <a:rPr lang="en-US" dirty="0" smtClean="0"/>
              <a:t>Made over 200 microscopes!</a:t>
            </a:r>
          </a:p>
          <a:p>
            <a:r>
              <a:rPr lang="en-US" dirty="0" smtClean="0"/>
              <a:t>Saw living organisms in pond water.</a:t>
            </a:r>
            <a:endParaRPr lang="en-US" dirty="0"/>
          </a:p>
        </p:txBody>
      </p:sp>
      <p:pic>
        <p:nvPicPr>
          <p:cNvPr id="38914" name="Picture 2" descr="http://kids.askacop.org/po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267200"/>
            <a:ext cx="4000500" cy="241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1887</Words>
  <Application>Microsoft Office PowerPoint</Application>
  <PresentationFormat>On-screen Show (4:3)</PresentationFormat>
  <Paragraphs>273</Paragraphs>
  <Slides>68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 View of the Cell</vt:lpstr>
      <vt:lpstr>7.1 The Discovery of Cells</vt:lpstr>
      <vt:lpstr>What’s the secret message?</vt:lpstr>
      <vt:lpstr>Light Microscopes</vt:lpstr>
      <vt:lpstr>Electron Microscope</vt:lpstr>
      <vt:lpstr>Electron Microscope</vt:lpstr>
      <vt:lpstr>Electron Microscopes</vt:lpstr>
      <vt:lpstr>The History of Cell Theory</vt:lpstr>
      <vt:lpstr>Anton van Leeuwenhoek</vt:lpstr>
      <vt:lpstr>Robert Hooke</vt:lpstr>
      <vt:lpstr>Cells or Not!  </vt:lpstr>
      <vt:lpstr>Cells or Not!  </vt:lpstr>
      <vt:lpstr>Cells or Not!  </vt:lpstr>
      <vt:lpstr>Cells or Not!  </vt:lpstr>
      <vt:lpstr>Cells or Not!  </vt:lpstr>
      <vt:lpstr>Cells or Not!  </vt:lpstr>
      <vt:lpstr>Cells or Not!  </vt:lpstr>
      <vt:lpstr>Cells  or  Not!</vt:lpstr>
      <vt:lpstr>Matthias Schleiden</vt:lpstr>
      <vt:lpstr>Theodore Schwann</vt:lpstr>
      <vt:lpstr>Cell Theory</vt:lpstr>
      <vt:lpstr>Two Basic Cell Types</vt:lpstr>
      <vt:lpstr>Prokaryotes</vt:lpstr>
      <vt:lpstr>Eukaryotes</vt:lpstr>
      <vt:lpstr>Prokaryotes and Eukaryotes</vt:lpstr>
      <vt:lpstr>How do we use microscopes today?</vt:lpstr>
      <vt:lpstr>Online Profile</vt:lpstr>
      <vt:lpstr>Section 7.2 The Plasma Membrane</vt:lpstr>
      <vt:lpstr>Maintaining a Balance</vt:lpstr>
      <vt:lpstr>Slide 30</vt:lpstr>
      <vt:lpstr>Structure of the Plasma Membrane</vt:lpstr>
      <vt:lpstr>Slide 32</vt:lpstr>
      <vt:lpstr>Structure diagram</vt:lpstr>
      <vt:lpstr>Slide 34</vt:lpstr>
      <vt:lpstr>Slide 35</vt:lpstr>
      <vt:lpstr>Slide 36</vt:lpstr>
      <vt:lpstr>Quiz</vt:lpstr>
      <vt:lpstr>Quiz Answers</vt:lpstr>
      <vt:lpstr>7.3 Eukaryotic Cell Structure</vt:lpstr>
      <vt:lpstr>Cellular Boundaries</vt:lpstr>
      <vt:lpstr>Nucleus and cell control</vt:lpstr>
      <vt:lpstr>Slide 42</vt:lpstr>
      <vt:lpstr>Slide 43</vt:lpstr>
      <vt:lpstr>Assembly, transport, and Storage</vt:lpstr>
      <vt:lpstr>Endoplasmic reticulum (ER)</vt:lpstr>
      <vt:lpstr>Slide 46</vt:lpstr>
      <vt:lpstr>Slide 47</vt:lpstr>
      <vt:lpstr>The Golgi apparatus</vt:lpstr>
      <vt:lpstr>Vacuoles and storage</vt:lpstr>
      <vt:lpstr>Lysosomes and recycling</vt:lpstr>
      <vt:lpstr>Energy Transformers</vt:lpstr>
      <vt:lpstr>Slide 52</vt:lpstr>
      <vt:lpstr>Slide 53</vt:lpstr>
      <vt:lpstr>Mitochondria and energy</vt:lpstr>
      <vt:lpstr>Slide 55</vt:lpstr>
      <vt:lpstr>Structures for Support and Locomotion</vt:lpstr>
      <vt:lpstr>Slide 57</vt:lpstr>
      <vt:lpstr>Cilia and flagella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View of the Cell</dc:title>
  <dc:creator>Kelly Wierenga</dc:creator>
  <cp:lastModifiedBy>Teacher</cp:lastModifiedBy>
  <cp:revision>193</cp:revision>
  <dcterms:created xsi:type="dcterms:W3CDTF">2011-04-10T03:42:17Z</dcterms:created>
  <dcterms:modified xsi:type="dcterms:W3CDTF">2015-01-07T17:25:12Z</dcterms:modified>
</cp:coreProperties>
</file>