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264" r:id="rId11"/>
    <p:sldId id="265" r:id="rId12"/>
    <p:sldId id="266" r:id="rId13"/>
    <p:sldId id="29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3" r:id="rId28"/>
    <p:sldId id="280" r:id="rId29"/>
    <p:sldId id="281" r:id="rId30"/>
    <p:sldId id="282" r:id="rId31"/>
    <p:sldId id="294" r:id="rId32"/>
    <p:sldId id="283" r:id="rId33"/>
    <p:sldId id="295" r:id="rId34"/>
    <p:sldId id="292" r:id="rId35"/>
    <p:sldId id="284" r:id="rId36"/>
    <p:sldId id="285" r:id="rId37"/>
    <p:sldId id="286" r:id="rId38"/>
    <p:sldId id="287" r:id="rId39"/>
    <p:sldId id="288" r:id="rId40"/>
    <p:sldId id="289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77000"/>
              </a:srgbClr>
            </a:gs>
            <a:gs pos="50000">
              <a:schemeClr val="bg1"/>
            </a:gs>
            <a:gs pos="100000">
              <a:srgbClr val="00B0F0">
                <a:alpha val="70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70AE-82A0-4B78-90D6-A6CB081A3D18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2951-B36C-4A5F-BF77-49EA30E7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8: Cellular Transport and the Cell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Movement of materials through a membrane against a concentration gradient is called active transport and requires energy from the cell.</a:t>
            </a:r>
          </a:p>
          <a:p>
            <a:r>
              <a:rPr lang="en-US" dirty="0"/>
              <a:t>How active transport occurs</a:t>
            </a:r>
          </a:p>
          <a:p>
            <a:pPr lvl="1"/>
            <a:r>
              <a:rPr lang="en-US" dirty="0"/>
              <a:t>A transport protein called a carrier protein first binds with a particle of the substance to be transported</a:t>
            </a:r>
            <a:endParaRPr lang="en-US" sz="2600" dirty="0"/>
          </a:p>
          <a:p>
            <a:pPr lvl="1"/>
            <a:r>
              <a:rPr lang="en-US" dirty="0"/>
              <a:t>Chemical energy allows the cell to change the shape of the carrier protein so that the particle is released on the other side of the membrane.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of large particles</a:t>
            </a:r>
          </a:p>
          <a:p>
            <a:pPr lvl="1"/>
            <a:r>
              <a:rPr lang="en-US" dirty="0"/>
              <a:t>Endocytosis is a process by which a cell surrounds and takes in material from its environment.</a:t>
            </a:r>
          </a:p>
          <a:p>
            <a:pPr lvl="2"/>
            <a:r>
              <a:rPr lang="en-US" sz="2800" dirty="0"/>
              <a:t>Material does not pass directly through the membrane – it is enclosed by a portion of the cell’s membrane.</a:t>
            </a:r>
          </a:p>
          <a:p>
            <a:pPr lvl="3"/>
            <a:r>
              <a:rPr lang="en-US" sz="2800" dirty="0"/>
              <a:t>Forms a vacuole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Exocytosis is the expulsion or secretion of materials from a cell</a:t>
            </a:r>
          </a:p>
          <a:p>
            <a:pPr lvl="2"/>
            <a:r>
              <a:rPr lang="en-US" sz="3200" dirty="0"/>
              <a:t>Used to expel wastes from the interior to the exterior environment</a:t>
            </a:r>
          </a:p>
          <a:p>
            <a:pPr lvl="2"/>
            <a:r>
              <a:rPr lang="en-US" sz="3200" dirty="0"/>
              <a:t>Used to secrete substances such as hormones produced by the cell</a:t>
            </a:r>
          </a:p>
          <a:p>
            <a:pPr lvl="1"/>
            <a:r>
              <a:rPr lang="en-US" sz="3200" dirty="0"/>
              <a:t>Both endocytosis and exocytosis require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 descr="http://fog.ccsf.cc.ca.us/~mmalacho/physio/oll/Lesson4/images/6Slide2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620000" cy="5738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8.2 Cell Growth and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Size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come in a variety of sizes</a:t>
            </a:r>
          </a:p>
          <a:p>
            <a:r>
              <a:rPr lang="en-US" dirty="0"/>
              <a:t>Most living cells are between 2 and 200 </a:t>
            </a:r>
            <a:r>
              <a:rPr lang="en-US" dirty="0" err="1"/>
              <a:t>μm</a:t>
            </a:r>
            <a:r>
              <a:rPr lang="en-US" dirty="0"/>
              <a:t> in diameter</a:t>
            </a:r>
          </a:p>
          <a:p>
            <a:r>
              <a:rPr lang="en-US" dirty="0"/>
              <a:t>Diffusion limits cell size</a:t>
            </a:r>
          </a:p>
          <a:p>
            <a:pPr lvl="1"/>
            <a:r>
              <a:rPr lang="en-US" dirty="0"/>
              <a:t>Diffusion becomes inefficient as the distances become larger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97437"/>
            <a:ext cx="2590800" cy="173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</a:t>
            </a:r>
            <a:r>
              <a:rPr lang="en-US" dirty="0"/>
              <a:t>limits cell size</a:t>
            </a:r>
          </a:p>
          <a:p>
            <a:pPr lvl="1"/>
            <a:r>
              <a:rPr lang="en-US" dirty="0"/>
              <a:t>There is a limit as to how quickly the blueprints for proteins can be copied in the nucleus and made into proteins in the cytoplasm</a:t>
            </a:r>
            <a:endParaRPr lang="en-US" sz="2600" dirty="0"/>
          </a:p>
          <a:p>
            <a:pPr lvl="1"/>
            <a:r>
              <a:rPr lang="en-US" dirty="0"/>
              <a:t>In many large </a:t>
            </a:r>
            <a:r>
              <a:rPr lang="en-US" dirty="0" smtClean="0"/>
              <a:t>cells</a:t>
            </a:r>
            <a:r>
              <a:rPr lang="en-US" dirty="0"/>
              <a:t>, more than one nucleus is present to ensure that cell activities are carried out quickly and efficiently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Surface area-to-volume ratio</a:t>
            </a:r>
          </a:p>
          <a:p>
            <a:pPr lvl="1"/>
            <a:r>
              <a:rPr lang="en-US" dirty="0"/>
              <a:t>As a cell’s size increases, its volume increases much faster than its surface area.</a:t>
            </a:r>
            <a:endParaRPr lang="en-US" sz="2600" dirty="0"/>
          </a:p>
          <a:p>
            <a:pPr lvl="1"/>
            <a:r>
              <a:rPr lang="en-US" dirty="0"/>
              <a:t>If cell size doubled, </a:t>
            </a:r>
            <a:endParaRPr lang="en-US" sz="2600" dirty="0"/>
          </a:p>
          <a:p>
            <a:pPr lvl="2"/>
            <a:r>
              <a:rPr lang="en-US" dirty="0"/>
              <a:t>the cell would requires eight times more nutrients </a:t>
            </a:r>
            <a:endParaRPr lang="en-US" sz="2200" dirty="0"/>
          </a:p>
          <a:p>
            <a:pPr lvl="2"/>
            <a:r>
              <a:rPr lang="en-US" dirty="0"/>
              <a:t>would have eight times more waste to excrete</a:t>
            </a:r>
            <a:endParaRPr lang="en-US" sz="2200" dirty="0"/>
          </a:p>
          <a:p>
            <a:pPr lvl="2"/>
            <a:r>
              <a:rPr lang="en-US" dirty="0"/>
              <a:t>surface area would increase 4 times</a:t>
            </a:r>
            <a:endParaRPr lang="en-US" sz="2200" dirty="0"/>
          </a:p>
          <a:p>
            <a:pPr lvl="3"/>
            <a:r>
              <a:rPr lang="en-US" sz="2800" dirty="0"/>
              <a:t>not enough area for the necessary nutrients to diffuse through</a:t>
            </a:r>
          </a:p>
          <a:p>
            <a:pPr lvl="4">
              <a:buFont typeface="Arial" pitchFamily="34" charset="0"/>
              <a:buChar char="•"/>
            </a:pPr>
            <a:r>
              <a:rPr lang="en-US" sz="2800" dirty="0"/>
              <a:t>result in cell death</a:t>
            </a:r>
          </a:p>
          <a:p>
            <a:pPr lvl="1"/>
            <a:r>
              <a:rPr lang="en-US" dirty="0"/>
              <a:t> cells divide before they become too large to function </a:t>
            </a:r>
            <a:r>
              <a:rPr lang="en-US" dirty="0" smtClean="0"/>
              <a:t>properly</a:t>
            </a:r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division is the process by which new cells are produced from one cell</a:t>
            </a:r>
          </a:p>
          <a:p>
            <a:r>
              <a:rPr lang="en-US" dirty="0"/>
              <a:t>Results in two cells that are identical to the original, parent cell</a:t>
            </a:r>
          </a:p>
          <a:p>
            <a:r>
              <a:rPr lang="en-US" dirty="0"/>
              <a:t>All organisms grow and change; worn-out tissues are repaired or are replaced by newly produced cells.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 flipV="1">
            <a:off x="4670096" y="4397704"/>
            <a:ext cx="1752600" cy="255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/>
              <a:t>Discovery of chromosomes</a:t>
            </a:r>
          </a:p>
          <a:p>
            <a:pPr lvl="1"/>
            <a:r>
              <a:rPr lang="en-US" dirty="0"/>
              <a:t>Chromosomes: cell structures that carry the genetic material that is copied and passed from generation to generation of cells</a:t>
            </a:r>
            <a:endParaRPr lang="en-US" sz="2600" dirty="0"/>
          </a:p>
          <a:p>
            <a:pPr lvl="2"/>
            <a:r>
              <a:rPr lang="en-US" sz="2800" dirty="0"/>
              <a:t>Contain DNA</a:t>
            </a:r>
          </a:p>
          <a:p>
            <a:pPr lvl="2"/>
            <a:r>
              <a:rPr lang="en-US" sz="2800" dirty="0"/>
              <a:t>Darkly colored when stained</a:t>
            </a:r>
          </a:p>
          <a:p>
            <a:endParaRPr lang="en-US" dirty="0"/>
          </a:p>
        </p:txBody>
      </p:sp>
      <p:pic>
        <p:nvPicPr>
          <p:cNvPr id="19458" name="Picture 2" descr="http://www.xenos.org/essays/graphics/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91000"/>
            <a:ext cx="4374378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Cellular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 of eukaryotic chromosome</a:t>
            </a:r>
          </a:p>
          <a:p>
            <a:pPr lvl="1"/>
            <a:r>
              <a:rPr lang="en-US" dirty="0"/>
              <a:t>For most of a cell’s lifetime, chromosomes exist as chromatin, long strands of DNA wrapped around proteins</a:t>
            </a:r>
            <a:endParaRPr lang="en-US" sz="2600" dirty="0"/>
          </a:p>
          <a:p>
            <a:pPr lvl="1"/>
            <a:r>
              <a:rPr lang="en-US" dirty="0"/>
              <a:t>Before a cell can divide, the long strands of chromatin must be reorganized into tightly packed structures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Cell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cell cycle is the sequence of growth and division of a cell</a:t>
            </a:r>
          </a:p>
          <a:p>
            <a:r>
              <a:rPr lang="en-US" dirty="0"/>
              <a:t>As a cell proceeds through its cycle it goes through two general periods:</a:t>
            </a:r>
          </a:p>
          <a:p>
            <a:pPr lvl="1"/>
            <a:r>
              <a:rPr lang="en-US" dirty="0"/>
              <a:t>A period of growth</a:t>
            </a:r>
            <a:endParaRPr lang="en-US" sz="2600" dirty="0"/>
          </a:p>
          <a:p>
            <a:pPr lvl="1"/>
            <a:r>
              <a:rPr lang="en-US" dirty="0"/>
              <a:t>A period of division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majority of a cell’s life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Cell grows in size and carries on metabolism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Chromosomes are duplicated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Divided into 3 phases</a:t>
            </a:r>
            <a:endParaRPr lang="en-US" sz="3000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G1: rapid growth and high protein production</a:t>
            </a:r>
            <a:endParaRPr lang="en-US" sz="2600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S: chromosomes copied, DNA synthesis and replication</a:t>
            </a:r>
            <a:endParaRPr lang="en-US" sz="2600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G2: cell prepares for division, organelles manufactured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Mitosis</a:t>
            </a:r>
          </a:p>
          <a:p>
            <a:pPr lvl="1"/>
            <a:r>
              <a:rPr lang="en-US" dirty="0"/>
              <a:t>Follows </a:t>
            </a:r>
            <a:r>
              <a:rPr lang="en-US" dirty="0" err="1"/>
              <a:t>interphase</a:t>
            </a:r>
            <a:endParaRPr lang="en-US" sz="2600" dirty="0"/>
          </a:p>
          <a:p>
            <a:pPr lvl="1"/>
            <a:r>
              <a:rPr lang="en-US" dirty="0"/>
              <a:t>Period of nuclear division by which two daughter cells are formed, each containing a complete set of chromosomes.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Phases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257800"/>
          </a:xfrm>
        </p:spPr>
        <p:txBody>
          <a:bodyPr>
            <a:normAutofit/>
          </a:bodyPr>
          <a:lstStyle/>
          <a:p>
            <a:r>
              <a:rPr lang="en-US" dirty="0"/>
              <a:t>Prophase: the first phase of mitosis</a:t>
            </a:r>
          </a:p>
          <a:p>
            <a:pPr lvl="1"/>
            <a:r>
              <a:rPr lang="en-US" dirty="0"/>
              <a:t>Longest phase</a:t>
            </a:r>
            <a:endParaRPr lang="en-US" sz="2600" dirty="0"/>
          </a:p>
          <a:p>
            <a:pPr lvl="1"/>
            <a:r>
              <a:rPr lang="en-US" dirty="0"/>
              <a:t>The long, stringy chromatin coils up into visible chromosomes</a:t>
            </a:r>
            <a:endParaRPr lang="en-US" sz="2600" dirty="0"/>
          </a:p>
          <a:p>
            <a:pPr lvl="1"/>
            <a:r>
              <a:rPr lang="en-US" dirty="0"/>
              <a:t>Each duplicated chromosome is made up of two halves called sister </a:t>
            </a:r>
            <a:r>
              <a:rPr lang="en-US" dirty="0" err="1"/>
              <a:t>chromatids</a:t>
            </a:r>
            <a:r>
              <a:rPr lang="en-US" dirty="0"/>
              <a:t>.</a:t>
            </a:r>
            <a:endParaRPr lang="en-US" sz="2600" dirty="0"/>
          </a:p>
          <a:p>
            <a:pPr lvl="2"/>
            <a:r>
              <a:rPr lang="en-US" dirty="0"/>
              <a:t>Exact copies of DNA in each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Sister </a:t>
            </a:r>
            <a:r>
              <a:rPr lang="en-US" dirty="0" err="1"/>
              <a:t>chromatids</a:t>
            </a:r>
            <a:r>
              <a:rPr lang="en-US" dirty="0"/>
              <a:t> are held together by a structure called a </a:t>
            </a:r>
            <a:r>
              <a:rPr lang="en-US" dirty="0" err="1"/>
              <a:t>centromere</a:t>
            </a:r>
            <a:endParaRPr lang="en-US" sz="2600" dirty="0"/>
          </a:p>
          <a:p>
            <a:pPr lvl="2"/>
            <a:r>
              <a:rPr lang="en-US" dirty="0"/>
              <a:t>Plays a role in chromosome movement during mitosis</a:t>
            </a:r>
            <a:endParaRPr lang="en-US" sz="2200" dirty="0"/>
          </a:p>
          <a:p>
            <a:pPr lvl="1"/>
            <a:r>
              <a:rPr lang="en-US" dirty="0"/>
              <a:t>The nucleus begins to disappear as the nuclear envelope and the nucleolus disintegrate</a:t>
            </a:r>
            <a:endParaRPr lang="en-US" sz="2600" dirty="0"/>
          </a:p>
          <a:p>
            <a:pPr lvl="1"/>
            <a:r>
              <a:rPr lang="en-US" dirty="0"/>
              <a:t>In animal cells, </a:t>
            </a:r>
            <a:r>
              <a:rPr lang="en-US" dirty="0" err="1"/>
              <a:t>centrioles</a:t>
            </a:r>
            <a:r>
              <a:rPr lang="en-US" dirty="0"/>
              <a:t> begin to migrate to opposite ends of the cell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/>
              <a:t>Centrioles</a:t>
            </a:r>
            <a:r>
              <a:rPr lang="en-US" dirty="0"/>
              <a:t> are small, dark, cylindrical structures that are made of microtubules and are located just outside the nucleus.</a:t>
            </a:r>
            <a:endParaRPr lang="en-US" sz="3000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The spindle forms between the pairs of </a:t>
            </a:r>
            <a:r>
              <a:rPr lang="en-US" dirty="0" err="1"/>
              <a:t>centrioles</a:t>
            </a:r>
            <a:r>
              <a:rPr lang="en-US" dirty="0"/>
              <a:t> as they move</a:t>
            </a: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Thin fibers made of microtubules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football-shaped, cage-like structure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02" name="Picture 2" descr="http://staff.jccc.net/pdecell/celldivision/images/pr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672915" cy="4762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Metaphase: the second stage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lvl="1"/>
            <a:r>
              <a:rPr lang="en-US" dirty="0"/>
              <a:t>The shortest phase of mitosis</a:t>
            </a:r>
            <a:endParaRPr lang="en-US" sz="2600" dirty="0"/>
          </a:p>
          <a:p>
            <a:pPr lvl="1"/>
            <a:r>
              <a:rPr lang="en-US" dirty="0"/>
              <a:t>Doubled chromosomes become attached to the spindle fibers by their </a:t>
            </a:r>
            <a:r>
              <a:rPr lang="en-US" dirty="0" err="1"/>
              <a:t>centromeres</a:t>
            </a:r>
            <a:endParaRPr lang="en-US" sz="2600" dirty="0"/>
          </a:p>
          <a:p>
            <a:pPr lvl="2"/>
            <a:r>
              <a:rPr lang="en-US" dirty="0"/>
              <a:t>Each sister </a:t>
            </a:r>
            <a:r>
              <a:rPr lang="en-US" dirty="0" err="1"/>
              <a:t>chromatid</a:t>
            </a:r>
            <a:r>
              <a:rPr lang="en-US" dirty="0"/>
              <a:t> is attached to its own spindle fiber</a:t>
            </a:r>
            <a:endParaRPr lang="en-US" sz="2200" dirty="0"/>
          </a:p>
          <a:p>
            <a:pPr lvl="1"/>
            <a:r>
              <a:rPr lang="en-US" dirty="0"/>
              <a:t>Pulled by the spindle fibers, the chromosomes begin to line up on the midline, or equator, of the spindle</a:t>
            </a:r>
            <a:endParaRPr lang="en-US" sz="2600" dirty="0"/>
          </a:p>
          <a:p>
            <a:endParaRPr lang="en-US" dirty="0"/>
          </a:p>
        </p:txBody>
      </p:sp>
      <p:pic>
        <p:nvPicPr>
          <p:cNvPr id="11266" name="Picture 2" descr="http://www.riaxin.com/images/cells/cd4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262865"/>
            <a:ext cx="2667000" cy="2595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Anaphase: the third phase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Begins with the separation of sister </a:t>
            </a:r>
            <a:r>
              <a:rPr lang="en-US" dirty="0" err="1"/>
              <a:t>chromatids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centromeres</a:t>
            </a:r>
            <a:r>
              <a:rPr lang="en-US" dirty="0"/>
              <a:t> split apart</a:t>
            </a:r>
          </a:p>
          <a:p>
            <a:pPr lvl="1"/>
            <a:r>
              <a:rPr lang="en-US" dirty="0" err="1"/>
              <a:t>Chromatid</a:t>
            </a:r>
            <a:r>
              <a:rPr lang="en-US" dirty="0"/>
              <a:t> pairs from each chromosome separate from each other.</a:t>
            </a:r>
          </a:p>
          <a:p>
            <a:pPr lvl="1"/>
            <a:r>
              <a:rPr lang="en-US" dirty="0"/>
              <a:t>Pulled apart by the shortening of the microtubules in the spindle fibers.</a:t>
            </a:r>
          </a:p>
          <a:p>
            <a:endParaRPr lang="en-US" dirty="0"/>
          </a:p>
        </p:txBody>
      </p:sp>
      <p:pic>
        <p:nvPicPr>
          <p:cNvPr id="10242" name="Picture 2" descr="http://iknow.net/images/screen_anaphase_512.jpg"/>
          <p:cNvPicPr>
            <a:picLocks noChangeAspect="1" noChangeArrowheads="1"/>
          </p:cNvPicPr>
          <p:nvPr/>
        </p:nvPicPr>
        <p:blipFill>
          <a:blip r:embed="rId2" cstate="print"/>
          <a:srcRect l="21875" t="10417" r="20313" b="8333"/>
          <a:stretch>
            <a:fillRect/>
          </a:stretch>
        </p:blipFill>
        <p:spPr bwMode="auto">
          <a:xfrm>
            <a:off x="4800600" y="3886200"/>
            <a:ext cx="2438400" cy="2570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Osmosis: Diffusion of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The diffusion of water across a selectively permeable membrane is called osmosis.</a:t>
            </a:r>
          </a:p>
          <a:p>
            <a:r>
              <a:rPr lang="en-US" dirty="0"/>
              <a:t>Regulating the water flow through the plasma membrane is an important factor in maintaining homeostasis within the cell</a:t>
            </a:r>
            <a:r>
              <a:rPr lang="en-US" dirty="0" smtClean="0"/>
              <a:t>.</a:t>
            </a:r>
          </a:p>
          <a:p>
            <a:r>
              <a:rPr lang="en-US" dirty="0"/>
              <a:t>What controls osmosis</a:t>
            </a:r>
          </a:p>
          <a:p>
            <a:pPr lvl="1"/>
            <a:r>
              <a:rPr lang="en-US" dirty="0"/>
              <a:t>Water flows towards the area of lower concentration</a:t>
            </a:r>
            <a:endParaRPr lang="en-US" sz="2600" dirty="0"/>
          </a:p>
          <a:p>
            <a:pPr lvl="2"/>
            <a:r>
              <a:rPr lang="en-US" dirty="0"/>
              <a:t>Continues to move until there is equal concentration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Telophase</a:t>
            </a:r>
            <a:r>
              <a:rPr lang="en-US" dirty="0"/>
              <a:t>: the fourth phase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The final phase</a:t>
            </a:r>
            <a:endParaRPr lang="en-US" sz="2600" dirty="0"/>
          </a:p>
          <a:p>
            <a:pPr lvl="1"/>
            <a:r>
              <a:rPr lang="en-US" dirty="0"/>
              <a:t>Begins as the </a:t>
            </a:r>
            <a:r>
              <a:rPr lang="en-US" dirty="0" err="1"/>
              <a:t>chromatids</a:t>
            </a:r>
            <a:r>
              <a:rPr lang="en-US" dirty="0"/>
              <a:t> reach the opposite poles of the cell.</a:t>
            </a:r>
            <a:endParaRPr lang="en-US" sz="2600" dirty="0"/>
          </a:p>
          <a:p>
            <a:pPr lvl="1"/>
            <a:r>
              <a:rPr lang="en-US" dirty="0"/>
              <a:t>Chromosomes unwind</a:t>
            </a:r>
            <a:endParaRPr lang="en-US" sz="2600" dirty="0"/>
          </a:p>
          <a:p>
            <a:pPr lvl="1"/>
            <a:r>
              <a:rPr lang="en-US" dirty="0"/>
              <a:t>Spindle breaks down</a:t>
            </a:r>
            <a:endParaRPr lang="en-US" sz="2600" dirty="0"/>
          </a:p>
          <a:p>
            <a:pPr lvl="1"/>
            <a:r>
              <a:rPr lang="en-US" dirty="0"/>
              <a:t>Nucleolus reappears</a:t>
            </a:r>
            <a:endParaRPr lang="en-US" sz="2600" dirty="0"/>
          </a:p>
          <a:p>
            <a:pPr lvl="1"/>
            <a:r>
              <a:rPr lang="en-US" dirty="0"/>
              <a:t>New nuclear envelope forms around each set of chromosomes</a:t>
            </a:r>
            <a:endParaRPr lang="en-US" sz="2600" dirty="0"/>
          </a:p>
          <a:p>
            <a:pPr lvl="1"/>
            <a:r>
              <a:rPr lang="en-US" dirty="0"/>
              <a:t>A new double membrane beings to form between the two new nuclei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http://biologysemester52.wikispaces.com/file/view/Telophase.jpg/32692676/Teloph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57200"/>
            <a:ext cx="3962759" cy="5951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the cytoplasm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The cell’s cytoplasm divides in a process called </a:t>
            </a:r>
            <a:r>
              <a:rPr lang="en-US" dirty="0" err="1"/>
              <a:t>cytokinesis</a:t>
            </a:r>
            <a:endParaRPr lang="en-US" dirty="0"/>
          </a:p>
          <a:p>
            <a:pPr lvl="2"/>
            <a:r>
              <a:rPr lang="en-US" sz="2800" dirty="0"/>
              <a:t>Different in plants and animals</a:t>
            </a:r>
          </a:p>
          <a:p>
            <a:pPr lvl="1"/>
            <a:r>
              <a:rPr lang="en-US" dirty="0"/>
              <a:t>Animal cells:</a:t>
            </a:r>
          </a:p>
          <a:p>
            <a:pPr lvl="2"/>
            <a:r>
              <a:rPr lang="en-US" sz="2800" dirty="0"/>
              <a:t>The plasma membrane pinches in along the equator</a:t>
            </a:r>
          </a:p>
          <a:p>
            <a:endParaRPr lang="en-US" dirty="0"/>
          </a:p>
        </p:txBody>
      </p:sp>
      <p:pic>
        <p:nvPicPr>
          <p:cNvPr id="8194" name="Picture 2" descr="http://essayweb.net/biology/images/celldivision/cytokinesis.png"/>
          <p:cNvPicPr>
            <a:picLocks noChangeAspect="1" noChangeArrowheads="1"/>
          </p:cNvPicPr>
          <p:nvPr/>
        </p:nvPicPr>
        <p:blipFill>
          <a:blip r:embed="rId2" cstate="print"/>
          <a:srcRect b="7116"/>
          <a:stretch>
            <a:fillRect/>
          </a:stretch>
        </p:blipFill>
        <p:spPr bwMode="auto">
          <a:xfrm>
            <a:off x="3124200" y="4038600"/>
            <a:ext cx="3810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724400" cy="4525963"/>
          </a:xfrm>
        </p:spPr>
        <p:txBody>
          <a:bodyPr/>
          <a:lstStyle/>
          <a:p>
            <a:pPr lvl="1"/>
            <a:r>
              <a:rPr lang="en-US" dirty="0" smtClean="0"/>
              <a:t>Plant cells:</a:t>
            </a:r>
          </a:p>
          <a:p>
            <a:pPr lvl="2"/>
            <a:r>
              <a:rPr lang="en-US" sz="2800" dirty="0" smtClean="0"/>
              <a:t>Cell plate is laid down across the cell’s equator</a:t>
            </a:r>
          </a:p>
          <a:p>
            <a:pPr lvl="2"/>
            <a:r>
              <a:rPr lang="en-US" sz="2800" dirty="0" smtClean="0"/>
              <a:t>A cell membrane forms around each cell</a:t>
            </a:r>
          </a:p>
          <a:p>
            <a:pPr lvl="2"/>
            <a:r>
              <a:rPr lang="en-US" sz="2800" dirty="0" smtClean="0"/>
              <a:t>New cell walls form on each side of the cell plate</a:t>
            </a:r>
          </a:p>
          <a:p>
            <a:endParaRPr lang="en-US" dirty="0"/>
          </a:p>
        </p:txBody>
      </p:sp>
      <p:pic>
        <p:nvPicPr>
          <p:cNvPr id="54274" name="Picture 2" descr="http://www.phschool.com/science/biology_place/biocoach/images/mitosisisg/mitcytp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529122" cy="4181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4.bp.blogspot.com/-S_7ZzFcnyyw/TX1TT5txbmI/AAAAAAAAAII/2MTGHJg5it0/s1600/mitosis_ph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72189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000" dirty="0"/>
              <a:t>Guarantees genetic continuity (identical to parent)</a:t>
            </a:r>
          </a:p>
          <a:p>
            <a:pPr lvl="1"/>
            <a:r>
              <a:rPr lang="en-US" sz="3000" dirty="0"/>
              <a:t>Cell growth and reproduction result in groups of cells that work together as tissue to perform a specific function.</a:t>
            </a:r>
          </a:p>
          <a:p>
            <a:pPr lvl="1"/>
            <a:r>
              <a:rPr lang="en-US" sz="3000" dirty="0"/>
              <a:t>Tissues organize in various combinations to form organs that perform more complex roles within the organism.</a:t>
            </a:r>
          </a:p>
          <a:p>
            <a:pPr lvl="1"/>
            <a:r>
              <a:rPr lang="en-US" sz="3000" dirty="0"/>
              <a:t>Multiple organs that work together form an organ system.</a:t>
            </a:r>
          </a:p>
          <a:p>
            <a:pPr lvl="2"/>
            <a:r>
              <a:rPr lang="en-US" sz="3000" dirty="0"/>
              <a:t>All organ systems work together for the survival of the organism.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8.3 Control of the Cell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Control of the Cell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Enzymes control the cell cycle</a:t>
            </a:r>
          </a:p>
          <a:p>
            <a:pPr lvl="1"/>
            <a:r>
              <a:rPr lang="en-US" dirty="0"/>
              <a:t>A series of enzymes monitor a cell’s progress from phase to phase during the cell cycle</a:t>
            </a:r>
            <a:endParaRPr lang="en-US" sz="2600" dirty="0"/>
          </a:p>
          <a:p>
            <a:pPr lvl="1"/>
            <a:r>
              <a:rPr lang="en-US" dirty="0"/>
              <a:t>Occasionally, cells lose control of the cell cycle due to: </a:t>
            </a:r>
            <a:endParaRPr lang="en-US" sz="2600" dirty="0"/>
          </a:p>
          <a:p>
            <a:pPr lvl="2"/>
            <a:r>
              <a:rPr lang="en-US" dirty="0"/>
              <a:t>Failure to produce certain enzymes</a:t>
            </a:r>
            <a:endParaRPr lang="en-US" sz="2200" dirty="0"/>
          </a:p>
          <a:p>
            <a:pPr lvl="2"/>
            <a:r>
              <a:rPr lang="en-US" dirty="0"/>
              <a:t>Overproduction of enzymes</a:t>
            </a:r>
            <a:endParaRPr lang="en-US" sz="2200" dirty="0"/>
          </a:p>
          <a:p>
            <a:pPr lvl="2"/>
            <a:r>
              <a:rPr lang="en-US" dirty="0"/>
              <a:t>Production of enzymes at the wrong time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lvl="1"/>
            <a:r>
              <a:rPr lang="en-US" sz="3200" dirty="0"/>
              <a:t>This uncontrolled dividing of cells can result in cancer</a:t>
            </a:r>
          </a:p>
          <a:p>
            <a:pPr lvl="1"/>
            <a:r>
              <a:rPr lang="en-US" sz="3200" dirty="0"/>
              <a:t>Enzymes production is directed by genes located on the chromosomes</a:t>
            </a:r>
          </a:p>
          <a:p>
            <a:pPr lvl="1"/>
            <a:r>
              <a:rPr lang="en-US" sz="3200" dirty="0"/>
              <a:t>A gene is a segment of DNA that controls the production of a protein.</a:t>
            </a:r>
          </a:p>
          <a:p>
            <a:endParaRPr lang="en-US" dirty="0"/>
          </a:p>
        </p:txBody>
      </p:sp>
      <p:pic>
        <p:nvPicPr>
          <p:cNvPr id="4098" name="Picture 2" descr="http://www.phoenix5.org/glossary/graphics/CellChromoDNAGe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962400"/>
            <a:ext cx="5388428" cy="2514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Cancer: A Mistake in the Cell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Cancerous cells form masses of tissue called tumors that deprive normal cells of nutrients.</a:t>
            </a:r>
          </a:p>
          <a:p>
            <a:r>
              <a:rPr lang="en-US" dirty="0"/>
              <a:t>Caner is the second leading cause of death in the US</a:t>
            </a:r>
          </a:p>
          <a:p>
            <a:r>
              <a:rPr lang="en-US" dirty="0"/>
              <a:t>The causes of cancer</a:t>
            </a:r>
          </a:p>
          <a:p>
            <a:pPr lvl="1"/>
            <a:r>
              <a:rPr lang="en-US" dirty="0"/>
              <a:t>Both genetic and environmental factors are involved</a:t>
            </a:r>
            <a:endParaRPr lang="en-US" sz="2600" dirty="0"/>
          </a:p>
          <a:p>
            <a:pPr lvl="1"/>
            <a:r>
              <a:rPr lang="en-US" dirty="0"/>
              <a:t>Environmental factors include exposure to cigarette smoke, air and water pollution, and exposure to ultraviolet radiation.</a:t>
            </a:r>
            <a:endParaRPr lang="en-US" sz="2600" dirty="0"/>
          </a:p>
          <a:p>
            <a:pPr lvl="1"/>
            <a:r>
              <a:rPr lang="en-US" dirty="0"/>
              <a:t>Damaged genes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/>
              <a:t>Cells in an isotonic solution</a:t>
            </a:r>
          </a:p>
          <a:p>
            <a:pPr lvl="1"/>
            <a:r>
              <a:rPr lang="en-US" dirty="0"/>
              <a:t>In an isotonic solution, the concentration of dissolved substances in the solution is the same as the concentration of dissolved substances inside the cell.</a:t>
            </a:r>
          </a:p>
          <a:p>
            <a:pPr lvl="1"/>
            <a:r>
              <a:rPr lang="en-US" dirty="0"/>
              <a:t>Cells in isotonic solution do not experience osmosis</a:t>
            </a:r>
          </a:p>
          <a:p>
            <a:pPr lvl="2"/>
            <a:r>
              <a:rPr lang="en-US" sz="2800" dirty="0"/>
              <a:t>Retain their normal shape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Diets low in fat and high in fiber content can reduce the risk of many kinds of cancer</a:t>
            </a:r>
          </a:p>
          <a:p>
            <a:pPr lvl="1"/>
            <a:r>
              <a:rPr lang="en-US" sz="3200" dirty="0"/>
              <a:t>Vitamins and minerals may also help prevent cancer</a:t>
            </a:r>
          </a:p>
          <a:p>
            <a:pPr lvl="2"/>
            <a:r>
              <a:rPr lang="en-US" sz="3200" dirty="0" err="1"/>
              <a:t>Carotenoids</a:t>
            </a:r>
            <a:endParaRPr lang="en-US" sz="3200" dirty="0"/>
          </a:p>
          <a:p>
            <a:pPr lvl="2"/>
            <a:r>
              <a:rPr lang="en-US" sz="3200" dirty="0"/>
              <a:t>Vitamins A, C, and E</a:t>
            </a:r>
          </a:p>
          <a:p>
            <a:pPr lvl="2"/>
            <a:r>
              <a:rPr lang="en-US" sz="3200" dirty="0"/>
              <a:t>Calcium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otit.botany.wisc.edu/Resources/Botany/Meiosis/Old%20Collection/Lilium%20microsporogenesis/Meiosis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Cells in a hypotonic solution</a:t>
            </a:r>
          </a:p>
          <a:p>
            <a:pPr lvl="1"/>
            <a:r>
              <a:rPr lang="en-US" dirty="0"/>
              <a:t>In a hypotonic solution, the concentration of dissolved substances is lower in the solution outside the cell than the concentration inside the cell.</a:t>
            </a:r>
            <a:endParaRPr lang="en-US" sz="2600" dirty="0"/>
          </a:p>
          <a:p>
            <a:pPr lvl="1"/>
            <a:r>
              <a:rPr lang="en-US" dirty="0"/>
              <a:t>There is more water outside the cell than inside</a:t>
            </a:r>
          </a:p>
          <a:p>
            <a:pPr lvl="2"/>
            <a:r>
              <a:rPr lang="en-US" sz="2800" dirty="0"/>
              <a:t>Cells experience osmosis</a:t>
            </a:r>
          </a:p>
          <a:p>
            <a:pPr lvl="3"/>
            <a:r>
              <a:rPr lang="en-US" sz="2800" dirty="0"/>
              <a:t>Water moves into the cell</a:t>
            </a:r>
          </a:p>
          <a:p>
            <a:pPr lvl="2"/>
            <a:r>
              <a:rPr lang="en-US" sz="2800" dirty="0"/>
              <a:t>The cell swells and its internal pressure increases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Cells in hypertonic solution</a:t>
            </a:r>
          </a:p>
          <a:p>
            <a:pPr lvl="1"/>
            <a:r>
              <a:rPr lang="en-US" sz="3600" dirty="0"/>
              <a:t>In a hypertonic solution, the concentration of dissolved substances outside the cell is higher than the concentration inside the cell.</a:t>
            </a:r>
          </a:p>
          <a:p>
            <a:pPr lvl="1"/>
            <a:r>
              <a:rPr lang="en-US" sz="3600" dirty="0"/>
              <a:t>Experience osmosis – water flows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Animal cells</a:t>
            </a:r>
          </a:p>
          <a:p>
            <a:pPr lvl="2"/>
            <a:r>
              <a:rPr lang="en-US" sz="3200" dirty="0"/>
              <a:t>Cells shrivel because of decreased pressure in the cells</a:t>
            </a:r>
          </a:p>
          <a:p>
            <a:pPr lvl="1"/>
            <a:r>
              <a:rPr lang="en-US" sz="3200" dirty="0"/>
              <a:t>Plant cells</a:t>
            </a:r>
          </a:p>
          <a:p>
            <a:pPr lvl="2"/>
            <a:r>
              <a:rPr lang="en-US" sz="3200" dirty="0"/>
              <a:t>Lose water mainly from the central vacuole</a:t>
            </a:r>
          </a:p>
          <a:p>
            <a:pPr lvl="2"/>
            <a:r>
              <a:rPr lang="en-US" sz="3200" dirty="0"/>
              <a:t>The plasma membrane and cytoplasm shrink away from the cell wall</a:t>
            </a:r>
          </a:p>
          <a:p>
            <a:pPr lvl="2"/>
            <a:r>
              <a:rPr lang="en-US" sz="3200" dirty="0"/>
              <a:t>Results in a drop of pressure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ages.flatworldknowledge.com/ball/ball-fig11_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167148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Movement of particles across membranes by diffusion is called passive transport</a:t>
            </a:r>
          </a:p>
          <a:p>
            <a:r>
              <a:rPr lang="en-US" dirty="0"/>
              <a:t>Passive transport proteins</a:t>
            </a:r>
          </a:p>
          <a:p>
            <a:pPr lvl="1"/>
            <a:r>
              <a:rPr lang="en-US" dirty="0"/>
              <a:t>Transport proteins help substances move through the plasma membrane</a:t>
            </a:r>
            <a:endParaRPr lang="en-US" sz="2600" dirty="0"/>
          </a:p>
          <a:p>
            <a:pPr lvl="1"/>
            <a:r>
              <a:rPr lang="en-US" dirty="0"/>
              <a:t>The passive transport of materials across the plasma membrane with the aid of transport proteins is called facilitated diffusion</a:t>
            </a:r>
            <a:endParaRPr lang="en-US" sz="2600" dirty="0"/>
          </a:p>
          <a:p>
            <a:pPr lvl="2"/>
            <a:r>
              <a:rPr lang="en-US" dirty="0"/>
              <a:t>Common method of moving sugar and amino acids across membranes</a:t>
            </a:r>
            <a:endParaRPr lang="en-US" sz="2200" dirty="0"/>
          </a:p>
          <a:p>
            <a:pPr lvl="2"/>
            <a:r>
              <a:rPr lang="en-US" dirty="0"/>
              <a:t>Facilitated diffusion is driven by a concentration gradient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1441</Words>
  <Application>Microsoft Office PowerPoint</Application>
  <PresentationFormat>On-screen Show (4:3)</PresentationFormat>
  <Paragraphs>163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8: Cellular Transport and the Cell Cycle </vt:lpstr>
      <vt:lpstr>8.1 Cellular Transport</vt:lpstr>
      <vt:lpstr>Osmosis: Diffusion of Water</vt:lpstr>
      <vt:lpstr>Slide 4</vt:lpstr>
      <vt:lpstr>Slide 5</vt:lpstr>
      <vt:lpstr>Slide 6</vt:lpstr>
      <vt:lpstr>Slide 7</vt:lpstr>
      <vt:lpstr>Slide 8</vt:lpstr>
      <vt:lpstr>Passive Transport</vt:lpstr>
      <vt:lpstr>Active Transport</vt:lpstr>
      <vt:lpstr>Slide 11</vt:lpstr>
      <vt:lpstr>Slide 12</vt:lpstr>
      <vt:lpstr>Slide 13</vt:lpstr>
      <vt:lpstr>8.2 Cell Growth and Reproduction</vt:lpstr>
      <vt:lpstr>Cell Size Limitations</vt:lpstr>
      <vt:lpstr>Slide 16</vt:lpstr>
      <vt:lpstr>Slide 17</vt:lpstr>
      <vt:lpstr>Cell Reproduction</vt:lpstr>
      <vt:lpstr>Slide 19</vt:lpstr>
      <vt:lpstr>Slide 20</vt:lpstr>
      <vt:lpstr>The Cell Cycle</vt:lpstr>
      <vt:lpstr>Interphase</vt:lpstr>
      <vt:lpstr>Slide 23</vt:lpstr>
      <vt:lpstr>The Phases of Mitosis</vt:lpstr>
      <vt:lpstr>Slide 25</vt:lpstr>
      <vt:lpstr>Slide 26</vt:lpstr>
      <vt:lpstr>Slide 27</vt:lpstr>
      <vt:lpstr>Metaphase: the second stage of mitosis</vt:lpstr>
      <vt:lpstr>Anaphase: the third phase of mitosis</vt:lpstr>
      <vt:lpstr>Telophase: the fourth phase of mitosis</vt:lpstr>
      <vt:lpstr>Slide 31</vt:lpstr>
      <vt:lpstr>Division of the cytoplasm</vt:lpstr>
      <vt:lpstr>Slide 33</vt:lpstr>
      <vt:lpstr>Slide 34</vt:lpstr>
      <vt:lpstr>Results of mitosis</vt:lpstr>
      <vt:lpstr>8.3 Control of the Cell Cycle</vt:lpstr>
      <vt:lpstr>Normal Control of the Cell Cycle</vt:lpstr>
      <vt:lpstr>Slide 38</vt:lpstr>
      <vt:lpstr>Cancer: A Mistake in the Cell Cycle</vt:lpstr>
      <vt:lpstr>Cancer prevention</vt:lpstr>
      <vt:lpstr>Slide 41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Cellular Transport and the Cell Cycle</dc:title>
  <dc:creator>Kelly</dc:creator>
  <cp:lastModifiedBy>Teacher</cp:lastModifiedBy>
  <cp:revision>34</cp:revision>
  <dcterms:created xsi:type="dcterms:W3CDTF">2011-12-14T23:35:41Z</dcterms:created>
  <dcterms:modified xsi:type="dcterms:W3CDTF">2012-01-06T13:02:24Z</dcterms:modified>
</cp:coreProperties>
</file>