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Courier New" pitchFamily="49" charset="0"/>
              <a:buChar char="o"/>
              <a:defRPr/>
            </a:lvl1pPr>
            <a:lvl2pPr>
              <a:buFont typeface="Wingdings" pitchFamily="2" charset="2"/>
              <a:buChar char="§"/>
              <a:defRPr/>
            </a:lvl2pPr>
            <a:lvl4pPr>
              <a:buFont typeface="Courier New" pitchFamily="49" charset="0"/>
              <a:buChar char="o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33"/>
            </a:gs>
            <a:gs pos="4000">
              <a:srgbClr val="00B050"/>
            </a:gs>
            <a:gs pos="20000">
              <a:srgbClr val="00B050">
                <a:alpha val="25000"/>
              </a:srgbClr>
            </a:gs>
            <a:gs pos="50000">
              <a:schemeClr val="bg1"/>
            </a:gs>
            <a:gs pos="80000">
              <a:srgbClr val="00B050">
                <a:alpha val="25000"/>
              </a:srgbClr>
            </a:gs>
            <a:gs pos="96000">
              <a:srgbClr val="00B050"/>
            </a:gs>
            <a:gs pos="100000">
              <a:srgbClr val="0070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83614-A839-409F-89F4-0FC17AE53FBD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A589D-8E87-4547-9583-498782CD8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9: Energy in a Cell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Trapping Energy from Sunlight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Plant cells must trap light energy and store it in a form that is readily usable by cell organelles – that form is ATP</a:t>
            </a:r>
          </a:p>
          <a:p>
            <a:r>
              <a:rPr lang="en-US" dirty="0"/>
              <a:t>Photosynthesis = the process plants use to trap the sun’s energy and build carbohydrates, called glucose, that store </a:t>
            </a:r>
            <a:r>
              <a:rPr lang="en-US" dirty="0" smtClean="0"/>
              <a:t>energy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Happens in two phases</a:t>
            </a:r>
          </a:p>
          <a:p>
            <a:pPr lvl="2"/>
            <a:r>
              <a:rPr lang="en-US" dirty="0" smtClean="0"/>
              <a:t>Light-dependent reactions convert light energy into chemical energy</a:t>
            </a:r>
          </a:p>
          <a:p>
            <a:pPr lvl="2"/>
            <a:r>
              <a:rPr lang="en-US" dirty="0" smtClean="0"/>
              <a:t>The molecules of ATP produced in the light-dependent reactions are then used to fuel the light-independent reactions that produce glucose.</a:t>
            </a:r>
          </a:p>
          <a:p>
            <a:pPr lvl="1"/>
            <a:r>
              <a:rPr lang="en-US" dirty="0" smtClean="0"/>
              <a:t>General equation = 6CO</a:t>
            </a:r>
            <a:r>
              <a:rPr lang="en-US" baseline="-25000" dirty="0" smtClean="0"/>
              <a:t>2</a:t>
            </a:r>
            <a:r>
              <a:rPr lang="en-US" dirty="0" smtClean="0"/>
              <a:t> + 6H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+6O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chloroplast and pigments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Chloroplast is the organelle where photosynthesis occurs</a:t>
            </a:r>
          </a:p>
          <a:p>
            <a:pPr lvl="2"/>
            <a:r>
              <a:rPr lang="en-US" dirty="0"/>
              <a:t>Light-dependent reactions take place in the </a:t>
            </a:r>
            <a:r>
              <a:rPr lang="en-US" dirty="0" err="1"/>
              <a:t>thylakoid</a:t>
            </a:r>
            <a:r>
              <a:rPr lang="en-US" dirty="0"/>
              <a:t> discs</a:t>
            </a:r>
          </a:p>
          <a:p>
            <a:pPr lvl="3"/>
            <a:r>
              <a:rPr lang="en-US" sz="2400" dirty="0"/>
              <a:t>Contain molecules that absorb specific wavelengths of sunlight called pigments</a:t>
            </a:r>
          </a:p>
          <a:p>
            <a:pPr lvl="2"/>
            <a:r>
              <a:rPr lang="en-US" dirty="0"/>
              <a:t>Chlorophyll is the most common pigment</a:t>
            </a:r>
          </a:p>
          <a:p>
            <a:pPr lvl="3"/>
            <a:r>
              <a:rPr lang="en-US" sz="2400" dirty="0"/>
              <a:t>Appears green because that is the only wavelength that chlorophyll does not absorb, the green light is reflected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Light-Dependent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sunlight strikes the chlorophyll the energy in the light is transferred to electrons which become highly energized</a:t>
            </a:r>
          </a:p>
          <a:p>
            <a:pPr lvl="1"/>
            <a:r>
              <a:rPr lang="en-US" dirty="0"/>
              <a:t>Excited electrons are passed from chlorophyll to an electron transport chain: a series of proteins embedded in the </a:t>
            </a:r>
            <a:r>
              <a:rPr lang="en-US" dirty="0" err="1"/>
              <a:t>thylakoid</a:t>
            </a:r>
            <a:r>
              <a:rPr lang="en-US" dirty="0"/>
              <a:t> membrane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1066800"/>
            <a:ext cx="9144000" cy="5059363"/>
          </a:xfrm>
        </p:spPr>
        <p:txBody>
          <a:bodyPr/>
          <a:lstStyle/>
          <a:p>
            <a:pPr lvl="2"/>
            <a:r>
              <a:rPr lang="en-US" sz="2800" dirty="0"/>
              <a:t>At each step along the transport chain, the electron loses energy</a:t>
            </a:r>
          </a:p>
          <a:p>
            <a:pPr lvl="2"/>
            <a:r>
              <a:rPr lang="en-US" sz="2800" dirty="0"/>
              <a:t>Passed down the first electron transport chain, then a second chain, and then passed to the </a:t>
            </a:r>
            <a:r>
              <a:rPr lang="en-US" sz="2800" dirty="0" err="1"/>
              <a:t>stroma</a:t>
            </a:r>
            <a:endParaRPr lang="en-US" sz="2800" dirty="0"/>
          </a:p>
          <a:p>
            <a:pPr lvl="2"/>
            <a:r>
              <a:rPr lang="en-US" sz="2800" dirty="0"/>
              <a:t>NADP</a:t>
            </a:r>
            <a:r>
              <a:rPr lang="en-US" sz="2800" baseline="30000" dirty="0"/>
              <a:t>+</a:t>
            </a:r>
            <a:r>
              <a:rPr lang="en-US" sz="2800" dirty="0"/>
              <a:t> is the electron carrier molecule that transports the electron to the </a:t>
            </a:r>
            <a:r>
              <a:rPr lang="en-US" sz="2800" dirty="0" err="1"/>
              <a:t>stroma</a:t>
            </a:r>
            <a:endParaRPr lang="en-US" sz="2800" dirty="0"/>
          </a:p>
          <a:p>
            <a:pPr lvl="3"/>
            <a:r>
              <a:rPr lang="en-US" sz="2800" dirty="0"/>
              <a:t>Combines with a hydrogen to become NADPH</a:t>
            </a:r>
          </a:p>
          <a:p>
            <a:pPr lvl="3"/>
            <a:r>
              <a:rPr lang="en-US" sz="2800" dirty="0"/>
              <a:t>Transfers the energy to another series of reactions in the </a:t>
            </a:r>
            <a:r>
              <a:rPr lang="en-US" sz="2800" dirty="0" err="1"/>
              <a:t>stroma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Restoring electrons to chlorophyll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Many electrons leave with the NADPH</a:t>
            </a:r>
          </a:p>
          <a:p>
            <a:pPr lvl="1"/>
            <a:r>
              <a:rPr lang="en-US" dirty="0"/>
              <a:t>To replace the lost electrons, molecules of water are split and each molecule produces two electrons</a:t>
            </a:r>
          </a:p>
          <a:p>
            <a:pPr lvl="2"/>
            <a:r>
              <a:rPr lang="en-US" dirty="0"/>
              <a:t>This reaction is called photolysis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Light-Independent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Calvin cycle is a series of reactions in the </a:t>
            </a:r>
            <a:r>
              <a:rPr lang="en-US" dirty="0" err="1"/>
              <a:t>stroma</a:t>
            </a:r>
            <a:r>
              <a:rPr lang="en-US" dirty="0"/>
              <a:t> that use carbon dioxide to form carbohydrates</a:t>
            </a:r>
          </a:p>
          <a:p>
            <a:pPr lvl="1"/>
            <a:r>
              <a:rPr lang="en-US" dirty="0"/>
              <a:t>One of the last molecules formed is also one of the molecules needed for the first reaction of the cycle.</a:t>
            </a:r>
          </a:p>
          <a:p>
            <a:pPr lvl="1"/>
            <a:r>
              <a:rPr lang="en-US" dirty="0"/>
              <a:t>It takes six cycles to form one sugar molecule (6 carbon molecules) because only one CO</a:t>
            </a:r>
            <a:r>
              <a:rPr lang="en-US" baseline="-25000" dirty="0"/>
              <a:t>2 </a:t>
            </a:r>
            <a:r>
              <a:rPr lang="en-US" dirty="0"/>
              <a:t>molecule is added to each cycle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9.3 Getting Energy to Make ATP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Cellular Respiration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by which mitochondria break down food molecules to produce ATP is called cellular respiration</a:t>
            </a:r>
          </a:p>
          <a:p>
            <a:r>
              <a:rPr lang="en-US" dirty="0"/>
              <a:t>Anaerobic  = no oxygen required</a:t>
            </a:r>
          </a:p>
          <a:p>
            <a:r>
              <a:rPr lang="en-US" dirty="0"/>
              <a:t>Aerobic = oxygen required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Glycolysis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Anaerobic process</a:t>
            </a:r>
          </a:p>
          <a:p>
            <a:pPr lvl="1"/>
            <a:r>
              <a:rPr lang="en-US" dirty="0"/>
              <a:t>A series of chemical reactions in the cytoplasm of a cell that break down glucose (6 carbon compound) into two molecules of </a:t>
            </a:r>
            <a:r>
              <a:rPr lang="en-US" dirty="0" err="1"/>
              <a:t>pyruvic</a:t>
            </a:r>
            <a:r>
              <a:rPr lang="en-US" dirty="0"/>
              <a:t> acid (3 carbon compound)</a:t>
            </a:r>
          </a:p>
          <a:p>
            <a:pPr lvl="2"/>
            <a:r>
              <a:rPr lang="en-US" dirty="0"/>
              <a:t>Two molecules of ATP used to start the reactions</a:t>
            </a:r>
          </a:p>
          <a:p>
            <a:pPr lvl="2"/>
            <a:r>
              <a:rPr lang="en-US" dirty="0"/>
              <a:t>Four ATP molecules are produced</a:t>
            </a:r>
          </a:p>
          <a:p>
            <a:pPr lvl="2"/>
            <a:r>
              <a:rPr lang="en-US" dirty="0"/>
              <a:t>Uses an electron carrier called NAD</a:t>
            </a:r>
            <a:r>
              <a:rPr lang="en-US" baseline="30000" dirty="0"/>
              <a:t>+</a:t>
            </a:r>
            <a:r>
              <a:rPr lang="en-US" dirty="0"/>
              <a:t>  which forms NADH when carrying an electron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9.1 ATP in a Molecule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citric acid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err="1"/>
              <a:t>Pyruvic</a:t>
            </a:r>
            <a:r>
              <a:rPr lang="en-US" dirty="0"/>
              <a:t> acid molecules move into the mitochondria where they are exposed to oxygen</a:t>
            </a:r>
          </a:p>
          <a:p>
            <a:pPr lvl="1"/>
            <a:r>
              <a:rPr lang="en-US" dirty="0"/>
              <a:t>The citric acid cycle is a series of chemical reactions that breaks down glucose</a:t>
            </a:r>
          </a:p>
          <a:p>
            <a:pPr lvl="1"/>
            <a:r>
              <a:rPr lang="en-US" dirty="0"/>
              <a:t>One molecule of ATP is produced for every turn of the cycle</a:t>
            </a:r>
          </a:p>
          <a:p>
            <a:pPr lvl="1"/>
            <a:r>
              <a:rPr lang="en-US" dirty="0"/>
              <a:t>Two different electron carriers are used</a:t>
            </a:r>
          </a:p>
          <a:p>
            <a:pPr lvl="2"/>
            <a:r>
              <a:rPr lang="en-US" sz="2600" dirty="0"/>
              <a:t>NAD</a:t>
            </a:r>
            <a:r>
              <a:rPr lang="en-US" sz="2600" baseline="30000" dirty="0"/>
              <a:t>+</a:t>
            </a:r>
            <a:r>
              <a:rPr lang="en-US" sz="2600" dirty="0"/>
              <a:t>  </a:t>
            </a:r>
          </a:p>
          <a:p>
            <a:pPr lvl="2"/>
            <a:r>
              <a:rPr lang="en-US" sz="2600" dirty="0"/>
              <a:t>FAD</a:t>
            </a:r>
          </a:p>
          <a:p>
            <a:pPr lvl="1"/>
            <a:r>
              <a:rPr lang="en-US" dirty="0"/>
              <a:t>Electron carriers pass the energized electrons along to the electron transport chain in the inner membrane of the mitochondria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electron transport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electron transport chain in the inner membrane of the mitochondria is very similar to the electron transport chain of the </a:t>
            </a:r>
            <a:r>
              <a:rPr lang="en-US" dirty="0" err="1"/>
              <a:t>thylakoid</a:t>
            </a:r>
            <a:r>
              <a:rPr lang="en-US" dirty="0"/>
              <a:t> membrane</a:t>
            </a:r>
          </a:p>
          <a:p>
            <a:pPr lvl="1"/>
            <a:r>
              <a:rPr lang="en-US" dirty="0"/>
              <a:t>NADH and FADH</a:t>
            </a:r>
            <a:r>
              <a:rPr lang="en-US" baseline="-25000" dirty="0"/>
              <a:t>2</a:t>
            </a:r>
            <a:r>
              <a:rPr lang="en-US" dirty="0"/>
              <a:t> pass energized electrons from protein to protein in the membrane</a:t>
            </a:r>
          </a:p>
          <a:p>
            <a:pPr lvl="2"/>
            <a:r>
              <a:rPr lang="en-US" dirty="0"/>
              <a:t>Slowly releasing small amounts of energy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Results in a high concentration of H</a:t>
            </a:r>
            <a:r>
              <a:rPr lang="en-US" baseline="30000" dirty="0"/>
              <a:t>+</a:t>
            </a:r>
            <a:r>
              <a:rPr lang="en-US" dirty="0"/>
              <a:t> in the inner membrane creating in both a chemical and electrical gradient</a:t>
            </a:r>
          </a:p>
          <a:p>
            <a:pPr lvl="2"/>
            <a:r>
              <a:rPr lang="en-US" dirty="0"/>
              <a:t>The inner membrane forms ATP from this gradient</a:t>
            </a:r>
          </a:p>
          <a:p>
            <a:pPr lvl="1"/>
            <a:r>
              <a:rPr lang="en-US" dirty="0"/>
              <a:t>The final acceptor in the chain is oxygen</a:t>
            </a:r>
          </a:p>
          <a:p>
            <a:pPr lvl="2"/>
            <a:r>
              <a:rPr lang="en-US" dirty="0"/>
              <a:t>Reacts with four hydrogen ions to form two water molecules</a:t>
            </a:r>
          </a:p>
          <a:p>
            <a:pPr lvl="2"/>
            <a:r>
              <a:rPr lang="en-US" dirty="0"/>
              <a:t>Without oxygen the transport chain would become blocked</a:t>
            </a:r>
          </a:p>
          <a:p>
            <a:pPr lvl="1"/>
            <a:r>
              <a:rPr lang="en-US" dirty="0"/>
              <a:t>Produces a total of 32 ATP molecules: very effective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Courier New" pitchFamily="49" charset="0"/>
              <a:buChar char="o"/>
            </a:pPr>
            <a:r>
              <a:rPr lang="en-US" dirty="0"/>
              <a:t>When cells are without oxygen for a short period of time the anaerobic process of fermentation follows </a:t>
            </a:r>
            <a:r>
              <a:rPr lang="en-US" dirty="0" err="1"/>
              <a:t>glycolysis</a:t>
            </a:r>
            <a:r>
              <a:rPr lang="en-US" dirty="0"/>
              <a:t> and provides ATP until oxygen is available again.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/>
              <a:t>Two types</a:t>
            </a:r>
          </a:p>
          <a:p>
            <a:pPr lvl="1"/>
            <a:r>
              <a:rPr lang="en-US" dirty="0"/>
              <a:t>Lactic acid fermentation</a:t>
            </a:r>
          </a:p>
          <a:p>
            <a:pPr lvl="2"/>
            <a:r>
              <a:rPr lang="en-US" dirty="0"/>
              <a:t>Two molecules of </a:t>
            </a:r>
            <a:r>
              <a:rPr lang="en-US" dirty="0" err="1"/>
              <a:t>pyruvic</a:t>
            </a:r>
            <a:r>
              <a:rPr lang="en-US" dirty="0"/>
              <a:t> acid use NADH to form two molecules of lactic acid</a:t>
            </a:r>
          </a:p>
          <a:p>
            <a:pPr lvl="2"/>
            <a:r>
              <a:rPr lang="en-US" dirty="0"/>
              <a:t>Releases NAD</a:t>
            </a:r>
            <a:r>
              <a:rPr lang="en-US" baseline="30000" dirty="0"/>
              <a:t>+</a:t>
            </a:r>
            <a:r>
              <a:rPr lang="en-US" dirty="0"/>
              <a:t> to be used in </a:t>
            </a:r>
            <a:r>
              <a:rPr lang="en-US" dirty="0" err="1"/>
              <a:t>glycolysis</a:t>
            </a:r>
            <a:endParaRPr lang="en-US" dirty="0"/>
          </a:p>
          <a:p>
            <a:pPr lvl="2"/>
            <a:r>
              <a:rPr lang="en-US" dirty="0"/>
              <a:t>Two ATP molecules formed for each glucose molecule</a:t>
            </a:r>
          </a:p>
          <a:p>
            <a:pPr lvl="2"/>
            <a:r>
              <a:rPr lang="en-US" dirty="0"/>
              <a:t>The liver changes lactic acid back into </a:t>
            </a:r>
            <a:r>
              <a:rPr lang="en-US" dirty="0" err="1"/>
              <a:t>pyruvic</a:t>
            </a:r>
            <a:r>
              <a:rPr lang="en-US" dirty="0"/>
              <a:t> acid</a:t>
            </a:r>
          </a:p>
          <a:p>
            <a:pPr lvl="1"/>
            <a:r>
              <a:rPr lang="en-US" dirty="0"/>
              <a:t>Alcoholic fermentation</a:t>
            </a:r>
          </a:p>
          <a:p>
            <a:pPr lvl="2"/>
            <a:r>
              <a:rPr lang="en-US" dirty="0"/>
              <a:t>Used by yeast cells to produce CO</a:t>
            </a:r>
            <a:r>
              <a:rPr lang="en-US" baseline="-25000" dirty="0"/>
              <a:t>2</a:t>
            </a:r>
            <a:r>
              <a:rPr lang="en-US" dirty="0"/>
              <a:t> and ethyl alcohol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Photosynthesis an Cellular Respiration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Both photosynthesis and cellular respiration use electron carriers and a cycle of chemical reactions to form ATP</a:t>
            </a:r>
          </a:p>
          <a:p>
            <a:r>
              <a:rPr lang="en-US" dirty="0"/>
              <a:t>Photosynthesis produces high energy carbohydrates and oxygen from the sun’s energy, whereas cellular respiration uses oxygen to break down carbohydrates to form ATP and compounds of lower energy.</a:t>
            </a:r>
          </a:p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is produced by cellular respiration, but the beginning products for photosynthesis.</a:t>
            </a:r>
          </a:p>
          <a:p>
            <a:r>
              <a:rPr lang="en-US" dirty="0"/>
              <a:t>Table 9.2 in Figure 9.14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 is essential to life</a:t>
            </a:r>
          </a:p>
          <a:p>
            <a:r>
              <a:rPr lang="en-US" dirty="0"/>
              <a:t>All living organisms must be able to produce energy from the environment in which they live, store energy for future use, and use energy in a controlled manner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 and need for energy</a:t>
            </a:r>
          </a:p>
          <a:p>
            <a:pPr lvl="1"/>
            <a:r>
              <a:rPr lang="en-US" dirty="0"/>
              <a:t>Several cell processes require energy</a:t>
            </a:r>
          </a:p>
          <a:p>
            <a:pPr lvl="1"/>
            <a:r>
              <a:rPr lang="en-US" dirty="0"/>
              <a:t>There is a molecule in your cells that is a quick source of energy for any organelle in the cell that needs it.</a:t>
            </a:r>
          </a:p>
          <a:p>
            <a:pPr lvl="2"/>
            <a:r>
              <a:rPr lang="en-US" dirty="0"/>
              <a:t>this energy is stored in the chemical bonds of the molecule</a:t>
            </a:r>
          </a:p>
          <a:p>
            <a:pPr lvl="2"/>
            <a:r>
              <a:rPr lang="en-US" dirty="0"/>
              <a:t>called adenosine </a:t>
            </a:r>
            <a:r>
              <a:rPr lang="en-US" dirty="0" err="1"/>
              <a:t>triphosphate</a:t>
            </a:r>
            <a:r>
              <a:rPr lang="en-US" dirty="0"/>
              <a:t> (ATP)</a:t>
            </a:r>
          </a:p>
          <a:p>
            <a:pPr lvl="3"/>
            <a:r>
              <a:rPr lang="en-US" dirty="0"/>
              <a:t>composed of an adenosine molecule with three phosphate groups attached</a:t>
            </a:r>
          </a:p>
          <a:p>
            <a:pPr lvl="3"/>
            <a:r>
              <a:rPr lang="en-US" dirty="0"/>
              <a:t>adenosine is made up of adenine bonded to a ribose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Forming and Breaking Down ATP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Phosphate groups are positively charged</a:t>
            </a:r>
          </a:p>
          <a:p>
            <a:pPr lvl="1"/>
            <a:r>
              <a:rPr lang="en-US" dirty="0"/>
              <a:t>Bonding phosphate groups to adenosine requires considerable energy</a:t>
            </a:r>
          </a:p>
          <a:p>
            <a:r>
              <a:rPr lang="en-US" dirty="0"/>
              <a:t>When only one phosphate group is attached…</a:t>
            </a:r>
          </a:p>
          <a:p>
            <a:pPr lvl="1"/>
            <a:r>
              <a:rPr lang="en-US" dirty="0"/>
              <a:t>A small amount of energy required</a:t>
            </a:r>
          </a:p>
          <a:p>
            <a:pPr lvl="1"/>
            <a:r>
              <a:rPr lang="en-US" dirty="0"/>
              <a:t>Stores a small amount of energy</a:t>
            </a:r>
          </a:p>
          <a:p>
            <a:pPr lvl="1"/>
            <a:r>
              <a:rPr lang="en-US" dirty="0"/>
              <a:t>Called adenosine </a:t>
            </a:r>
            <a:r>
              <a:rPr lang="en-US" dirty="0" err="1"/>
              <a:t>monophosphate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two phosphate groups are attached…</a:t>
            </a:r>
          </a:p>
          <a:p>
            <a:pPr lvl="1"/>
            <a:r>
              <a:rPr lang="en-US" dirty="0"/>
              <a:t>More energy required to force two phosphate groups together</a:t>
            </a:r>
          </a:p>
          <a:p>
            <a:pPr lvl="1"/>
            <a:r>
              <a:rPr lang="en-US" dirty="0"/>
              <a:t>Stores more energy</a:t>
            </a:r>
          </a:p>
          <a:p>
            <a:pPr lvl="1"/>
            <a:r>
              <a:rPr lang="en-US" dirty="0"/>
              <a:t>Called adenosine </a:t>
            </a:r>
            <a:r>
              <a:rPr lang="en-US" dirty="0" err="1"/>
              <a:t>diphosphate</a:t>
            </a:r>
            <a:r>
              <a:rPr lang="en-US" dirty="0"/>
              <a:t> (ADP)</a:t>
            </a:r>
          </a:p>
          <a:p>
            <a:r>
              <a:rPr lang="en-US" dirty="0"/>
              <a:t>When the third phosphate group is attached…</a:t>
            </a:r>
          </a:p>
          <a:p>
            <a:pPr lvl="1"/>
            <a:r>
              <a:rPr lang="en-US" dirty="0"/>
              <a:t>A tremendous amount of energy is required</a:t>
            </a:r>
          </a:p>
          <a:p>
            <a:pPr lvl="1"/>
            <a:r>
              <a:rPr lang="en-US" dirty="0"/>
              <a:t>Wants to break away from the other positively charged phosphate groups</a:t>
            </a:r>
          </a:p>
          <a:p>
            <a:pPr lvl="2"/>
            <a:r>
              <a:rPr lang="en-US" dirty="0"/>
              <a:t>When this bond is broken a great amount of energy is released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/>
              <a:t>The energy of ATP becomes available when the molecule is broken down into ADP which can then bond with another phosphate group and form another ATP molecule.</a:t>
            </a:r>
          </a:p>
          <a:p>
            <a:r>
              <a:rPr lang="en-US" dirty="0"/>
              <a:t>How cells tap into the energy stored in ATP</a:t>
            </a:r>
          </a:p>
          <a:p>
            <a:pPr lvl="1"/>
            <a:r>
              <a:rPr lang="en-US" dirty="0"/>
              <a:t>When ATP is broken down and the energy is released, cells must have a way to capture that energy</a:t>
            </a:r>
          </a:p>
          <a:p>
            <a:pPr lvl="2"/>
            <a:r>
              <a:rPr lang="en-US" dirty="0"/>
              <a:t>Cellular proteins have a specific site where ATP can bind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Cell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new molecules is one way that cells use energy</a:t>
            </a:r>
          </a:p>
          <a:p>
            <a:r>
              <a:rPr lang="en-US" dirty="0"/>
              <a:t>Cells use energy to maintain homeostasis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9.2 Photosynthesis: Trapping the Sun’s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1096</Words>
  <Application>Microsoft Office PowerPoint</Application>
  <PresentationFormat>On-screen Show (4:3)</PresentationFormat>
  <Paragraphs>108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Chapter 9: Energy in a Cell</vt:lpstr>
      <vt:lpstr>9.1 ATP in a Molecule</vt:lpstr>
      <vt:lpstr>Cell Energy</vt:lpstr>
      <vt:lpstr>Slide 4</vt:lpstr>
      <vt:lpstr>Forming and Breaking Down ATP</vt:lpstr>
      <vt:lpstr>Slide 6</vt:lpstr>
      <vt:lpstr>Slide 7</vt:lpstr>
      <vt:lpstr>Uses of Cell Energy</vt:lpstr>
      <vt:lpstr>9.2 Photosynthesis: Trapping the Sun’s Energy</vt:lpstr>
      <vt:lpstr>Trapping Energy from Sunlight</vt:lpstr>
      <vt:lpstr>Slide 11</vt:lpstr>
      <vt:lpstr>The chloroplast and pigments</vt:lpstr>
      <vt:lpstr>Light-Dependent Reactions</vt:lpstr>
      <vt:lpstr>Slide 14</vt:lpstr>
      <vt:lpstr>Restoring electrons to chlorophyll</vt:lpstr>
      <vt:lpstr>Light-Independent Reactions</vt:lpstr>
      <vt:lpstr>9.3 Getting Energy to Make ATP</vt:lpstr>
      <vt:lpstr>Cellular Respiration</vt:lpstr>
      <vt:lpstr>Glycolysis</vt:lpstr>
      <vt:lpstr>The citric acid cycle</vt:lpstr>
      <vt:lpstr>The electron transport chain</vt:lpstr>
      <vt:lpstr>Slide 22</vt:lpstr>
      <vt:lpstr>Fermentation</vt:lpstr>
      <vt:lpstr>Slide 24</vt:lpstr>
      <vt:lpstr>Comparing Photosynthesis an Cellular Respiration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Energy in a Cell</dc:title>
  <dc:creator>Teacher</dc:creator>
  <cp:lastModifiedBy>Teacher</cp:lastModifiedBy>
  <cp:revision>13</cp:revision>
  <dcterms:created xsi:type="dcterms:W3CDTF">2012-01-12T14:58:35Z</dcterms:created>
  <dcterms:modified xsi:type="dcterms:W3CDTF">2012-01-12T20:29:19Z</dcterms:modified>
</cp:coreProperties>
</file>