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v"/>
              <a:defRPr/>
            </a:lvl1pPr>
            <a:lvl2pPr>
              <a:buFont typeface="Courier New" pitchFamily="49" charset="0"/>
              <a:buChar char="o"/>
              <a:defRPr sz="3000"/>
            </a:lvl2pPr>
            <a:lvl3pPr>
              <a:buFont typeface="Wingdings" pitchFamily="2" charset="2"/>
              <a:buChar char="§"/>
              <a:defRPr sz="2800"/>
            </a:lvl3pPr>
            <a:lvl4pPr>
              <a:buFont typeface="Arial" pitchFamily="34" charset="0"/>
              <a:buChar char="•"/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9C12-9024-454B-9DC8-C44465F7336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0CBC-C4FC-40CC-B41E-4329B1287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1: Bacteria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/>
              <a:t>Archaebacteria</a:t>
            </a:r>
            <a:endParaRPr lang="en-US" sz="2800" dirty="0"/>
          </a:p>
          <a:p>
            <a:pPr lvl="2"/>
            <a:r>
              <a:rPr lang="en-US" dirty="0"/>
              <a:t>Bacteria are often found in </a:t>
            </a:r>
            <a:r>
              <a:rPr lang="en-US" u="sng" dirty="0"/>
              <a:t>extreme</a:t>
            </a:r>
            <a:r>
              <a:rPr lang="en-US" dirty="0"/>
              <a:t> locations and are divided into groups based on where they </a:t>
            </a:r>
            <a:r>
              <a:rPr lang="en-US" u="sng" dirty="0"/>
              <a:t>live</a:t>
            </a:r>
            <a:r>
              <a:rPr lang="en-US" dirty="0"/>
              <a:t> or how they get </a:t>
            </a:r>
            <a:r>
              <a:rPr lang="en-US" u="sng" dirty="0"/>
              <a:t>energy</a:t>
            </a:r>
            <a:endParaRPr lang="en-US" sz="2400" dirty="0"/>
          </a:p>
          <a:p>
            <a:pPr lvl="2"/>
            <a:r>
              <a:rPr lang="en-US" dirty="0"/>
              <a:t>Some live in </a:t>
            </a:r>
            <a:r>
              <a:rPr lang="en-US" u="sng" dirty="0"/>
              <a:t>salty</a:t>
            </a:r>
            <a:r>
              <a:rPr lang="en-US" dirty="0"/>
              <a:t>, acidic, or very </a:t>
            </a:r>
            <a:r>
              <a:rPr lang="en-US" u="sng" dirty="0"/>
              <a:t>hot</a:t>
            </a:r>
            <a:r>
              <a:rPr lang="en-US" dirty="0"/>
              <a:t> environments</a:t>
            </a:r>
            <a:endParaRPr lang="en-US" sz="2400" dirty="0"/>
          </a:p>
          <a:p>
            <a:pPr lvl="2"/>
            <a:r>
              <a:rPr lang="en-US" dirty="0"/>
              <a:t>One anaerobic group produces </a:t>
            </a:r>
            <a:r>
              <a:rPr lang="en-US" u="sng" dirty="0"/>
              <a:t>methane</a:t>
            </a:r>
            <a:r>
              <a:rPr lang="en-US" dirty="0"/>
              <a:t> gas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 Cyanobacteria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Oscillatoria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Nostoc</a:t>
            </a:r>
            <a:endParaRPr lang="en-US" dirty="0"/>
          </a:p>
        </p:txBody>
      </p:sp>
      <p:sp>
        <p:nvSpPr>
          <p:cNvPr id="1028" name="AutoShape 4" descr="data:image/jpeg;base64,/9j/4AAQSkZJRgABAQAAAQABAAD/2wCEAAkGBxQSEhQUExQUFRQXFxoaGBgYGBcXGBwXFxcXFxgcHBYYHCggHBwlHBcXITEhJSkrLi4uFx8zODMsNygtLiwBCgoKDg0OGxAQGiwkICUsLCwsLCwsLCwsLCwsLCwsLCwsLCwsLCwsLCwsLCwsLCwsLCwsLCwsLCwsLCwsLCwsLP/AABEIALwBDAMBIgACEQEDEQH/xAAbAAABBQEBAAAAAAAAAAAAAAAFAQIDBAYAB//EADwQAAIBAgQDBgQFAwMDBQAAAAECEQADBBIhMQVBURMiMmFxgQZCkbEjUqHB0WLh8BQzckOC8SRzssLi/8QAGQEAAwEBAQAAAAAAAAAAAAAAAAIDAQQF/8QAIhEAAgICAwADAQEBAAAAAAAAAAECEQMhEjFBIjJhUUIE/9oADAMBAAIRAxEAPwDb3DEHoQfoarcZUF2BuPEzlUGIPWKKGwl1SbThpG061V4tauZVK5RKiSw5jQ8/KlybOKS0Cvhxo7ZNsrggeTAfxRa6sgignB+7iLiyDnSZG0qYo7TxfxFh0VeE3yC1s7jahfxfhxmXEAayAR/UOlXsauRlccjr6Vfvqt1Cv5hIn8wqGWPoSXKNAHhWJy3RO19Zjo45e9aBTFY7Dowz2i03A2ZfIjz/AGrVYC/2qBhvsfIjeq4pWhYO0XMTaFxIOo+xrA8c4WbZJWFE66yfavQLB1g0M41h5BKxI68x0qefEpKxpx5Iw2HYR3ZGXZifm8q3/wANcXF63lbxDQjz61iMVhCpzoDlM6tAC9dOtTYHFG2yuhMba6ZuvtXNim4OmRhJxZqeM8KIJe3tPeXr5+tDgRcGVBAG7cx/etHw7GC6gYGfKqHF+HRNy0ND4lHP08665RtWizXqH8L4mG/DuGT8rdaIPaGqP4G59OhHmKy3+6IUZUXnzBFGuE40sOzu/wDa3WiE/GbFlG9h2D5WUu4kLJhAOTfTX3rsBiRbcqXzox7xA7qvsDpsNNfKi/EcJ2i5YPaKNN+8m5Gh35j360EKhk1Is2gOveYyP7QBWNcWY1TDTKQYrpqpwvFZlyHNmUaZtyv8j7R0q4BVk7Qw0aDenUjClitASupBTqAErhSxSCgBTtSV1yumfWgCbD3IMcjQziWDNt5WMr+Wxq7V5bIuIVblSyVoGrQBGJ7I7k661S4k2d5GoNJxo5ZDGIG1B+C4v8TKTKnauXlTony3TNRgE2q8xqHCpAqaK60UAltRGZTECSQYNW7fGLpsqHtLeM6HTRT+YVXxHAzqbL/9pqkbzLaupcRwc48PSI36VzZIyihLaLlm/ZbEWSGCNJXLt4vfrRu/YKnUVgMXbHcgZRnXXQk6+VbKxxi4hIYC7bnT8396bFk1sIyT7JMRbzAio+FPIKHddqv2Wt3hNphPNTvQzGWzauBvODVpJNaKFH4ktLbdb66BtGCjUml4beytEkLd1HKG6e9G8SouKVOzDTyNZawoAa20qVMoT4iR0Fc0HwlRKXxkaqzI3O1TXEDCYofw/Fdqivz2I6EaGiNl+VdfZRMzmPwuVjpKN4hEwfzfzQW7hWVtO8xG5EKi6/zWx4lbkaUGvYXMpA25+g5VxZoeiTjYO4bxDsHBDypPL9TW2w+IDqGXUHcVg8WgAgQJ0VF1bpLH9qI/D/EzabI0x502DJWmLjlTphbinCv+pb2J7yjn/ehxXtNvw1Xzg6VqA0Qy6g7ig3GMBlAcAm0TLAbr5+lWnD1FHH0scH4qGItue8PA/X+9N4tgQr9rllRusxDk/QA7+tCrp7SMgyIuubnRvhHERdBtOZaCP+S/zSxlfxYJ3pgu5nX8VmVSPCNAoO8ADVtNCT1ovYuh1DDQHcdCNx/nlQ3F4UW7hzywURbB1kHpOg13pcPda0/fgC7yBBAgeLTUxzO0URfF7MQRp01zrFcKuMNmacDSEUpoA4UhpaWgBDSEUrUhNACir+AGUVQU0QUQtYxkZX41w+ocbbGsvhQc2ZRtWw4rczHKdjWfGCKtlmE5VyzW7OWcflaNZwy72loHnzqWKB8MxItOACcrfStC6dNjXRCVo6E7Vlen2gGzowzArO8befvSlQwzLqDTcOPxF2ghgZ21FNLaBGR49wpMpKFLZHIMTtqavLca0oDrBgZTyPnNWOIWywYQgGvhUmN/mq3wW8LmGthwGGWDPlpUIQTsRLZTgALlJDnXMNwKujiRK5MQAQdnG4/5Cq+I4OVOayZHND+xqvYcGQ3dPzAzoOmvWipRG2g5gVlCAcwGqsNfShHG7JDLeRQGnvk7AUOXFPhrnaWtEzQEmQfbr51rWu2cVbOgBYQy+dTm7D7KjPYe/kvBlP4V36Bv70eDRWctYfxYYhgBqGPI8oorwnFZ0hvGhyt7c66McrQsGFbqZloHd7jeRo5YPKqHFLG8UTRQGYnDCCywqHViB3h5A8poDeQnVQUjVATqRvt51osBfg5X8Lb+2xqHi2CZJIKqoglzqSOQUVySjTtEpx9RZ+GuKB1Ck8vpRpWyHqDy5EfzWAV+zcOsgOduYMbx51teGYoXkj5hXTiyWqY0JWDuK4DsgCJNhiZj5Sf2mqsEw1uLa29mOskedaRHiVYSDoQaA4/BCy4zFmsbr69DWZIVtBJUF8HiRirXIXk1jz9+Rj6xQpcPOYAd757j6wNoAPT2AqK1duBu1UBI2BEAr0Jonj1S+i3VAKsfxFkwH6ny/wA50t8kb2iLhWJzApM5dEOveUbgE7x9qvxFBLjy34c9wglzI1B2VNzRW1d7SH2gZSoGx3M9Tz9IqmOVqjUSzSTFLXKKqB0UopIrjQAlIKdFIKAH2l1q7iTC+1VsMNa7il2FNLJ6G8MzjLsufWiZwYuW8wGooLmDMPWtNwgwIqcVZNKzOXQSIgLFF+HcS7gB3GlR8XwwtuTGjfehj2idRpSv4sxOifBYl7Lkgl0+YcgfKjqkE27imVzDblNZy6rT2RGQLBY/uOtLaxLYebia2Z7wPPXcVsZ1phF0E+LW4LZmIEmAXABHoPeq3ww34BH5bjD2Ov70Q4taVz2ltbbBgDmZtYI5D3oX8ONBvrvDg6baijE9mvTDKmmYzDW7wyuIP5hvNOJrhVuxjP8AFcI9lYYZl+VhsJ0k07hV4G2dYI2bq3KtEbg8JGZTuDtWcxXBuyfNZMpM5Dy56eVc+XH6hWqdodiuJt80ZxvHzL+zD9as27y5lxFo5kIC3OR9SPI1XxVpWGg7zeLlAodgbhtOyLqPy8o2n1qEJuEhW2ns2SNHOrF5cy0L4LjFvAoDFxBqDzXqPsaKWTA1rvtSVoqtmdxtnKav4W8bqBAAXXVZ59Qfv9adxaxpQfCOUcHYVBrdMwq3OCMjm7cdSsEM5EWwW5IOdLw7G9m5VZJHPbMm4NafHjt7YbKGgRB0VW11jod6x+LsPbYAsvaqZ0/LzUj9qhuDJyXF6NpbudooYR9/vT1AdGtue63poeRFZzgnFQCI8DH6HmK0V5RuNjXZCSkiidgHGYQrcyX37iiVPJhyNScPxhtMXW3+A3dZToSu0xRi/YF9OzYwZlG6Ecj5GgWUMWN4xl7uU6a+ntUZLixWqei9jbDowFrKVfVXOoyRoYiJ/TSquCuC2xKl3t/Ox8PqCfERrqNOVP4VdVlWw8hLhzWS3Iz4T/SY+tOuWSzENrl2tiVRddCx5nTnWfqD9QUikqhwzFTNsMGyk5WGx5kA+XL36UQrojK1Y5xNNArop0UwCTSMDI5abU6kZNddD9KALOCGtUeP3YUiiWDGp09OkfzQP4gfUCpzYS6A1hZetJhtFFAeHLLe9aECAKMaFj0PxmH7W35isu2YGGaCNK1WGuQfWqmO4YC8gDWtnGzJr0TG4Vb6wYFweFv5oBiwwYre0VBovJiNorQ0zGYZbyFG0Pyt0Pn5Vk4XtGtWB7zXEVLqIIKiRyy8tOtP+Hry3Lt4pAJVSVAiIJG1RcStuOzRybaIsb5RpzB5zvQjAubWIFy1ACoec5hoIJ5zXJjm4zEembSK4VFhcULy5l3+ZeYP8VJXcnZQdNMxCSsjQ04U7LOlAIhs4dcRbK+G4OY51lOMq6HK5yFB8vzAHrWinsrgI2q/xSwt5AWAPnEx/auTNivaMlHkjFm5BXE2ZQW4Enz+461uOGcRW+FzDJcInyYeVYm5gzaYo+ZrZkHTRSdvbpV3h+IPZm23edDltjoORkcwKMU3EnB06NljLGkQZ9oFZjGW8pPXlR/g/ES4Fq/AcaK3XyPnVbjWEynbXrVpbVos9q0R8HxEaHbYj7H2NVuNcN0ORJub5idI69T6VFhTlb1o2rZkMEgxEila5RMa5Iw9j8K5lYEBonotw/zWq4Pit7b8/wBaFcX4T3SygJb+ZnPfdh+8+9VMFfLLB1uodf2PuI/WpwfFko/F0a+5bg1V4vhe0UOqy6+Mad5RznqB+npUvC8Z2qQdHG9ToxUzzFdWpIt2gD2RvaxktgaEQTIG5bkKtLc/1Fs5jLJ/uAEnOo8LEA68gfY86dxHhy6ET2bN3lBjKd+XynX7VXt3DmDWkChJAmYYbHux4Y0rnri6YnWmc4MKQOzUaqoGa4SNvIa8tuponhr2dZiDsw6NH2qldBIz2u72muY7pBEjvcxy8taiwji2SVztb1zsToSTMrO8U0JcWatMKk6aHXlStmJ0mP0rp6QfP+BSRO+v+dKuMc1IqAbADrSkVwGtaBew6whrM8VeXOuwrT3jFv2rGYy6DmOxJqM2ZNlrhFujRodwe3AogTVIdAuhJq7aviNap100xqZFXRXUooFGY/CpfsKLiFmBKqViRzEzWNvYZkxdlbsqgmJgAga8vtW2P+y8zo/y76is5jchuWgysEzx3vEM2kg+Rg1yShcwyInslszXbQyBOfWOvrNGcJiEvrmQjMPEo3B/ig/EMK6Mtp2/D3zDSddNabaBB7SzCZNJOzayfb+aeMnEy2mHAK6kw+KS8hdTBEZ15gnn6a70s6xV7sYhv2pWKl4PiJBQ06h99ezcMNudLJaAdxdGXvLlzDQg7FPOguNwWVkxGG72XxjqOY9da1eNtK6BonTUeXOgmDc2GyIpKmW1iIaBv5CuaqYs1slw10XVVhom4PMtzo1YvdovZ3PYnegd3Dm2XNvaM0SI82UeWxHvUuB7wzFpPX9op7oZOiHH4coSPoavcMxGgmm3rwbuto3y+fp/FUrPcbXnWxew9Dd+2uZS0AAalpMKOlZXilk2XF+2Gy6AzEsh8WnUbitapzJ9/TnVDEIpB7VhE5bY/QQo1ZjWZI0ZNWCsNdyOHQlp102INabMHUOPesng7bW2NjYaspOmnNfbf3ojwrGi0+QtKn9DW450ZFhpG3BEgiCOoNC8Xg2Ui2GYIQYjTMCdp5c51otcSDPI6ioLtgOpVtQdp5E7+xqs48kO1YJw7KGKDW3ENCkqG5a8yNZqe7bZmE98gHIgBCKAPExHiNSrhzpaRQp+YwIA10UDSaTiOKVEKggxpI8uR8q5m60LWhvDsSD3MwaNiNp1kA7R0q+DQZbodVyrqImCQq+QjxN9qKYe9nHmN/5q+OVqjUyQinWtxSVJh17wqoyJuKGLZ9KxuKvCFBWSTWp+IXhY61mLurqOlQn2JPbDfDVhas0llIQVwqy6GOrorjXAVpgylFJSigwlseC6AQuxk7VluN3PCe0zwymAIjvDyrV4Qf7o0PdBjrrWZ+ILbC0S2VYHJTJ161zy+w2RaNDdRbilHEqRoeYPUUExlhkZLdxiLYg5hs0ayfrEUZteBD1UUtxVdSjiVP1B6iqzhZlWgJad84e1oF2EQWHMmeRozhry3lzJEjxLOo/tQXHYe5bK28wCMNX2zCYAnlvtXPaFhrXZn8SRoN8p/N5eVSjLixbaDcVHfthhFOwuKF4Ehcjro6H7jyp4FXVMYZwW9BKN6UP4zhsjZNcrGVj/AONS4pSjBx70TxOGGIs76gSDzBqE4hVqgLgXLLIATIe4Z2YaQfXp0NTdjmHbW1gg/iW98rcyB0obZuQ0MRmBghtFX+qOdEsPfbtO1SWhYJIyhxP5frFZF3pixfjFxqi4krpHM7z5UOtX5OS4QLg8J/N/+qOYi1C9rago2pB+Wdz96zvE8JmMpJI1LGpyTizZWujQcJvnY+lT4q182xUHUKCcu5A9az/BuJ5iFc9/kevkfOtOpkeog1eLU4mxakgDxDDNeTtQgVlk7kt6nkOkVBGYQq5RHenkaI4jDkPlLHIIOU91Y5k9dKotaSe6xKEyCJ166+XX1qItBPguJFwFGMuogHmVG371c50ADmQ9oQE6860OGui6quOe4866McvBou9EmJUC2WOk6E+R/wAisTxbFAkqqnM2h3AA6edbXjDAWyDtEVjjbYuYguAMpI3B5+oqGWO7Fyb6CHDHbs4XR9BJExzJp9lsmqZnCznb5TyMH5p01GmlJh7CgBFZnYSWeO7mOkba+1KIuASC0aLaSVEjTMx6c/sKF/Q/QspBAI2NT4Md4UKw13I2RiuvQ7MTAEcpozgB3q6YytWUjsHfE12Cuk61n7DZrulHeO3G7UBROhoPw6TeMrBqL+xN/Y0PICmU9qSrjiVwrqStMGU5aQnSnTQCJsMe83mhrMcaK5GAOYx/Uec7+9afDn8RR1UigvFrT5XBKAQdt/v5VzZPsNNaLnDmm1bPPKPtU81S4GZw9r/jV2K6RI9IV0VlyOJWZ8weoPWg3YnDuRlnORkf5Y85567elGAaR7asCrjMp3H7g8j51OcL2jWrA11AjqUYG6rS7A6DQCG6z06UZw2IFwSNGABZegOxHkaGNY/07eHNbOqnbWRox686jQMq9szBWkQRsNYKhZ7x11qUZOLFToL4lZERpUfCL+Vihp+GxK3RI0YeJdo8x5VVxqZSHHKrPatDfpD8TcPCt2oXNHiHUf23q1gcV+Ght5TmElzsANwB1oigF617VlEtjD3GRh+C51/pPX0qNGS1tB3h2MVGYzNlzrporH9jUPxBgiolTFojWOXT2rrrFMxYhbQ0jdTPnzNXeF3gV7C4ZBBNs9V/KfMVr+So1O1TMaLYAMesnyrUfD2PF1IJ7409f70D4rgTauwR3eXvUNi41l+08I5L1H81DHJwkTXxZrcdhw9siASvUbj+1Crl3MIUs7TMjREA6cuVGuH4sXFW4u/P96G8TsZCYDODrbBMLrzYc9dIromvUUl/SpiANO9CHUAc43HsascCvlLkZSLbGNeRpMOjHuuFljKACALkeEazBGn0quX2Nxpc6BRy1pFp2L7Ye+IBCms9YMXAeY1FGsXc7SwJkMKBFwLgp27Zsuw1dtll7pC69+PEOeh+UHrVLENEsjE5AFaN/Mg9R1q5fEAXFGYgQy/mXn7jcVBdt5QuRe42uY9DyjrSzjRrRVCqVy2xodWczGvKTqWPWjvAb2YkHcD6jkaBXCbTEADIfDm2VmOsjpRDhoNtwxYyde8e8eRgDZYojKmEdMr8ZM3mgkR0qjwSTcaTOtWeIsGuOQWGvLaovh/xOZnWtX2FX2DTGmmlrq6BhK6lNcKAIgKcp1pKctAImTS6n+cqE8TSc0IBvBJ/WijtDIf6qp8ajM03DH5R09hXPk7KTKvw4w/0667Ej3B1olQj4XINlh0dh+tF4q66JR6OApBTqStNYjAEEESDuP8AOdCcZhSrCZYSBbJJADEazGx09NqLV0A6EAjoaScORlWCUuTciyC7rOdydM2kAddJ02ojYvC8k6A6yN9tDHlP0qhicIVATMFtFpJHiIA1BP1mm2WJYNbAt2lBCnQEqIOboBPL1qMZOLpmJtMv8LxBtvkO3Kl+IcFIzxI/aqt9w0OujDWOo6ijGGvC9ajc08v6h/wCcPAYC22sSbZ/UrrzqaTEsVQn/bEGQ0jXqd9fWqptZHKNIBOh5g9RVy+dC5SXUBT59Gnkp3NK1/pCP+lzH2BiLXIMNj0YcvQ9fSsbeRlaDJuD83L0Fa7BuV0eJY6xttIj0BH1qhxrhvaA5dLgGhnxAcv4qeRcto2S5K/SrwPGi02mZlPi8j1rT4yxnQxusuh30+Yfv7ViOFXyTknKB4p/etRwXGAHsi0ka2z6cpp8UrVMINVQNe2oPaO5Lnw/mB12UVaukkLdUDM5hp+Vhv8AXf3NS8UsLacMBlRpIIWSOqj0P3FVsFcBJRli28AFjrnGzH/OtY14CVOh1+72RMsXB8XQeYoXeADAzJmi+PtnJDFUVdCeemlZvC380oTJTwk81/t9qRPdCydOjY4Uygqpl7JyMxFu575HPMdAam4a8pUt62GBDCQa6qtFCpdwwVSjaKeskk9Z6V3ByQ728s3CJDNrKDn1MbRS2LkfhupZ1H4Z/MOh86lsYdyrM2lyJCj8vMe4rnkq0YkZ3G4wK7kXDM98ASIGgPr1oj8OCQxkHXcc6CNjCVItsF1hswjnyG59aI/Ct4rnttzMry9R+k/Wswy+VMnB7NDSUtJXWUOropa6tAjmpLY1plPtb0M2PYuK5f8AIVDxsd8gKuo1OtTYwd2m8YQkiC0QJAIHIc6hkHmBvhnw3R0uH7CjFBvh/u3L6jkwP6UZFVj0iUehaSuNJTGsWurqQUAK2oI60NxFgyqk9zNMct9NPLSiYFNcAiKScLDsEo5fMyjLbA8bdJJZjGg6CrHBcdkfKY1mOhjeKS/hwSqsTlmco2PQ6ch0ofje8zXf9u2nhMd4nrPU9B0qFuOhbaDvxBhCyhxyqtg3zqCPEND5jmDPWr3Csd29vKxGaB7/AOdKE21Nm6QdjVIPwZ/0ldAr5+87Me4DIgefQCI01q1iLJK6nvJGx99vKpWToYzCJEd1jzHrVN0gaQoWdW1YkafflSyXFmfUEcaweYdsqxBi4o5/1VYwgDooTVlgqRoB71NmCvOpnly8xVWxcFh8pBKNqgH29qnVMxqnZpLbjE2GA8a6x/WBBHuP2oGMK7BXvOtq2YIQauwPTptU+HxLWbouEBVbQjnHI1c45YC3BdGqOJXoG5j66+9UltWM9qx2IZLi50XNGkPvpsT7VjOIKyXC8gGdJ0H06RWv4bcZvGoUHSOY/k1mOOWURzmJLeepjyHLSoTJ5Vqw9wDEB10/8eVEmrJ/DWLyuQZEkQD1/uPtWuYzrXVilcR4O0VsVZzCQYZdVPmKt8OxCuly4Qc6iGXz6+lRUhPZrduLtl746jr6ityRuIxj8fhrqrntoo331OXfY/MOtWvh9UNrc5mMmO8ykfMTy8hScRNspnVGeR9POoeBsbVs3AJV2hgdArDTMY3BFcMNSIrTNPhL+cEHxrow+xHkanoZcBAW4vecHTlnU7iPLcUQtXQwDDY13wlaKj6SK4UtOBHUtneohUlnehmx7H4wd0+lRcQylEJgaef2qe+ND6VFdk2EKhSRpJqM+ikwBwhv/VXBpBURHlR2gGHaMYNtVIMbVoDTw+pGPpxptOptOazqWkpRQAoNNilrqAEa3m0OnnzFD7sFsrKZSSAIhj+ZR6e9EabiLWYbww1BG4PWknDkHYD4Ri2tsxudxH1AgyCOQPXeiXGbRYf1bg9RVHiOGLMM3+6oOhnvA6kqOpq7w+5/qUIgL+X8yxzJ9eVctuDFWviScLvZkg+hp2IAUhiQCOZk6dQOZnShOCvG1eNt9G8tiOorQA5tdP232rp1OIy2qA2JtN44KgmVzHvE8zHKelcoF1AR1kH8rCiOIB11AO7O2sLyAHP0oEt02rusi3c3kRB2Vo865/xi9F4XMylQuZwIJOw61d4S5vW3w1yM8TbPmNh+1VoKNmHPxevX3qHGX0tsrWwxdTmkcvKmi67G6Eto7P3nJKx3RoJ6n0/al+I1JVboyk7NzgiiXEiLgS+k9ndHfA3z8x5VTxYCCDlCsNQNYI2M/wCb0k4mSjqjJf6g27iuzf56VvrD5kVhzFYHF2QrRkzNPt9TvWo+Fb5a21tvEkR/xNb/AM8t0SxOtBcGrmAQMt1TsUO/pVSKt8P/AOoOqN9q630dCMLiLi4funtSjD2B2+lFuG4WbA/Kw8tuY9ahx1pmtlMgYQdQ0e+tL8IX8tkWrhO7ZT77Vx8dko9i4VStwKxzNEq7eFV2+tW7dwWyWBm2x7xiAG/MPI13E8MGBBGnI856+lQ4a/INsrqIDE8x0UU0XxZq0FqUVTwtzK3ZN6oT06HzFW4rqTvYwypbG9R1LYGtazYdkl0aH0quoBsGYADGrN0faocEspcHnUp9FZGZxBAxNkrtMTEb1pTvWe44IezH5xWhrcb0Qj2xKYaeaYacZnA0tcK6tMFrjXVxoAUGummq0n0FK3L/ADlQaRYuz2mhkEeFuY9DQPDu1u52bnISZ0EBx5Hr5VoJ1ofx3DK9szuNQRoQR0NTyQ5IxqxeO4DtAsGLu6x8umk+VR8B4obgFtu66k5h+bkCD0peEY17mFzMRmMgkCDG31qg2HCsYkFFlTzHP6VzYpuMqYt7s07W5EjceU6enUb0A4zZABJPikwe87+vQdKM8NvlkVjvUHGECC6Qo0IiRO8fzVc0fTZbVgrg2Kn8J9WgQT8y/wA1eSxAKnKoHPmRQB1gBpOYNIP+cq09xAyqSAdAfrUou0EeiLgV9JfCmezua225B/Km422ERkZGLzBj71UxLEzyyGVjTbWjvHbhy27nzOkn1EU8to3uJgbLFla0SVuISJ5ldx9B9qucIxK2rqOpJWctw8sraak9DB9qGYq4c5ee8dz6USxdyFXQd9dffpXPB0zmTp2bNhqatcL8cdVI/Q0L4XcLWLTHcoJ9iR+1EuFn8VfWvR7R2R7M3fnZVQgzqZBnz9aj4Lhs1gxoyu3sadxDEMhKq0CTyB+4qT4XM2n/APc/+ornh9qIx7CeCxQuqQR3xoaHY7CsrSphxseccx607GHJdVl0J3onirQKSd4onEd7BKlXQKGhplTuwI5n1q5Yx6kQ8K4MMPMftQ27+FclQJbeevlRI4BLgDMJMb0Y5NGJ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SEhQUExQUFRQXFxoaGBgYGBcXGBwXFxcXFxgcHBYYHCggHBwlHBcXITEhJSkrLi4uFx8zODMsNygtLiwBCgoKDg0OGxAQGiwkICUsLCwsLCwsLCwsLCwsLCwsLCwsLCwsLCwsLCwsLCwsLCwsLCwsLCwsLCwsLCwsLCwsLP/AABEIALwBDAMBIgACEQEDEQH/xAAbAAABBQEBAAAAAAAAAAAAAAAFAQIDBAYAB//EADwQAAIBAgQDBgQFAwMDBQAAAAECEQADBBIhMQVBURMiMmFxgQZCkbEjUqHB0WLh8BQzckOC8SRzssLi/8QAGQEAAwEBAQAAAAAAAAAAAAAAAAIDAQQF/8QAIhEAAgICAwADAQEBAAAAAAAAAAECEQMhEjFBIjJhUUIE/9oADAMBAAIRAxEAPwDb3DEHoQfoarcZUF2BuPEzlUGIPWKKGwl1SbThpG061V4tauZVK5RKiSw5jQ8/KlybOKS0Cvhxo7ZNsrggeTAfxRa6sgignB+7iLiyDnSZG0qYo7TxfxFh0VeE3yC1s7jahfxfhxmXEAayAR/UOlXsauRlccjr6Vfvqt1Cv5hIn8wqGWPoSXKNAHhWJy3RO19Zjo45e9aBTFY7Dowz2i03A2ZfIjz/AGrVYC/2qBhvsfIjeq4pWhYO0XMTaFxIOo+xrA8c4WbZJWFE66yfavQLB1g0M41h5BKxI68x0qefEpKxpx5Iw2HYR3ZGXZifm8q3/wANcXF63lbxDQjz61iMVhCpzoDlM6tAC9dOtTYHFG2yuhMba6ZuvtXNim4OmRhJxZqeM8KIJe3tPeXr5+tDgRcGVBAG7cx/etHw7GC6gYGfKqHF+HRNy0ND4lHP08665RtWizXqH8L4mG/DuGT8rdaIPaGqP4G59OhHmKy3+6IUZUXnzBFGuE40sOzu/wDa3WiE/GbFlG9h2D5WUu4kLJhAOTfTX3rsBiRbcqXzox7xA7qvsDpsNNfKi/EcJ2i5YPaKNN+8m5Gh35j360EKhk1Is2gOveYyP7QBWNcWY1TDTKQYrpqpwvFZlyHNmUaZtyv8j7R0q4BVk7Qw0aDenUjClitASupBTqAErhSxSCgBTtSV1yumfWgCbD3IMcjQziWDNt5WMr+Wxq7V5bIuIVblSyVoGrQBGJ7I7k661S4k2d5GoNJxo5ZDGIG1B+C4v8TKTKnauXlTony3TNRgE2q8xqHCpAqaK60UAltRGZTECSQYNW7fGLpsqHtLeM6HTRT+YVXxHAzqbL/9pqkbzLaupcRwc48PSI36VzZIyihLaLlm/ZbEWSGCNJXLt4vfrRu/YKnUVgMXbHcgZRnXXQk6+VbKxxi4hIYC7bnT8396bFk1sIyT7JMRbzAio+FPIKHddqv2Wt3hNphPNTvQzGWzauBvODVpJNaKFH4ktLbdb66BtGCjUml4beytEkLd1HKG6e9G8SouKVOzDTyNZawoAa20qVMoT4iR0Fc0HwlRKXxkaqzI3O1TXEDCYofw/Fdqivz2I6EaGiNl+VdfZRMzmPwuVjpKN4hEwfzfzQW7hWVtO8xG5EKi6/zWx4lbkaUGvYXMpA25+g5VxZoeiTjYO4bxDsHBDypPL9TW2w+IDqGXUHcVg8WgAgQJ0VF1bpLH9qI/D/EzabI0x502DJWmLjlTphbinCv+pb2J7yjn/ehxXtNvw1Xzg6VqA0Qy6g7ig3GMBlAcAm0TLAbr5+lWnD1FHH0scH4qGItue8PA/X+9N4tgQr9rllRusxDk/QA7+tCrp7SMgyIuubnRvhHERdBtOZaCP+S/zSxlfxYJ3pgu5nX8VmVSPCNAoO8ADVtNCT1ovYuh1DDQHcdCNx/nlQ3F4UW7hzywURbB1kHpOg13pcPda0/fgC7yBBAgeLTUxzO0URfF7MQRp01zrFcKuMNmacDSEUpoA4UhpaWgBDSEUrUhNACir+AGUVQU0QUQtYxkZX41w+ocbbGsvhQc2ZRtWw4rczHKdjWfGCKtlmE5VyzW7OWcflaNZwy72loHnzqWKB8MxItOACcrfStC6dNjXRCVo6E7Vlen2gGzowzArO8befvSlQwzLqDTcOPxF2ghgZ21FNLaBGR49wpMpKFLZHIMTtqavLca0oDrBgZTyPnNWOIWywYQgGvhUmN/mq3wW8LmGthwGGWDPlpUIQTsRLZTgALlJDnXMNwKujiRK5MQAQdnG4/5Cq+I4OVOayZHND+xqvYcGQ3dPzAzoOmvWipRG2g5gVlCAcwGqsNfShHG7JDLeRQGnvk7AUOXFPhrnaWtEzQEmQfbr51rWu2cVbOgBYQy+dTm7D7KjPYe/kvBlP4V36Bv70eDRWctYfxYYhgBqGPI8oorwnFZ0hvGhyt7c66McrQsGFbqZloHd7jeRo5YPKqHFLG8UTRQGYnDCCywqHViB3h5A8poDeQnVQUjVATqRvt51osBfg5X8Lb+2xqHi2CZJIKqoglzqSOQUVySjTtEpx9RZ+GuKB1Ck8vpRpWyHqDy5EfzWAV+zcOsgOduYMbx51teGYoXkj5hXTiyWqY0JWDuK4DsgCJNhiZj5Sf2mqsEw1uLa29mOskedaRHiVYSDoQaA4/BCy4zFmsbr69DWZIVtBJUF8HiRirXIXk1jz9+Rj6xQpcPOYAd757j6wNoAPT2AqK1duBu1UBI2BEAr0Jonj1S+i3VAKsfxFkwH6ny/wA50t8kb2iLhWJzApM5dEOveUbgE7x9qvxFBLjy34c9wglzI1B2VNzRW1d7SH2gZSoGx3M9Tz9IqmOVqjUSzSTFLXKKqB0UopIrjQAlIKdFIKAH2l1q7iTC+1VsMNa7il2FNLJ6G8MzjLsufWiZwYuW8wGooLmDMPWtNwgwIqcVZNKzOXQSIgLFF+HcS7gB3GlR8XwwtuTGjfehj2idRpSv4sxOifBYl7Lkgl0+YcgfKjqkE27imVzDblNZy6rT2RGQLBY/uOtLaxLYebia2Z7wPPXcVsZ1phF0E+LW4LZmIEmAXABHoPeq3ww34BH5bjD2Ov70Q4taVz2ltbbBgDmZtYI5D3oX8ONBvrvDg6baijE9mvTDKmmYzDW7wyuIP5hvNOJrhVuxjP8AFcI9lYYZl+VhsJ0k07hV4G2dYI2bq3KtEbg8JGZTuDtWcxXBuyfNZMpM5Dy56eVc+XH6hWqdodiuJt80ZxvHzL+zD9as27y5lxFo5kIC3OR9SPI1XxVpWGg7zeLlAodgbhtOyLqPy8o2n1qEJuEhW2ns2SNHOrF5cy0L4LjFvAoDFxBqDzXqPsaKWTA1rvtSVoqtmdxtnKav4W8bqBAAXXVZ59Qfv9adxaxpQfCOUcHYVBrdMwq3OCMjm7cdSsEM5EWwW5IOdLw7G9m5VZJHPbMm4NafHjt7YbKGgRB0VW11jod6x+LsPbYAsvaqZ0/LzUj9qhuDJyXF6NpbudooYR9/vT1AdGtue63poeRFZzgnFQCI8DH6HmK0V5RuNjXZCSkiidgHGYQrcyX37iiVPJhyNScPxhtMXW3+A3dZToSu0xRi/YF9OzYwZlG6Ecj5GgWUMWN4xl7uU6a+ntUZLixWqei9jbDowFrKVfVXOoyRoYiJ/TSquCuC2xKl3t/Ox8PqCfERrqNOVP4VdVlWw8hLhzWS3Iz4T/SY+tOuWSzENrl2tiVRddCx5nTnWfqD9QUikqhwzFTNsMGyk5WGx5kA+XL36UQrojK1Y5xNNArop0UwCTSMDI5abU6kZNddD9KALOCGtUeP3YUiiWDGp09OkfzQP4gfUCpzYS6A1hZetJhtFFAeHLLe9aECAKMaFj0PxmH7W35isu2YGGaCNK1WGuQfWqmO4YC8gDWtnGzJr0TG4Vb6wYFweFv5oBiwwYre0VBovJiNorQ0zGYZbyFG0Pyt0Pn5Vk4XtGtWB7zXEVLqIIKiRyy8tOtP+Hry3Lt4pAJVSVAiIJG1RcStuOzRybaIsb5RpzB5zvQjAubWIFy1ACoec5hoIJ5zXJjm4zEembSK4VFhcULy5l3+ZeYP8VJXcnZQdNMxCSsjQ04U7LOlAIhs4dcRbK+G4OY51lOMq6HK5yFB8vzAHrWinsrgI2q/xSwt5AWAPnEx/auTNivaMlHkjFm5BXE2ZQW4Enz+461uOGcRW+FzDJcInyYeVYm5gzaYo+ZrZkHTRSdvbpV3h+IPZm23edDltjoORkcwKMU3EnB06NljLGkQZ9oFZjGW8pPXlR/g/ES4Fq/AcaK3XyPnVbjWEynbXrVpbVos9q0R8HxEaHbYj7H2NVuNcN0ORJub5idI69T6VFhTlb1o2rZkMEgxEila5RMa5Iw9j8K5lYEBonotw/zWq4Pit7b8/wBaFcX4T3SygJb+ZnPfdh+8+9VMFfLLB1uodf2PuI/WpwfFko/F0a+5bg1V4vhe0UOqy6+Mad5RznqB+npUvC8Z2qQdHG9ToxUzzFdWpIt2gD2RvaxktgaEQTIG5bkKtLc/1Fs5jLJ/uAEnOo8LEA68gfY86dxHhy6ET2bN3lBjKd+XynX7VXt3DmDWkChJAmYYbHux4Y0rnri6YnWmc4MKQOzUaqoGa4SNvIa8tuponhr2dZiDsw6NH2qldBIz2u72muY7pBEjvcxy8taiwji2SVztb1zsToSTMrO8U0JcWatMKk6aHXlStmJ0mP0rp6QfP+BSRO+v+dKuMc1IqAbADrSkVwGtaBew6whrM8VeXOuwrT3jFv2rGYy6DmOxJqM2ZNlrhFujRodwe3AogTVIdAuhJq7aviNap100xqZFXRXUooFGY/CpfsKLiFmBKqViRzEzWNvYZkxdlbsqgmJgAga8vtW2P+y8zo/y76is5jchuWgysEzx3vEM2kg+Rg1yShcwyInslszXbQyBOfWOvrNGcJiEvrmQjMPEo3B/ig/EMK6Mtp2/D3zDSddNabaBB7SzCZNJOzayfb+aeMnEy2mHAK6kw+KS8hdTBEZ15gnn6a70s6xV7sYhv2pWKl4PiJBQ06h99ezcMNudLJaAdxdGXvLlzDQg7FPOguNwWVkxGG72XxjqOY9da1eNtK6BonTUeXOgmDc2GyIpKmW1iIaBv5CuaqYs1slw10XVVhom4PMtzo1YvdovZ3PYnegd3Dm2XNvaM0SI82UeWxHvUuB7wzFpPX9op7oZOiHH4coSPoavcMxGgmm3rwbuto3y+fp/FUrPcbXnWxew9Dd+2uZS0AAalpMKOlZXilk2XF+2Gy6AzEsh8WnUbitapzJ9/TnVDEIpB7VhE5bY/QQo1ZjWZI0ZNWCsNdyOHQlp102INabMHUOPesng7bW2NjYaspOmnNfbf3ojwrGi0+QtKn9DW450ZFhpG3BEgiCOoNC8Xg2Ui2GYIQYjTMCdp5c51otcSDPI6ioLtgOpVtQdp5E7+xqs48kO1YJw7KGKDW3ENCkqG5a8yNZqe7bZmE98gHIgBCKAPExHiNSrhzpaRQp+YwIA10UDSaTiOKVEKggxpI8uR8q5m60LWhvDsSD3MwaNiNp1kA7R0q+DQZbodVyrqImCQq+QjxN9qKYe9nHmN/5q+OVqjUyQinWtxSVJh17wqoyJuKGLZ9KxuKvCFBWSTWp+IXhY61mLurqOlQn2JPbDfDVhas0llIQVwqy6GOrorjXAVpgylFJSigwlseC6AQuxk7VluN3PCe0zwymAIjvDyrV4Qf7o0PdBjrrWZ+ILbC0S2VYHJTJ161zy+w2RaNDdRbilHEqRoeYPUUExlhkZLdxiLYg5hs0ayfrEUZteBD1UUtxVdSjiVP1B6iqzhZlWgJad84e1oF2EQWHMmeRozhry3lzJEjxLOo/tQXHYe5bK28wCMNX2zCYAnlvtXPaFhrXZn8SRoN8p/N5eVSjLixbaDcVHfthhFOwuKF4Ehcjro6H7jyp4FXVMYZwW9BKN6UP4zhsjZNcrGVj/AONS4pSjBx70TxOGGIs76gSDzBqE4hVqgLgXLLIATIe4Z2YaQfXp0NTdjmHbW1gg/iW98rcyB0obZuQ0MRmBghtFX+qOdEsPfbtO1SWhYJIyhxP5frFZF3pixfjFxqi4krpHM7z5UOtX5OS4QLg8J/N/+qOYi1C9rago2pB+Wdz96zvE8JmMpJI1LGpyTizZWujQcJvnY+lT4q182xUHUKCcu5A9az/BuJ5iFc9/kevkfOtOpkeog1eLU4mxakgDxDDNeTtQgVlk7kt6nkOkVBGYQq5RHenkaI4jDkPlLHIIOU91Y5k9dKotaSe6xKEyCJ166+XX1qItBPguJFwFGMuogHmVG371c50ADmQ9oQE6860OGui6quOe4866McvBou9EmJUC2WOk6E+R/wAisTxbFAkqqnM2h3AA6edbXjDAWyDtEVjjbYuYguAMpI3B5+oqGWO7Fyb6CHDHbs4XR9BJExzJp9lsmqZnCznb5TyMH5p01GmlJh7CgBFZnYSWeO7mOkba+1KIuASC0aLaSVEjTMx6c/sKF/Q/QspBAI2NT4Md4UKw13I2RiuvQ7MTAEcpozgB3q6YytWUjsHfE12Cuk61n7DZrulHeO3G7UBROhoPw6TeMrBqL+xN/Y0PICmU9qSrjiVwrqStMGU5aQnSnTQCJsMe83mhrMcaK5GAOYx/Uec7+9afDn8RR1UigvFrT5XBKAQdt/v5VzZPsNNaLnDmm1bPPKPtU81S4GZw9r/jV2K6RI9IV0VlyOJWZ8weoPWg3YnDuRlnORkf5Y85567elGAaR7asCrjMp3H7g8j51OcL2jWrA11AjqUYG6rS7A6DQCG6z06UZw2IFwSNGABZegOxHkaGNY/07eHNbOqnbWRox686jQMq9szBWkQRsNYKhZ7x11qUZOLFToL4lZERpUfCL+Vihp+GxK3RI0YeJdo8x5VVxqZSHHKrPatDfpD8TcPCt2oXNHiHUf23q1gcV+Ght5TmElzsANwB1oigF617VlEtjD3GRh+C51/pPX0qNGS1tB3h2MVGYzNlzrporH9jUPxBgiolTFojWOXT2rrrFMxYhbQ0jdTPnzNXeF3gV7C4ZBBNs9V/KfMVr+So1O1TMaLYAMesnyrUfD2PF1IJ7409f70D4rgTauwR3eXvUNi41l+08I5L1H81DHJwkTXxZrcdhw9siASvUbj+1Crl3MIUs7TMjREA6cuVGuH4sXFW4u/P96G8TsZCYDODrbBMLrzYc9dIromvUUl/SpiANO9CHUAc43HsascCvlLkZSLbGNeRpMOjHuuFljKACALkeEazBGn0quX2Nxpc6BRy1pFp2L7Ye+IBCms9YMXAeY1FGsXc7SwJkMKBFwLgp27Zsuw1dtll7pC69+PEOeh+UHrVLENEsjE5AFaN/Mg9R1q5fEAXFGYgQy/mXn7jcVBdt5QuRe42uY9DyjrSzjRrRVCqVy2xodWczGvKTqWPWjvAb2YkHcD6jkaBXCbTEADIfDm2VmOsjpRDhoNtwxYyde8e8eRgDZYojKmEdMr8ZM3mgkR0qjwSTcaTOtWeIsGuOQWGvLaovh/xOZnWtX2FX2DTGmmlrq6BhK6lNcKAIgKcp1pKctAImTS6n+cqE8TSc0IBvBJ/WijtDIf6qp8ajM03DH5R09hXPk7KTKvw4w/0667Ej3B1olQj4XINlh0dh+tF4q66JR6OApBTqStNYjAEEESDuP8AOdCcZhSrCZYSBbJJADEazGx09NqLV0A6EAjoaScORlWCUuTciyC7rOdydM2kAddJ02ojYvC8k6A6yN9tDHlP0qhicIVATMFtFpJHiIA1BP1mm2WJYNbAt2lBCnQEqIOboBPL1qMZOLpmJtMv8LxBtvkO3Kl+IcFIzxI/aqt9w0OujDWOo6ijGGvC9ajc08v6h/wCcPAYC22sSbZ/UrrzqaTEsVQn/bEGQ0jXqd9fWqptZHKNIBOh5g9RVy+dC5SXUBT59Gnkp3NK1/pCP+lzH2BiLXIMNj0YcvQ9fSsbeRlaDJuD83L0Fa7BuV0eJY6xttIj0BH1qhxrhvaA5dLgGhnxAcv4qeRcto2S5K/SrwPGi02mZlPi8j1rT4yxnQxusuh30+Yfv7ViOFXyTknKB4p/etRwXGAHsi0ka2z6cpp8UrVMINVQNe2oPaO5Lnw/mB12UVaukkLdUDM5hp+Vhv8AXf3NS8UsLacMBlRpIIWSOqj0P3FVsFcBJRli28AFjrnGzH/OtY14CVOh1+72RMsXB8XQeYoXeADAzJmi+PtnJDFUVdCeemlZvC380oTJTwk81/t9qRPdCydOjY4Uygqpl7JyMxFu575HPMdAam4a8pUt62GBDCQa6qtFCpdwwVSjaKeskk9Z6V3ByQ728s3CJDNrKDn1MbRS2LkfhupZ1H4Z/MOh86lsYdyrM2lyJCj8vMe4rnkq0YkZ3G4wK7kXDM98ASIGgPr1oj8OCQxkHXcc6CNjCVItsF1hswjnyG59aI/Ct4rnttzMry9R+k/Wswy+VMnB7NDSUtJXWUOropa6tAjmpLY1plPtb0M2PYuK5f8AIVDxsd8gKuo1OtTYwd2m8YQkiC0QJAIHIc6hkHmBvhnw3R0uH7CjFBvh/u3L6jkwP6UZFVj0iUehaSuNJTGsWurqQUAK2oI60NxFgyqk9zNMct9NPLSiYFNcAiKScLDsEo5fMyjLbA8bdJJZjGg6CrHBcdkfKY1mOhjeKS/hwSqsTlmco2PQ6ch0ofje8zXf9u2nhMd4nrPU9B0qFuOhbaDvxBhCyhxyqtg3zqCPEND5jmDPWr3Csd29vKxGaB7/AOdKE21Nm6QdjVIPwZ/0ldAr5+87Me4DIgefQCI01q1iLJK6nvJGx99vKpWToYzCJEd1jzHrVN0gaQoWdW1YkafflSyXFmfUEcaweYdsqxBi4o5/1VYwgDooTVlgqRoB71NmCvOpnly8xVWxcFh8pBKNqgH29qnVMxqnZpLbjE2GA8a6x/WBBHuP2oGMK7BXvOtq2YIQauwPTptU+HxLWbouEBVbQjnHI1c45YC3BdGqOJXoG5j66+9UltWM9qx2IZLi50XNGkPvpsT7VjOIKyXC8gGdJ0H06RWv4bcZvGoUHSOY/k1mOOWURzmJLeepjyHLSoTJ5Vqw9wDEB10/8eVEmrJ/DWLyuQZEkQD1/uPtWuYzrXVilcR4O0VsVZzCQYZdVPmKt8OxCuly4Qc6iGXz6+lRUhPZrduLtl746jr6ityRuIxj8fhrqrntoo331OXfY/MOtWvh9UNrc5mMmO8ykfMTy8hScRNspnVGeR9POoeBsbVs3AJV2hgdArDTMY3BFcMNSIrTNPhL+cEHxrow+xHkanoZcBAW4vecHTlnU7iPLcUQtXQwDDY13wlaKj6SK4UtOBHUtneohUlnehmx7H4wd0+lRcQylEJgaef2qe+ND6VFdk2EKhSRpJqM+ikwBwhv/VXBpBURHlR2gGHaMYNtVIMbVoDTw+pGPpxptOptOazqWkpRQAoNNilrqAEa3m0OnnzFD7sFsrKZSSAIhj+ZR6e9EabiLWYbww1BG4PWknDkHYD4Ri2tsxudxH1AgyCOQPXeiXGbRYf1bg9RVHiOGLMM3+6oOhnvA6kqOpq7w+5/qUIgL+X8yxzJ9eVctuDFWviScLvZkg+hp2IAUhiQCOZk6dQOZnShOCvG1eNt9G8tiOorQA5tdP232rp1OIy2qA2JtN44KgmVzHvE8zHKelcoF1AR1kH8rCiOIB11AO7O2sLyAHP0oEt02rusi3c3kRB2Vo865/xi9F4XMylQuZwIJOw61d4S5vW3w1yM8TbPmNh+1VoKNmHPxevX3qHGX0tsrWwxdTmkcvKmi67G6Eto7P3nJKx3RoJ6n0/al+I1JVboyk7NzgiiXEiLgS+k9ndHfA3z8x5VTxYCCDlCsNQNYI2M/wCb0k4mSjqjJf6g27iuzf56VvrD5kVhzFYHF2QrRkzNPt9TvWo+Fb5a21tvEkR/xNb/AM8t0SxOtBcGrmAQMt1TsUO/pVSKt8P/AOoOqN9q630dCMLiLi4funtSjD2B2+lFuG4WbA/Kw8tuY9ahx1pmtlMgYQdQ0e+tL8IX8tkWrhO7ZT77Vx8dko9i4VStwKxzNEq7eFV2+tW7dwWyWBm2x7xiAG/MPI13E8MGBBGnI856+lQ4a/INsrqIDE8x0UU0XxZq0FqUVTwtzK3ZN6oT06HzFW4rqTvYwypbG9R1LYGtazYdkl0aH0quoBsGYADGrN0faocEspcHnUp9FZGZxBAxNkrtMTEb1pTvWe44IezH5xWhrcb0Qj2xKYaeaYacZnA0tcK6tMFrjXVxoAUGummq0n0FK3L/ADlQaRYuz2mhkEeFuY9DQPDu1u52bnISZ0EBx5Hr5VoJ1ofx3DK9szuNQRoQR0NTyQ5IxqxeO4DtAsGLu6x8umk+VR8B4obgFtu66k5h+bkCD0peEY17mFzMRmMgkCDG31qg2HCsYkFFlTzHP6VzYpuMqYt7s07W5EjceU6enUb0A4zZABJPikwe87+vQdKM8NvlkVjvUHGECC6Qo0IiRO8fzVc0fTZbVgrg2Kn8J9WgQT8y/wA1eSxAKnKoHPmRQB1gBpOYNIP+cq09xAyqSAdAfrUou0EeiLgV9JfCmezua225B/Km422ERkZGLzBj71UxLEzyyGVjTbWjvHbhy27nzOkn1EU8to3uJgbLFla0SVuISJ5ldx9B9qucIxK2rqOpJWctw8sraak9DB9qGYq4c5ee8dz6USxdyFXQd9dffpXPB0zmTp2bNhqatcL8cdVI/Q0L4XcLWLTHcoJ9iR+1EuFn8VfWvR7R2R7M3fnZVQgzqZBnz9aj4Lhs1gxoyu3sadxDEMhKq0CTyB+4qT4XM2n/APc/+ornh9qIx7CeCxQuqQR3xoaHY7CsrSphxseccx607GHJdVl0J3onirQKSd4onEd7BKlXQKGhplTuwI5n1q5Yx6kQ8K4MMPMftQ27+FclQJbeevlRI4BLgDMJMb0Y5NGJ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gymkh.cz/student/Biologie/nemecek/Sinice/sinice%20-%20obr/Nost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8514" y="2362200"/>
            <a:ext cx="3477301" cy="3962400"/>
          </a:xfrm>
          <a:prstGeom prst="rect">
            <a:avLst/>
          </a:prstGeom>
          <a:noFill/>
        </p:spPr>
      </p:pic>
      <p:pic>
        <p:nvPicPr>
          <p:cNvPr id="1036" name="Picture 12" descr="http://www.ucmp.berkeley.edu/bacteria/oscillatori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14600"/>
            <a:ext cx="4276725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2: Bacteria in Your </a:t>
            </a:r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Most bacteria are </a:t>
            </a:r>
            <a:r>
              <a:rPr lang="en-US" u="sng" dirty="0"/>
              <a:t>helpful</a:t>
            </a:r>
            <a:r>
              <a:rPr lang="en-US" dirty="0"/>
              <a:t> rather than harmful</a:t>
            </a:r>
            <a:endParaRPr lang="en-US" sz="2800" dirty="0"/>
          </a:p>
          <a:p>
            <a:pPr lvl="1"/>
            <a:r>
              <a:rPr lang="en-US" sz="3200" dirty="0"/>
              <a:t>Bacteria are necessary for human </a:t>
            </a:r>
            <a:r>
              <a:rPr lang="en-US" sz="3200" u="sng" dirty="0"/>
              <a:t>health</a:t>
            </a:r>
            <a:endParaRPr lang="en-US" sz="2800" dirty="0"/>
          </a:p>
          <a:p>
            <a:pPr lvl="2"/>
            <a:r>
              <a:rPr lang="en-US" dirty="0"/>
              <a:t>Many bacteria aid </a:t>
            </a:r>
            <a:r>
              <a:rPr lang="en-US" u="sng" dirty="0"/>
              <a:t>digestion</a:t>
            </a:r>
            <a:r>
              <a:rPr lang="en-US" dirty="0"/>
              <a:t> and some produce </a:t>
            </a:r>
            <a:r>
              <a:rPr lang="en-US" u="sng" dirty="0"/>
              <a:t>vitamins</a:t>
            </a:r>
            <a:endParaRPr lang="en-US" sz="2400" dirty="0"/>
          </a:p>
          <a:p>
            <a:pPr lvl="2"/>
            <a:r>
              <a:rPr lang="en-US" dirty="0"/>
              <a:t>Some bacteria produce </a:t>
            </a:r>
            <a:r>
              <a:rPr lang="en-US" u="sng" dirty="0"/>
              <a:t>antibiotics</a:t>
            </a:r>
            <a:r>
              <a:rPr lang="en-US" dirty="0"/>
              <a:t>, which are used to treat diseases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Bacteria help keep nature in </a:t>
            </a:r>
            <a:r>
              <a:rPr lang="en-US" sz="3200" u="sng" dirty="0"/>
              <a:t>balance</a:t>
            </a:r>
            <a:endParaRPr lang="en-US" sz="2800" dirty="0"/>
          </a:p>
          <a:p>
            <a:pPr lvl="2"/>
            <a:r>
              <a:rPr lang="en-US" dirty="0"/>
              <a:t>Bacterial </a:t>
            </a:r>
            <a:r>
              <a:rPr lang="en-US" u="sng" dirty="0"/>
              <a:t>saprophytes</a:t>
            </a:r>
            <a:r>
              <a:rPr lang="en-US" dirty="0"/>
              <a:t> use dead organisms as food and energy sources, thus recycling nutrients for use by other organisms.</a:t>
            </a:r>
            <a:endParaRPr lang="en-US" sz="2400" dirty="0"/>
          </a:p>
          <a:p>
            <a:pPr lvl="2"/>
            <a:r>
              <a:rPr lang="en-US" u="sng" dirty="0"/>
              <a:t>Nitrogen-fixing</a:t>
            </a:r>
            <a:r>
              <a:rPr lang="en-US" dirty="0"/>
              <a:t> bacteria in the soil and plant roots change nitrogen from the air to a form that plants and animals can use.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Bacteria can be used to clean up environmental pollution through </a:t>
            </a:r>
            <a:r>
              <a:rPr lang="en-US" sz="3200" u="sng" dirty="0"/>
              <a:t>bioremediation</a:t>
            </a:r>
            <a:endParaRPr lang="en-US" sz="2800" dirty="0"/>
          </a:p>
          <a:p>
            <a:pPr lvl="2"/>
            <a:r>
              <a:rPr lang="en-US" dirty="0"/>
              <a:t>Some bacteria break waste down into </a:t>
            </a:r>
            <a:r>
              <a:rPr lang="en-US" u="sng" dirty="0"/>
              <a:t>harmless</a:t>
            </a:r>
            <a:r>
              <a:rPr lang="en-US" dirty="0"/>
              <a:t> compounds</a:t>
            </a:r>
            <a:endParaRPr lang="en-US" sz="2400" dirty="0"/>
          </a:p>
          <a:p>
            <a:pPr lvl="2"/>
            <a:r>
              <a:rPr lang="en-US" dirty="0"/>
              <a:t>Certain bacteria can </a:t>
            </a:r>
            <a:r>
              <a:rPr lang="en-US" u="sng" dirty="0"/>
              <a:t>eat</a:t>
            </a:r>
            <a:r>
              <a:rPr lang="en-US" dirty="0"/>
              <a:t> pollutants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Many </a:t>
            </a:r>
            <a:r>
              <a:rPr lang="en-US" sz="3200" u="sng" dirty="0"/>
              <a:t>foods</a:t>
            </a:r>
            <a:r>
              <a:rPr lang="en-US" sz="3200" dirty="0"/>
              <a:t> are made using bacteria.</a:t>
            </a:r>
            <a:endParaRPr lang="en-US" sz="2800" dirty="0"/>
          </a:p>
          <a:p>
            <a:pPr lvl="2"/>
            <a:r>
              <a:rPr lang="en-US" dirty="0"/>
              <a:t>Bacteria are used in </a:t>
            </a:r>
            <a:r>
              <a:rPr lang="en-US" u="sng" dirty="0"/>
              <a:t>dairy</a:t>
            </a:r>
            <a:r>
              <a:rPr lang="en-US" dirty="0"/>
              <a:t> products such as yogurt and cheese</a:t>
            </a:r>
            <a:endParaRPr lang="en-US" sz="2400" dirty="0"/>
          </a:p>
          <a:p>
            <a:pPr lvl="2"/>
            <a:r>
              <a:rPr lang="en-US" dirty="0"/>
              <a:t>Sauerkraut and pickles are also among foods made with </a:t>
            </a:r>
            <a:r>
              <a:rPr lang="en-US" u="sng" dirty="0"/>
              <a:t>bacterial</a:t>
            </a:r>
            <a:r>
              <a:rPr lang="en-US" dirty="0"/>
              <a:t> help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Bacteria are used in </a:t>
            </a:r>
            <a:r>
              <a:rPr lang="en-US" sz="3200" u="sng" dirty="0"/>
              <a:t>industry</a:t>
            </a:r>
            <a:endParaRPr lang="en-US" sz="2800" dirty="0"/>
          </a:p>
          <a:p>
            <a:pPr lvl="2"/>
            <a:r>
              <a:rPr lang="en-US" dirty="0"/>
              <a:t>Bacteria grown in large, carefully controlled containers called </a:t>
            </a:r>
            <a:r>
              <a:rPr lang="en-US" u="sng" dirty="0"/>
              <a:t>bioreactors</a:t>
            </a:r>
            <a:r>
              <a:rPr lang="en-US" dirty="0"/>
              <a:t> are used to make medicines and many other products</a:t>
            </a:r>
            <a:endParaRPr lang="en-US" sz="2400" dirty="0"/>
          </a:p>
          <a:p>
            <a:pPr lvl="2"/>
            <a:r>
              <a:rPr lang="en-US" dirty="0"/>
              <a:t>Methane-producing bacteria can digest </a:t>
            </a:r>
            <a:r>
              <a:rPr lang="en-US" u="sng" dirty="0"/>
              <a:t>wastes</a:t>
            </a:r>
            <a:r>
              <a:rPr lang="en-US" dirty="0"/>
              <a:t> and provide a source of </a:t>
            </a:r>
            <a:r>
              <a:rPr lang="en-US" u="sng" dirty="0"/>
              <a:t>fuel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Bacteria that cause disease are called bacterial </a:t>
            </a:r>
            <a:r>
              <a:rPr lang="en-US" u="sng" dirty="0"/>
              <a:t>pathogens</a:t>
            </a:r>
            <a:endParaRPr lang="en-US" sz="2800" dirty="0"/>
          </a:p>
          <a:p>
            <a:pPr lvl="1"/>
            <a:r>
              <a:rPr lang="en-US" sz="3200" u="sng" dirty="0"/>
              <a:t>Toxins</a:t>
            </a:r>
            <a:r>
              <a:rPr lang="en-US" sz="3200" dirty="0"/>
              <a:t>, or poisons, are made by some bacterial pathogens</a:t>
            </a:r>
            <a:endParaRPr lang="en-US" sz="2800" dirty="0"/>
          </a:p>
          <a:p>
            <a:pPr lvl="2"/>
            <a:r>
              <a:rPr lang="en-US" dirty="0"/>
              <a:t>Can cause </a:t>
            </a:r>
            <a:r>
              <a:rPr lang="en-US" u="sng" dirty="0"/>
              <a:t>disease</a:t>
            </a:r>
            <a:endParaRPr lang="en-US" sz="2400" dirty="0"/>
          </a:p>
          <a:p>
            <a:pPr lvl="1"/>
            <a:r>
              <a:rPr lang="en-US" sz="3200" dirty="0"/>
              <a:t>Some pathogens form thick walled structures called </a:t>
            </a:r>
            <a:r>
              <a:rPr lang="en-US" sz="3200" u="sng" dirty="0"/>
              <a:t>endospores</a:t>
            </a:r>
            <a:r>
              <a:rPr lang="en-US" sz="3200" dirty="0"/>
              <a:t> when environmental conditions are unfavorable</a:t>
            </a:r>
            <a:endParaRPr lang="en-US" sz="2800" dirty="0"/>
          </a:p>
          <a:p>
            <a:pPr lvl="2"/>
            <a:r>
              <a:rPr lang="en-US" dirty="0"/>
              <a:t>Can survive for very </a:t>
            </a:r>
            <a:r>
              <a:rPr lang="en-US" u="sng" dirty="0"/>
              <a:t>long</a:t>
            </a:r>
            <a:r>
              <a:rPr lang="en-US" dirty="0"/>
              <a:t> time periods</a:t>
            </a:r>
            <a:endParaRPr lang="en-US" sz="2400" dirty="0"/>
          </a:p>
          <a:p>
            <a:pPr lvl="1"/>
            <a:r>
              <a:rPr lang="en-US" sz="3200" u="sng" dirty="0"/>
              <a:t>Pasteurization</a:t>
            </a:r>
            <a:r>
              <a:rPr lang="en-US" sz="3200" dirty="0"/>
              <a:t>, a process of limited heating, can kill most harmful bacteria in food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/>
              <a:t>Vaccines</a:t>
            </a:r>
            <a:r>
              <a:rPr lang="en-US" sz="3200" dirty="0"/>
              <a:t> can prevent some bacterial infections</a:t>
            </a:r>
            <a:endParaRPr lang="en-US" sz="2800" dirty="0"/>
          </a:p>
          <a:p>
            <a:pPr lvl="2"/>
            <a:r>
              <a:rPr lang="en-US" dirty="0"/>
              <a:t>Vaccines are made from damages or </a:t>
            </a:r>
            <a:r>
              <a:rPr lang="en-US" u="sng" dirty="0"/>
              <a:t>dead</a:t>
            </a:r>
            <a:r>
              <a:rPr lang="en-US" dirty="0"/>
              <a:t> bacterial cells</a:t>
            </a:r>
            <a:endParaRPr lang="en-US" sz="2400" dirty="0"/>
          </a:p>
          <a:p>
            <a:pPr lvl="2"/>
            <a:r>
              <a:rPr lang="en-US" dirty="0"/>
              <a:t>Once injected, they enable </a:t>
            </a:r>
            <a:r>
              <a:rPr lang="en-US" u="sng" dirty="0"/>
              <a:t>white</a:t>
            </a:r>
            <a:r>
              <a:rPr lang="en-US" dirty="0"/>
              <a:t> blood cells in the body to recognize a particular type of bacteria and </a:t>
            </a:r>
            <a:r>
              <a:rPr lang="en-US" u="sng" dirty="0"/>
              <a:t>attack</a:t>
            </a:r>
            <a:r>
              <a:rPr lang="en-US" dirty="0"/>
              <a:t> if it appears at a later time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What are bacteria?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Bacteria</a:t>
            </a:r>
            <a:r>
              <a:rPr lang="en-US" dirty="0"/>
              <a:t> are microscopic, living cells</a:t>
            </a:r>
            <a:endParaRPr lang="en-US" sz="2800" dirty="0"/>
          </a:p>
          <a:p>
            <a:pPr lvl="1"/>
            <a:r>
              <a:rPr lang="en-US" dirty="0"/>
              <a:t>Bacteria live almost </a:t>
            </a:r>
            <a:r>
              <a:rPr lang="en-US" u="sng" dirty="0"/>
              <a:t>everywhere</a:t>
            </a:r>
            <a:r>
              <a:rPr lang="en-US" dirty="0"/>
              <a:t>, even in </a:t>
            </a:r>
            <a:r>
              <a:rPr lang="en-US" u="sng" dirty="0"/>
              <a:t>extreme</a:t>
            </a:r>
            <a:r>
              <a:rPr lang="en-US" dirty="0"/>
              <a:t> environments like thousands of meters underground, hot springs with temperatures over 100°C, and very acidic water.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Bacteria can be </a:t>
            </a:r>
            <a:r>
              <a:rPr lang="en-US" sz="3200" u="sng" dirty="0"/>
              <a:t>sphere</a:t>
            </a:r>
            <a:r>
              <a:rPr lang="en-US" sz="3200" dirty="0"/>
              <a:t>-shaped (</a:t>
            </a:r>
            <a:r>
              <a:rPr lang="en-US" sz="3200" dirty="0" err="1"/>
              <a:t>cocci</a:t>
            </a:r>
            <a:r>
              <a:rPr lang="en-US" sz="3200" dirty="0"/>
              <a:t>), rod-shaped (</a:t>
            </a:r>
            <a:r>
              <a:rPr lang="en-US" sz="3200" u="sng" dirty="0"/>
              <a:t>bacilli</a:t>
            </a:r>
            <a:r>
              <a:rPr lang="en-US" sz="3200" dirty="0"/>
              <a:t>), or </a:t>
            </a:r>
            <a:r>
              <a:rPr lang="en-US" sz="3200" u="sng" dirty="0"/>
              <a:t>spiral</a:t>
            </a:r>
            <a:r>
              <a:rPr lang="en-US" sz="3200" dirty="0"/>
              <a:t>-shaped (</a:t>
            </a:r>
            <a:r>
              <a:rPr lang="en-US" sz="3200" dirty="0" err="1"/>
              <a:t>spirilla</a:t>
            </a:r>
            <a:r>
              <a:rPr lang="en-US" sz="3200" dirty="0"/>
              <a:t>).</a:t>
            </a:r>
            <a:endParaRPr lang="en-US" sz="2800" dirty="0"/>
          </a:p>
          <a:p>
            <a:pPr lvl="2"/>
            <a:r>
              <a:rPr lang="en-US" dirty="0"/>
              <a:t>They are </a:t>
            </a:r>
            <a:r>
              <a:rPr lang="en-US" u="sng" dirty="0"/>
              <a:t>smaller</a:t>
            </a:r>
            <a:r>
              <a:rPr lang="en-US" dirty="0"/>
              <a:t> than plant or animal cells.</a:t>
            </a:r>
            <a:endParaRPr lang="en-US" sz="2400" dirty="0"/>
          </a:p>
          <a:p>
            <a:pPr lvl="2"/>
            <a:r>
              <a:rPr lang="en-US" dirty="0"/>
              <a:t>They are </a:t>
            </a:r>
            <a:r>
              <a:rPr lang="en-US" u="sng" dirty="0"/>
              <a:t>prokaryotic</a:t>
            </a:r>
            <a:r>
              <a:rPr lang="en-US" dirty="0"/>
              <a:t> since they do </a:t>
            </a:r>
            <a:r>
              <a:rPr lang="en-US" u="sng" dirty="0"/>
              <a:t>not</a:t>
            </a:r>
            <a:r>
              <a:rPr lang="en-US" dirty="0"/>
              <a:t> have membrane-bound internal structures.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Some bacteria have a </a:t>
            </a:r>
            <a:r>
              <a:rPr lang="en-US" sz="3200" u="sng" dirty="0"/>
              <a:t>capsule</a:t>
            </a:r>
            <a:r>
              <a:rPr lang="en-US" sz="3200" dirty="0"/>
              <a:t> around the cell  wall while others have an outer </a:t>
            </a:r>
            <a:r>
              <a:rPr lang="en-US" sz="3200" u="sng" dirty="0"/>
              <a:t>slime</a:t>
            </a:r>
            <a:r>
              <a:rPr lang="en-US" sz="3200" dirty="0"/>
              <a:t> layer</a:t>
            </a:r>
            <a:endParaRPr lang="en-US" sz="28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gel</a:t>
            </a:r>
            <a:r>
              <a:rPr lang="en-US" dirty="0"/>
              <a:t>-like substance covering some bacteria enables them to live together in </a:t>
            </a:r>
            <a:r>
              <a:rPr lang="en-US" u="sng" dirty="0"/>
              <a:t>colonies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sz="3200" dirty="0"/>
              <a:t>Many have whip-like tails called </a:t>
            </a:r>
            <a:r>
              <a:rPr lang="en-US" sz="3200" u="sng" dirty="0"/>
              <a:t>flagella</a:t>
            </a:r>
            <a:r>
              <a:rPr lang="en-US" sz="3200" dirty="0"/>
              <a:t> to help them move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Most bacteria reproduce by </a:t>
            </a:r>
            <a:r>
              <a:rPr lang="en-US" sz="3200" u="sng" dirty="0"/>
              <a:t>fission</a:t>
            </a:r>
            <a:endParaRPr lang="en-US" sz="2800" dirty="0"/>
          </a:p>
          <a:p>
            <a:pPr lvl="2"/>
            <a:r>
              <a:rPr lang="en-US" dirty="0"/>
              <a:t>Create two new </a:t>
            </a:r>
            <a:r>
              <a:rPr lang="en-US" u="sng" dirty="0"/>
              <a:t>identical</a:t>
            </a:r>
            <a:r>
              <a:rPr lang="en-US" dirty="0"/>
              <a:t> cells</a:t>
            </a:r>
            <a:endParaRPr lang="en-US" sz="2400" dirty="0"/>
          </a:p>
          <a:p>
            <a:pPr lvl="2"/>
            <a:r>
              <a:rPr lang="en-US" dirty="0"/>
              <a:t>Some bacteria exchange genetic material </a:t>
            </a:r>
            <a:r>
              <a:rPr lang="en-US" u="sng" dirty="0"/>
              <a:t>before</a:t>
            </a:r>
            <a:r>
              <a:rPr lang="en-US" dirty="0"/>
              <a:t> dividing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Bacteria can be </a:t>
            </a:r>
            <a:r>
              <a:rPr lang="en-US" sz="3200" u="sng" dirty="0"/>
              <a:t>producers</a:t>
            </a:r>
            <a:r>
              <a:rPr lang="en-US" sz="3200" dirty="0"/>
              <a:t> that make their own food, </a:t>
            </a:r>
            <a:r>
              <a:rPr lang="en-US" sz="3200" u="sng" dirty="0"/>
              <a:t>consumers</a:t>
            </a:r>
            <a:r>
              <a:rPr lang="en-US" sz="3200" dirty="0"/>
              <a:t> that break down dead organisms, or </a:t>
            </a:r>
            <a:r>
              <a:rPr lang="en-US" sz="3200" u="sng" dirty="0"/>
              <a:t>parasites</a:t>
            </a:r>
            <a:r>
              <a:rPr lang="en-US" sz="3200" dirty="0"/>
              <a:t> in living organisms that absorb nutrients from their host.</a:t>
            </a:r>
            <a:endParaRPr lang="en-US" sz="2800" dirty="0"/>
          </a:p>
          <a:p>
            <a:pPr lvl="2"/>
            <a:r>
              <a:rPr lang="en-US" dirty="0"/>
              <a:t>Most bacteria are </a:t>
            </a:r>
            <a:r>
              <a:rPr lang="en-US" u="sng" dirty="0"/>
              <a:t>aerobes</a:t>
            </a:r>
            <a:r>
              <a:rPr lang="en-US" dirty="0"/>
              <a:t> which use oxygen during respiration</a:t>
            </a:r>
            <a:endParaRPr lang="en-US" sz="2400" dirty="0"/>
          </a:p>
          <a:p>
            <a:pPr lvl="2"/>
            <a:r>
              <a:rPr lang="en-US" dirty="0"/>
              <a:t>Some bacteria are </a:t>
            </a:r>
            <a:r>
              <a:rPr lang="en-US" u="sng" dirty="0"/>
              <a:t>anaerobes</a:t>
            </a:r>
            <a:r>
              <a:rPr lang="en-US" dirty="0"/>
              <a:t> which do not need oxygen; some anaerobes cannot survive in the presence of oxygen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Bacteria are classified into two </a:t>
            </a:r>
            <a:r>
              <a:rPr lang="en-US" u="sng" dirty="0"/>
              <a:t>kingdoms</a:t>
            </a:r>
            <a:endParaRPr lang="en-US" sz="2800" dirty="0"/>
          </a:p>
          <a:p>
            <a:pPr lvl="1"/>
            <a:r>
              <a:rPr lang="en-US" sz="3200" u="sng" dirty="0"/>
              <a:t>Eubacteria</a:t>
            </a:r>
            <a:endParaRPr lang="en-US" sz="2800" dirty="0"/>
          </a:p>
          <a:p>
            <a:pPr lvl="2"/>
            <a:r>
              <a:rPr lang="en-US" dirty="0"/>
              <a:t>Diverse group</a:t>
            </a:r>
            <a:endParaRPr lang="en-US" sz="2400" dirty="0"/>
          </a:p>
          <a:p>
            <a:pPr lvl="2"/>
            <a:r>
              <a:rPr lang="en-US" u="sng" dirty="0"/>
              <a:t>Larger</a:t>
            </a:r>
            <a:r>
              <a:rPr lang="en-US" dirty="0"/>
              <a:t> of the two bacterial kingdoms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u="sng" dirty="0"/>
              <a:t>Cyanobacteria</a:t>
            </a:r>
            <a:r>
              <a:rPr lang="en-US" dirty="0"/>
              <a:t> produce their own food and are commonly called blue-green bacteria;</a:t>
            </a:r>
            <a:endParaRPr lang="en-US" sz="2400" dirty="0"/>
          </a:p>
          <a:p>
            <a:pPr lvl="3"/>
            <a:r>
              <a:rPr lang="en-US" dirty="0"/>
              <a:t> Some may be </a:t>
            </a:r>
            <a:r>
              <a:rPr lang="en-US" u="sng" dirty="0"/>
              <a:t>yellow</a:t>
            </a:r>
            <a:r>
              <a:rPr lang="en-US" dirty="0"/>
              <a:t>, black, or </a:t>
            </a:r>
            <a:r>
              <a:rPr lang="en-US" u="sng" dirty="0"/>
              <a:t>red</a:t>
            </a:r>
            <a:r>
              <a:rPr lang="en-US" dirty="0"/>
              <a:t> in color</a:t>
            </a:r>
            <a:endParaRPr lang="en-US" sz="2000" dirty="0"/>
          </a:p>
          <a:p>
            <a:pPr lvl="3"/>
            <a:r>
              <a:rPr lang="en-US" dirty="0"/>
              <a:t>Provide food and oxygen for </a:t>
            </a:r>
            <a:r>
              <a:rPr lang="en-US" u="sng" dirty="0"/>
              <a:t>aquatic</a:t>
            </a:r>
            <a:r>
              <a:rPr lang="en-US" dirty="0"/>
              <a:t> life</a:t>
            </a:r>
            <a:endParaRPr lang="en-US" sz="2000" dirty="0"/>
          </a:p>
          <a:p>
            <a:pPr lvl="3"/>
            <a:r>
              <a:rPr lang="en-US" dirty="0"/>
              <a:t>An overabundance of cyanobacteria produces a </a:t>
            </a:r>
            <a:r>
              <a:rPr lang="en-US" u="sng" dirty="0"/>
              <a:t>bloom</a:t>
            </a:r>
            <a:r>
              <a:rPr lang="en-US" dirty="0"/>
              <a:t>, which can be harmful to aquatic life</a:t>
            </a:r>
            <a:endParaRPr lang="en-US" sz="2000" dirty="0"/>
          </a:p>
          <a:p>
            <a:pPr lvl="2"/>
            <a:r>
              <a:rPr lang="en-US" u="sng" dirty="0"/>
              <a:t>Consumer</a:t>
            </a:r>
            <a:r>
              <a:rPr lang="en-US" dirty="0"/>
              <a:t> eubacteria are grouped by cell wall thickness or thinness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586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1: Bacteria</vt:lpstr>
      <vt:lpstr>Section 1: What are bacteria?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Observing Cyanobacteria Activity</vt:lpstr>
      <vt:lpstr>Section 2: Bacteria in Your Life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Bacteria</dc:title>
  <dc:creator>Teacher</dc:creator>
  <cp:lastModifiedBy>Teacher</cp:lastModifiedBy>
  <cp:revision>3</cp:revision>
  <dcterms:created xsi:type="dcterms:W3CDTF">2014-11-06T17:15:07Z</dcterms:created>
  <dcterms:modified xsi:type="dcterms:W3CDTF">2014-11-18T21:23:17Z</dcterms:modified>
</cp:coreProperties>
</file>