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Symbol" pitchFamily="18" charset="2"/>
              <a:buChar char="-"/>
              <a:defRPr/>
            </a:lvl1pPr>
            <a:lvl2pPr>
              <a:buFont typeface="Courier New" pitchFamily="49" charset="0"/>
              <a:buChar char="o"/>
              <a:defRPr sz="3000"/>
            </a:lvl2pPr>
            <a:lvl3pPr>
              <a:buFont typeface="Wingdings" pitchFamily="2" charset="2"/>
              <a:buChar char="§"/>
              <a:defRPr sz="2800"/>
            </a:lvl3pPr>
            <a:lvl4pPr>
              <a:buFont typeface="Arial" pitchFamily="34" charset="0"/>
              <a:buChar char="•"/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39000"/>
              </a:srgbClr>
            </a:gs>
            <a:gs pos="25000">
              <a:srgbClr val="21D6E0">
                <a:alpha val="40000"/>
              </a:srgbClr>
            </a:gs>
            <a:gs pos="75000">
              <a:srgbClr val="0087E6">
                <a:alpha val="51000"/>
              </a:srgbClr>
            </a:gs>
            <a:gs pos="100000">
              <a:srgbClr val="005CBF">
                <a:alpha val="63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8FB8-AB30-4B4A-8DFD-2678AB87575B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A5377-0D38-4FCC-860E-2DCF233C7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2: Protists and Fungi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u="sng" dirty="0"/>
              <a:t>Flagellates</a:t>
            </a:r>
            <a:r>
              <a:rPr lang="en-US" sz="3200" dirty="0"/>
              <a:t> move by whipping their long flagella</a:t>
            </a:r>
            <a:endParaRPr lang="en-US" sz="2800" dirty="0"/>
          </a:p>
          <a:p>
            <a:pPr lvl="2"/>
            <a:r>
              <a:rPr lang="en-US" dirty="0"/>
              <a:t>Many flagellates live in </a:t>
            </a:r>
            <a:r>
              <a:rPr lang="en-US" u="sng" dirty="0"/>
              <a:t>freshwater</a:t>
            </a:r>
            <a:r>
              <a:rPr lang="en-US" dirty="0"/>
              <a:t>, but some are parasites.</a:t>
            </a:r>
            <a:endParaRPr lang="en-US" sz="2400" dirty="0"/>
          </a:p>
          <a:p>
            <a:pPr lvl="2"/>
            <a:r>
              <a:rPr lang="en-US" i="1" dirty="0" err="1"/>
              <a:t>Proterospongia</a:t>
            </a:r>
            <a:r>
              <a:rPr lang="en-US" dirty="0"/>
              <a:t> grow in cell </a:t>
            </a:r>
            <a:r>
              <a:rPr lang="en-US" u="sng" dirty="0"/>
              <a:t>colonies</a:t>
            </a:r>
            <a:r>
              <a:rPr lang="en-US" dirty="0"/>
              <a:t> and have structures like sponges</a:t>
            </a:r>
            <a:endParaRPr lang="en-US" sz="2400" dirty="0"/>
          </a:p>
          <a:p>
            <a:pPr lvl="2"/>
            <a:r>
              <a:rPr lang="en-US" dirty="0"/>
              <a:t>Flagellates are beneficial to </a:t>
            </a:r>
            <a:r>
              <a:rPr lang="en-US" u="sng" dirty="0"/>
              <a:t>termites</a:t>
            </a:r>
            <a:r>
              <a:rPr lang="en-US" dirty="0"/>
              <a:t> because they help in digesting wood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Some </a:t>
            </a:r>
            <a:r>
              <a:rPr lang="en-US" sz="3200" dirty="0" err="1"/>
              <a:t>protozoans</a:t>
            </a:r>
            <a:r>
              <a:rPr lang="en-US" sz="3200" dirty="0"/>
              <a:t> move and eat using “false feet” called </a:t>
            </a:r>
            <a:r>
              <a:rPr lang="en-US" sz="3200" u="sng" dirty="0"/>
              <a:t>pseudopods</a:t>
            </a:r>
            <a:r>
              <a:rPr lang="en-US" sz="3200" dirty="0"/>
              <a:t> – temporary extensions of their </a:t>
            </a:r>
            <a:r>
              <a:rPr lang="en-US" sz="3200" u="sng" dirty="0"/>
              <a:t>cytoplasm</a:t>
            </a:r>
            <a:endParaRPr lang="en-US" sz="2800" dirty="0"/>
          </a:p>
          <a:p>
            <a:pPr lvl="2"/>
            <a:r>
              <a:rPr lang="en-US" dirty="0"/>
              <a:t>An </a:t>
            </a:r>
            <a:r>
              <a:rPr lang="en-US" u="sng" dirty="0"/>
              <a:t>amoeba</a:t>
            </a:r>
            <a:r>
              <a:rPr lang="en-US" dirty="0"/>
              <a:t> traps its food with its pseudopods</a:t>
            </a:r>
            <a:endParaRPr lang="en-US" sz="2400" dirty="0"/>
          </a:p>
          <a:p>
            <a:pPr lvl="2"/>
            <a:r>
              <a:rPr lang="en-US" dirty="0"/>
              <a:t>Shelled </a:t>
            </a:r>
            <a:r>
              <a:rPr lang="en-US" dirty="0" err="1"/>
              <a:t>protozoans</a:t>
            </a:r>
            <a:r>
              <a:rPr lang="en-US" dirty="0"/>
              <a:t> can push a pseudopod through a </a:t>
            </a:r>
            <a:r>
              <a:rPr lang="en-US" u="sng" dirty="0"/>
              <a:t>hole</a:t>
            </a:r>
            <a:r>
              <a:rPr lang="en-US" dirty="0"/>
              <a:t> in the shell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One group of </a:t>
            </a:r>
            <a:r>
              <a:rPr lang="en-US" sz="3200" dirty="0" err="1"/>
              <a:t>protozoans</a:t>
            </a:r>
            <a:r>
              <a:rPr lang="en-US" sz="3200" dirty="0"/>
              <a:t> has no way to </a:t>
            </a:r>
            <a:r>
              <a:rPr lang="en-US" sz="3200" u="sng" dirty="0"/>
              <a:t>move</a:t>
            </a:r>
            <a:r>
              <a:rPr lang="en-US" sz="3200" dirty="0"/>
              <a:t> on its own</a:t>
            </a:r>
            <a:endParaRPr lang="en-US" sz="2800" dirty="0"/>
          </a:p>
          <a:p>
            <a:pPr lvl="2"/>
            <a:r>
              <a:rPr lang="en-US" dirty="0"/>
              <a:t>These </a:t>
            </a:r>
            <a:r>
              <a:rPr lang="en-US" dirty="0" err="1"/>
              <a:t>protozoans</a:t>
            </a:r>
            <a:r>
              <a:rPr lang="en-US" dirty="0"/>
              <a:t> are </a:t>
            </a:r>
            <a:r>
              <a:rPr lang="en-US" u="sng" dirty="0"/>
              <a:t>parasites</a:t>
            </a:r>
            <a:r>
              <a:rPr lang="en-US" dirty="0"/>
              <a:t> in humans and other animals</a:t>
            </a:r>
            <a:endParaRPr lang="en-US" sz="2400" dirty="0"/>
          </a:p>
          <a:p>
            <a:pPr lvl="2"/>
            <a:r>
              <a:rPr lang="en-US" dirty="0"/>
              <a:t>Their </a:t>
            </a:r>
            <a:r>
              <a:rPr lang="en-US" u="sng" dirty="0"/>
              <a:t>complex</a:t>
            </a:r>
            <a:r>
              <a:rPr lang="en-US" dirty="0"/>
              <a:t> life cycle may have them living a part of their life in one animal and another part in a different animal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 err="1"/>
              <a:t>Protozoans</a:t>
            </a:r>
            <a:r>
              <a:rPr lang="en-US" dirty="0"/>
              <a:t> are important food sources for many animals.</a:t>
            </a:r>
            <a:endParaRPr lang="en-US" sz="2800" dirty="0"/>
          </a:p>
          <a:p>
            <a:pPr lvl="1"/>
            <a:r>
              <a:rPr lang="en-US" sz="3200" dirty="0"/>
              <a:t>Shelled </a:t>
            </a:r>
            <a:r>
              <a:rPr lang="en-US" sz="3200" dirty="0" err="1"/>
              <a:t>protozoans</a:t>
            </a:r>
            <a:r>
              <a:rPr lang="en-US" sz="3200" dirty="0"/>
              <a:t> become a part of </a:t>
            </a:r>
            <a:r>
              <a:rPr lang="en-US" sz="3200" u="sng" dirty="0"/>
              <a:t>sediment</a:t>
            </a:r>
            <a:r>
              <a:rPr lang="en-US" sz="3200" dirty="0"/>
              <a:t> layers; geologists can use them as an </a:t>
            </a:r>
            <a:r>
              <a:rPr lang="en-US" sz="3200" u="sng" dirty="0"/>
              <a:t>indicator</a:t>
            </a:r>
            <a:r>
              <a:rPr lang="en-US" sz="3200" dirty="0"/>
              <a:t> species to help locate petroleum reserves</a:t>
            </a:r>
            <a:endParaRPr lang="en-US" sz="2800" dirty="0"/>
          </a:p>
          <a:p>
            <a:pPr lvl="1"/>
            <a:r>
              <a:rPr lang="en-US" sz="3200" dirty="0"/>
              <a:t>Some parasites can cause </a:t>
            </a:r>
            <a:r>
              <a:rPr lang="en-US" sz="3200" u="sng" dirty="0"/>
              <a:t>diseases</a:t>
            </a:r>
            <a:r>
              <a:rPr lang="en-US" sz="3200" dirty="0"/>
              <a:t> in humans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Fungus-like protists produce </a:t>
            </a:r>
            <a:r>
              <a:rPr lang="en-US" u="sng" dirty="0"/>
              <a:t>spores</a:t>
            </a:r>
            <a:r>
              <a:rPr lang="en-US" dirty="0"/>
              <a:t> and must </a:t>
            </a:r>
            <a:r>
              <a:rPr lang="en-US" u="sng" dirty="0"/>
              <a:t>consume</a:t>
            </a:r>
            <a:r>
              <a:rPr lang="en-US" dirty="0"/>
              <a:t> food</a:t>
            </a:r>
            <a:endParaRPr lang="en-US" sz="2800" dirty="0"/>
          </a:p>
          <a:p>
            <a:pPr lvl="1"/>
            <a:r>
              <a:rPr lang="en-US" sz="3200" dirty="0"/>
              <a:t>Many can move using </a:t>
            </a:r>
            <a:r>
              <a:rPr lang="en-US" sz="3200" u="sng" dirty="0"/>
              <a:t>pseudopods</a:t>
            </a:r>
            <a:r>
              <a:rPr lang="en-US" sz="3200" dirty="0"/>
              <a:t> like the amoeba</a:t>
            </a:r>
            <a:endParaRPr lang="en-US" sz="2800" dirty="0"/>
          </a:p>
          <a:p>
            <a:pPr lvl="1"/>
            <a:r>
              <a:rPr lang="en-US" sz="3200" u="sng" dirty="0"/>
              <a:t>Slime</a:t>
            </a:r>
            <a:r>
              <a:rPr lang="en-US" sz="3200" dirty="0"/>
              <a:t> molds are often found on decaying vegetation in moist, cool areas</a:t>
            </a:r>
            <a:endParaRPr lang="en-US" sz="2800" dirty="0"/>
          </a:p>
          <a:p>
            <a:pPr lvl="1"/>
            <a:r>
              <a:rPr lang="en-US" sz="3200" dirty="0"/>
              <a:t>Water molds live in </a:t>
            </a:r>
            <a:r>
              <a:rPr lang="en-US" sz="3200" u="sng" dirty="0"/>
              <a:t>wet</a:t>
            </a:r>
            <a:r>
              <a:rPr lang="en-US" sz="3200" dirty="0"/>
              <a:t> places</a:t>
            </a:r>
            <a:endParaRPr lang="en-US" sz="2800" dirty="0"/>
          </a:p>
          <a:p>
            <a:pPr lvl="2"/>
            <a:r>
              <a:rPr lang="en-US" u="sng" dirty="0"/>
              <a:t>Downy</a:t>
            </a:r>
            <a:r>
              <a:rPr lang="en-US" dirty="0"/>
              <a:t> mildews can weaken or kill plants</a:t>
            </a:r>
            <a:endParaRPr lang="en-US" sz="2400" dirty="0"/>
          </a:p>
          <a:p>
            <a:pPr lvl="3"/>
            <a:r>
              <a:rPr lang="en-US" dirty="0"/>
              <a:t>A downy mildew caused the Irish potato </a:t>
            </a:r>
            <a:r>
              <a:rPr lang="en-US" u="sng" dirty="0"/>
              <a:t>famine</a:t>
            </a:r>
            <a:r>
              <a:rPr lang="en-US" dirty="0"/>
              <a:t> in the 1840s.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2: Fungi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Fungi can be food sources or </a:t>
            </a:r>
            <a:r>
              <a:rPr lang="en-US" u="sng" dirty="0"/>
              <a:t>ingredients</a:t>
            </a:r>
            <a:r>
              <a:rPr lang="en-US" dirty="0"/>
              <a:t>; they can also grow on spoiling food or in damp places like a shower curtain</a:t>
            </a:r>
            <a:endParaRPr lang="en-US" sz="2800" dirty="0"/>
          </a:p>
          <a:p>
            <a:pPr lvl="1"/>
            <a:r>
              <a:rPr lang="en-US" sz="3200" dirty="0"/>
              <a:t>Scientists are not sure how fungi are </a:t>
            </a:r>
            <a:r>
              <a:rPr lang="en-US" sz="3200" u="sng" dirty="0"/>
              <a:t>related</a:t>
            </a:r>
            <a:r>
              <a:rPr lang="en-US" sz="3200" dirty="0"/>
              <a:t> to other organisms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Most fungi have many </a:t>
            </a:r>
            <a:r>
              <a:rPr lang="en-US" sz="3200" u="sng" dirty="0"/>
              <a:t>cells</a:t>
            </a:r>
            <a:endParaRPr lang="en-US" sz="2800" dirty="0"/>
          </a:p>
          <a:p>
            <a:pPr lvl="2"/>
            <a:r>
              <a:rPr lang="en-US" dirty="0"/>
              <a:t>Threadlike tubes called </a:t>
            </a:r>
            <a:r>
              <a:rPr lang="en-US" u="sng" dirty="0"/>
              <a:t>hyphae</a:t>
            </a:r>
            <a:r>
              <a:rPr lang="en-US" dirty="0"/>
              <a:t> produce enzymes for digestion</a:t>
            </a:r>
            <a:endParaRPr lang="en-US" sz="2400" dirty="0"/>
          </a:p>
          <a:p>
            <a:pPr lvl="2"/>
            <a:r>
              <a:rPr lang="en-US" dirty="0"/>
              <a:t>Most fungi are </a:t>
            </a:r>
            <a:r>
              <a:rPr lang="en-US" u="sng" dirty="0"/>
              <a:t>saprophytes</a:t>
            </a:r>
            <a:r>
              <a:rPr lang="en-US" dirty="0"/>
              <a:t>, feeding on dead or decaying material</a:t>
            </a:r>
            <a:endParaRPr lang="en-US" sz="2400" dirty="0"/>
          </a:p>
          <a:p>
            <a:pPr lvl="2"/>
            <a:r>
              <a:rPr lang="en-US" dirty="0"/>
              <a:t>Some fungi are </a:t>
            </a:r>
            <a:r>
              <a:rPr lang="en-US" u="sng" dirty="0"/>
              <a:t>parasites</a:t>
            </a:r>
            <a:r>
              <a:rPr lang="en-US" dirty="0"/>
              <a:t>, obtaining their food directly from living things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3200" dirty="0"/>
              <a:t>Fungi grow </a:t>
            </a:r>
            <a:r>
              <a:rPr lang="en-US" sz="3200" u="sng" dirty="0"/>
              <a:t>anchored</a:t>
            </a:r>
            <a:r>
              <a:rPr lang="en-US" sz="3200" dirty="0"/>
              <a:t> in soil like plants, but do not make their own </a:t>
            </a:r>
            <a:r>
              <a:rPr lang="en-US" sz="3200" u="sng" dirty="0"/>
              <a:t>food</a:t>
            </a:r>
            <a:r>
              <a:rPr lang="en-US" sz="3200" dirty="0"/>
              <a:t>; they grow best in warm, </a:t>
            </a:r>
            <a:r>
              <a:rPr lang="en-US" sz="3200" u="sng" dirty="0"/>
              <a:t>humid</a:t>
            </a:r>
            <a:r>
              <a:rPr lang="en-US" sz="3200" dirty="0"/>
              <a:t> places</a:t>
            </a:r>
            <a:endParaRPr lang="en-US" sz="2800" dirty="0"/>
          </a:p>
          <a:p>
            <a:pPr lvl="1"/>
            <a:r>
              <a:rPr lang="en-US" sz="3200" dirty="0"/>
              <a:t>Fungi can </a:t>
            </a:r>
            <a:r>
              <a:rPr lang="en-US" sz="3200" u="sng" dirty="0"/>
              <a:t>reproduce</a:t>
            </a:r>
            <a:r>
              <a:rPr lang="en-US" sz="3200" dirty="0"/>
              <a:t> both sexually and asexually</a:t>
            </a:r>
            <a:endParaRPr lang="en-US" sz="2800" dirty="0"/>
          </a:p>
          <a:p>
            <a:pPr lvl="2"/>
            <a:r>
              <a:rPr lang="en-US" dirty="0"/>
              <a:t>In asexual reproduction, cell division produces </a:t>
            </a:r>
            <a:r>
              <a:rPr lang="en-US" u="sng" dirty="0"/>
              <a:t>spores</a:t>
            </a:r>
            <a:endParaRPr lang="en-US" sz="2400" dirty="0"/>
          </a:p>
          <a:p>
            <a:pPr lvl="2"/>
            <a:r>
              <a:rPr lang="en-US" dirty="0"/>
              <a:t>In sexual reproduction, the hyphae of two genetically </a:t>
            </a:r>
            <a:r>
              <a:rPr lang="en-US" u="sng" dirty="0"/>
              <a:t>different</a:t>
            </a:r>
            <a:r>
              <a:rPr lang="en-US" dirty="0"/>
              <a:t> fungi of the same </a:t>
            </a:r>
            <a:r>
              <a:rPr lang="en-US" u="sng" dirty="0"/>
              <a:t>species</a:t>
            </a:r>
            <a:r>
              <a:rPr lang="en-US" dirty="0"/>
              <a:t> produce spores that differ genetically from both parents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Fungi are classified into </a:t>
            </a:r>
            <a:r>
              <a:rPr lang="en-US" sz="3200" u="sng" dirty="0"/>
              <a:t>three</a:t>
            </a:r>
            <a:r>
              <a:rPr lang="en-US" sz="3200" dirty="0"/>
              <a:t> groups based on the spore forming </a:t>
            </a:r>
            <a:r>
              <a:rPr lang="en-US" sz="3200" u="sng" dirty="0"/>
              <a:t>structure</a:t>
            </a:r>
            <a:endParaRPr lang="en-US" sz="2800" dirty="0"/>
          </a:p>
          <a:p>
            <a:pPr lvl="2"/>
            <a:r>
              <a:rPr lang="en-US" u="sng" dirty="0"/>
              <a:t>Club</a:t>
            </a:r>
            <a:r>
              <a:rPr lang="en-US" dirty="0"/>
              <a:t> fungi produce spores in a club-shaped structure called a </a:t>
            </a:r>
            <a:r>
              <a:rPr lang="en-US" u="sng" dirty="0" err="1"/>
              <a:t>basidium</a:t>
            </a:r>
            <a:endParaRPr lang="en-US" sz="2400" dirty="0"/>
          </a:p>
          <a:p>
            <a:pPr lvl="2"/>
            <a:r>
              <a:rPr lang="en-US" u="sng" dirty="0"/>
              <a:t>Sac</a:t>
            </a:r>
            <a:r>
              <a:rPr lang="en-US" dirty="0"/>
              <a:t> fungi produce spores in a small, saclike structure called an </a:t>
            </a:r>
            <a:r>
              <a:rPr lang="en-US" u="sng" dirty="0" err="1"/>
              <a:t>ascus</a:t>
            </a:r>
            <a:endParaRPr lang="en-US" sz="2400" dirty="0"/>
          </a:p>
          <a:p>
            <a:pPr lvl="3"/>
            <a:r>
              <a:rPr lang="en-US" u="sng" dirty="0"/>
              <a:t>yeasts</a:t>
            </a:r>
            <a:r>
              <a:rPr lang="en-US" dirty="0"/>
              <a:t> can also reproduce by budding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Protists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A </a:t>
            </a:r>
            <a:r>
              <a:rPr lang="en-US" u="sng" dirty="0" err="1"/>
              <a:t>zygospore</a:t>
            </a:r>
            <a:r>
              <a:rPr lang="en-US" dirty="0"/>
              <a:t> fungus produces spores in a round case called a </a:t>
            </a:r>
            <a:r>
              <a:rPr lang="en-US" u="sng" dirty="0"/>
              <a:t>sporangium</a:t>
            </a:r>
            <a:endParaRPr lang="en-US" sz="2400" dirty="0"/>
          </a:p>
          <a:p>
            <a:pPr lvl="2"/>
            <a:r>
              <a:rPr lang="en-US" dirty="0"/>
              <a:t>Some fungi, like penicillin, are called </a:t>
            </a:r>
            <a:r>
              <a:rPr lang="en-US" u="sng" dirty="0"/>
              <a:t>imperfect</a:t>
            </a:r>
            <a:r>
              <a:rPr lang="en-US" dirty="0"/>
              <a:t> because they have never been observed reproducing sexually or they </a:t>
            </a:r>
            <a:r>
              <a:rPr lang="en-US" u="sng" dirty="0"/>
              <a:t>only</a:t>
            </a:r>
            <a:r>
              <a:rPr lang="en-US" dirty="0"/>
              <a:t> reproduce asexually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/>
          </a:bodyPr>
          <a:lstStyle/>
          <a:p>
            <a:pPr lvl="0"/>
            <a:r>
              <a:rPr lang="en-US" u="sng" dirty="0"/>
              <a:t>Lichens</a:t>
            </a:r>
            <a:r>
              <a:rPr lang="en-US" dirty="0"/>
              <a:t> are organisms composed of a fungus and either a green algae or a </a:t>
            </a:r>
            <a:r>
              <a:rPr lang="en-US" dirty="0" err="1"/>
              <a:t>cyanobacterium</a:t>
            </a:r>
            <a:endParaRPr lang="en-US" sz="2800" dirty="0"/>
          </a:p>
          <a:p>
            <a:pPr lvl="1"/>
            <a:r>
              <a:rPr lang="en-US" sz="3200" dirty="0"/>
              <a:t>They can appear </a:t>
            </a:r>
            <a:r>
              <a:rPr lang="en-US" sz="3200" u="sng" dirty="0"/>
              <a:t>crusty</a:t>
            </a:r>
            <a:r>
              <a:rPr lang="en-US" sz="3200" dirty="0"/>
              <a:t>, leafy, or grow upright</a:t>
            </a:r>
            <a:endParaRPr lang="en-US" sz="2800" dirty="0"/>
          </a:p>
          <a:p>
            <a:pPr lvl="1"/>
            <a:r>
              <a:rPr lang="en-US" sz="3200" dirty="0"/>
              <a:t>Lichens can be an important food source for </a:t>
            </a:r>
            <a:r>
              <a:rPr lang="en-US" sz="3200" u="sng" dirty="0"/>
              <a:t>animals</a:t>
            </a:r>
            <a:endParaRPr lang="en-US" sz="2800" dirty="0"/>
          </a:p>
          <a:p>
            <a:pPr lvl="1"/>
            <a:r>
              <a:rPr lang="en-US" sz="3200" dirty="0"/>
              <a:t>Lichens help rocks </a:t>
            </a:r>
            <a:r>
              <a:rPr lang="en-US" sz="3200" u="sng" dirty="0"/>
              <a:t>weather</a:t>
            </a:r>
            <a:r>
              <a:rPr lang="en-US" sz="3200" dirty="0"/>
              <a:t>, or break down</a:t>
            </a:r>
            <a:endParaRPr lang="en-US" sz="2800" dirty="0"/>
          </a:p>
          <a:p>
            <a:pPr lvl="1"/>
            <a:r>
              <a:rPr lang="en-US" sz="3200" dirty="0"/>
              <a:t>Since lichens are sensitive, they help scientists monitor </a:t>
            </a:r>
            <a:r>
              <a:rPr lang="en-US" sz="3200" u="sng" dirty="0"/>
              <a:t>pollution</a:t>
            </a:r>
            <a:r>
              <a:rPr lang="en-US" sz="3200" dirty="0"/>
              <a:t> </a:t>
            </a:r>
            <a:r>
              <a:rPr lang="en-US" sz="3200" dirty="0" smtClean="0"/>
              <a:t>levels</a:t>
            </a:r>
          </a:p>
          <a:p>
            <a:pPr lvl="0"/>
            <a:r>
              <a:rPr lang="en-US" dirty="0" smtClean="0"/>
              <a:t>Some fungi form a hyphae network with plant roots called </a:t>
            </a:r>
            <a:r>
              <a:rPr lang="en-US" u="sng" dirty="0" err="1" smtClean="0"/>
              <a:t>mycorrhizae</a:t>
            </a: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Some </a:t>
            </a:r>
            <a:r>
              <a:rPr lang="en-US" dirty="0"/>
              <a:t>fungi, such as cultivated </a:t>
            </a:r>
            <a:r>
              <a:rPr lang="en-US" u="sng" dirty="0"/>
              <a:t>mushrooms</a:t>
            </a:r>
            <a:r>
              <a:rPr lang="en-US" dirty="0"/>
              <a:t>, are food sources</a:t>
            </a:r>
            <a:endParaRPr lang="en-US" sz="2800" dirty="0"/>
          </a:p>
          <a:p>
            <a:pPr lvl="1"/>
            <a:r>
              <a:rPr lang="en-US" sz="3200" dirty="0"/>
              <a:t>Many fungi cause animal and plant </a:t>
            </a:r>
            <a:r>
              <a:rPr lang="en-US" sz="3200" u="sng" dirty="0"/>
              <a:t>diseases</a:t>
            </a:r>
            <a:r>
              <a:rPr lang="en-US" sz="3200" dirty="0"/>
              <a:t>, but they also produce </a:t>
            </a:r>
            <a:r>
              <a:rPr lang="en-US" sz="3200" u="sng" dirty="0"/>
              <a:t>antibiotics</a:t>
            </a:r>
            <a:r>
              <a:rPr lang="en-US" sz="3200" dirty="0"/>
              <a:t>, such as penicillin, which can fight diseases</a:t>
            </a:r>
            <a:endParaRPr lang="en-US" sz="2800" dirty="0"/>
          </a:p>
          <a:p>
            <a:pPr lvl="1"/>
            <a:r>
              <a:rPr lang="en-US" sz="3200" dirty="0"/>
              <a:t>Fungi are important as </a:t>
            </a:r>
            <a:r>
              <a:rPr lang="en-US" sz="3200" u="sng" dirty="0"/>
              <a:t>decomposers</a:t>
            </a:r>
            <a:r>
              <a:rPr lang="en-US" sz="3200" dirty="0"/>
              <a:t>, recycling organic matter.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Protists – eukaryotic one or many celled organism which lives in a </a:t>
            </a:r>
            <a:r>
              <a:rPr lang="en-US" u="sng" dirty="0"/>
              <a:t>moist</a:t>
            </a:r>
            <a:r>
              <a:rPr lang="en-US" dirty="0"/>
              <a:t> or </a:t>
            </a:r>
            <a:r>
              <a:rPr lang="en-US" u="sng" dirty="0"/>
              <a:t>wet</a:t>
            </a:r>
            <a:r>
              <a:rPr lang="en-US" dirty="0"/>
              <a:t> environment</a:t>
            </a:r>
            <a:endParaRPr lang="en-US" sz="2800" dirty="0"/>
          </a:p>
          <a:p>
            <a:pPr lvl="1"/>
            <a:r>
              <a:rPr lang="en-US" dirty="0"/>
              <a:t>Some are </a:t>
            </a:r>
            <a:r>
              <a:rPr lang="en-US" u="sng" dirty="0"/>
              <a:t>plant</a:t>
            </a:r>
            <a:r>
              <a:rPr lang="en-US" dirty="0"/>
              <a:t>-like and contain chlorophyll while others are animal-like and can </a:t>
            </a:r>
            <a:r>
              <a:rPr lang="en-US" u="sng" dirty="0"/>
              <a:t>move</a:t>
            </a:r>
            <a:r>
              <a:rPr lang="en-US" dirty="0"/>
              <a:t>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Protists are </a:t>
            </a:r>
            <a:r>
              <a:rPr lang="en-US" sz="3200" u="sng" dirty="0"/>
              <a:t>difficult</a:t>
            </a:r>
            <a:r>
              <a:rPr lang="en-US" sz="3200" dirty="0"/>
              <a:t> to classify</a:t>
            </a:r>
            <a:endParaRPr lang="en-US" sz="2800" dirty="0"/>
          </a:p>
          <a:p>
            <a:pPr lvl="2"/>
            <a:r>
              <a:rPr lang="en-US" dirty="0"/>
              <a:t>Usually grouped based on </a:t>
            </a:r>
            <a:r>
              <a:rPr lang="en-US" u="sng" dirty="0"/>
              <a:t>characteristics</a:t>
            </a:r>
            <a:r>
              <a:rPr lang="en-US" dirty="0"/>
              <a:t> shared with plants, animals or fungi</a:t>
            </a:r>
            <a:endParaRPr lang="en-US" sz="2400" dirty="0"/>
          </a:p>
          <a:p>
            <a:pPr lvl="1"/>
            <a:r>
              <a:rPr lang="en-US" sz="3200" dirty="0"/>
              <a:t>The evolution of protists is studied through </a:t>
            </a:r>
            <a:r>
              <a:rPr lang="en-US" sz="3200" u="sng" dirty="0"/>
              <a:t>fossils</a:t>
            </a:r>
            <a:r>
              <a:rPr lang="en-US" sz="3200" dirty="0"/>
              <a:t> and genetic material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Plantlike protists are called </a:t>
            </a:r>
            <a:r>
              <a:rPr lang="en-US" u="sng" dirty="0"/>
              <a:t>algae</a:t>
            </a:r>
            <a:r>
              <a:rPr lang="en-US" dirty="0"/>
              <a:t> and they contain chlorophyll to make </a:t>
            </a:r>
            <a:r>
              <a:rPr lang="en-US" u="sng" dirty="0"/>
              <a:t>food</a:t>
            </a:r>
            <a:endParaRPr lang="en-US" sz="2800" dirty="0"/>
          </a:p>
          <a:p>
            <a:pPr lvl="1"/>
            <a:r>
              <a:rPr lang="en-US" sz="3200" u="sng" dirty="0"/>
              <a:t>Diatoms</a:t>
            </a:r>
            <a:r>
              <a:rPr lang="en-US" sz="3200" dirty="0"/>
              <a:t>, found in fresh and salt water, make glass-like </a:t>
            </a:r>
            <a:r>
              <a:rPr lang="en-US" sz="3200" u="sng" dirty="0"/>
              <a:t>boxes</a:t>
            </a:r>
            <a:r>
              <a:rPr lang="en-US" sz="3200" dirty="0"/>
              <a:t> which can form fossils</a:t>
            </a:r>
            <a:endParaRPr lang="en-US" sz="2800" dirty="0"/>
          </a:p>
          <a:p>
            <a:pPr lvl="1"/>
            <a:r>
              <a:rPr lang="en-US" sz="3200" u="sng" dirty="0" err="1"/>
              <a:t>Dinoflagellates</a:t>
            </a:r>
            <a:r>
              <a:rPr lang="en-US" sz="3200" dirty="0"/>
              <a:t> use flagella (singular flagellum), long, thin, </a:t>
            </a:r>
            <a:r>
              <a:rPr lang="en-US" sz="3200" u="sng" dirty="0" err="1"/>
              <a:t>whiplike</a:t>
            </a:r>
            <a:r>
              <a:rPr lang="en-US" sz="3200" dirty="0"/>
              <a:t> structures to move in their saltwater environment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u="sng" dirty="0" err="1"/>
              <a:t>Euglenoids</a:t>
            </a:r>
            <a:r>
              <a:rPr lang="en-US" sz="3200" dirty="0"/>
              <a:t> have characteristics of both plants and animals</a:t>
            </a:r>
            <a:endParaRPr lang="en-US" sz="2800" dirty="0"/>
          </a:p>
          <a:p>
            <a:pPr lvl="2"/>
            <a:r>
              <a:rPr lang="en-US" dirty="0"/>
              <a:t>When </a:t>
            </a:r>
            <a:r>
              <a:rPr lang="en-US" u="sng" dirty="0"/>
              <a:t>light</a:t>
            </a:r>
            <a:r>
              <a:rPr lang="en-US" dirty="0"/>
              <a:t> is present, they can make their own food</a:t>
            </a:r>
            <a:endParaRPr lang="en-US" sz="2400" dirty="0"/>
          </a:p>
          <a:p>
            <a:pPr lvl="3"/>
            <a:r>
              <a:rPr lang="en-US" dirty="0"/>
              <a:t>An </a:t>
            </a:r>
            <a:r>
              <a:rPr lang="en-US" u="sng" dirty="0"/>
              <a:t>eyespot</a:t>
            </a:r>
            <a:r>
              <a:rPr lang="en-US" dirty="0"/>
              <a:t> helps them move toward light</a:t>
            </a:r>
            <a:endParaRPr lang="en-US" sz="2000" dirty="0"/>
          </a:p>
          <a:p>
            <a:pPr lvl="2"/>
            <a:r>
              <a:rPr lang="en-US" dirty="0"/>
              <a:t>In the absence of light, they can eat </a:t>
            </a:r>
            <a:r>
              <a:rPr lang="en-US" u="sng" dirty="0"/>
              <a:t>bacteria</a:t>
            </a:r>
            <a:r>
              <a:rPr lang="en-US" dirty="0"/>
              <a:t> or other protists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sz="3200" dirty="0"/>
              <a:t>Red algae, also called </a:t>
            </a:r>
            <a:r>
              <a:rPr lang="en-US" sz="3200" u="sng" dirty="0"/>
              <a:t>seaweeds</a:t>
            </a:r>
            <a:r>
              <a:rPr lang="en-US" sz="3200" dirty="0"/>
              <a:t>, are usually many-celled, can live at depths of 175m, and contain chlorophyll and large amounts of </a:t>
            </a:r>
            <a:r>
              <a:rPr lang="en-US" sz="3200" u="sng" dirty="0"/>
              <a:t>red</a:t>
            </a:r>
            <a:r>
              <a:rPr lang="en-US" sz="3200" dirty="0"/>
              <a:t> pigment</a:t>
            </a:r>
            <a:endParaRPr lang="en-US" sz="2800" dirty="0"/>
          </a:p>
          <a:p>
            <a:pPr lvl="1"/>
            <a:r>
              <a:rPr lang="en-US" sz="3200" dirty="0"/>
              <a:t>Green algae contain large amounts of </a:t>
            </a:r>
            <a:r>
              <a:rPr lang="en-US" sz="3200" u="sng" dirty="0"/>
              <a:t>chlorophyll</a:t>
            </a:r>
            <a:r>
              <a:rPr lang="en-US" sz="3200" dirty="0"/>
              <a:t> and can be one-celled or many-celled</a:t>
            </a:r>
            <a:endParaRPr lang="en-US" sz="2800" dirty="0"/>
          </a:p>
          <a:p>
            <a:pPr lvl="2"/>
            <a:r>
              <a:rPr lang="en-US" dirty="0"/>
              <a:t>Some scientists hypothesize that </a:t>
            </a:r>
            <a:r>
              <a:rPr lang="en-US" u="sng" dirty="0"/>
              <a:t>plants</a:t>
            </a:r>
            <a:r>
              <a:rPr lang="en-US" dirty="0"/>
              <a:t> evolved from green algae</a:t>
            </a:r>
            <a:endParaRPr lang="en-US" sz="2400" dirty="0"/>
          </a:p>
          <a:p>
            <a:pPr lvl="1"/>
            <a:r>
              <a:rPr lang="en-US" sz="3200" dirty="0"/>
              <a:t>A many-celled, saltwater form of brown algae called </a:t>
            </a:r>
            <a:r>
              <a:rPr lang="en-US" sz="3200" u="sng" dirty="0"/>
              <a:t>kelp</a:t>
            </a:r>
            <a:r>
              <a:rPr lang="en-US" sz="3200" dirty="0"/>
              <a:t> is an important source of food and </a:t>
            </a:r>
            <a:r>
              <a:rPr lang="en-US" sz="3200" u="sng" dirty="0"/>
              <a:t>shelter</a:t>
            </a:r>
            <a:r>
              <a:rPr lang="en-US" sz="3200" dirty="0"/>
              <a:t> for aquatic organisms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Algae</a:t>
            </a:r>
            <a:r>
              <a:rPr lang="en-US" dirty="0"/>
              <a:t>, source of food for ocean organisms, are called the </a:t>
            </a:r>
            <a:r>
              <a:rPr lang="en-US" u="sng" dirty="0"/>
              <a:t>grasses</a:t>
            </a:r>
            <a:r>
              <a:rPr lang="en-US" dirty="0"/>
              <a:t> of the ocean.</a:t>
            </a:r>
            <a:endParaRPr lang="en-US" sz="2800" dirty="0"/>
          </a:p>
          <a:p>
            <a:pPr lvl="1"/>
            <a:r>
              <a:rPr lang="en-US" sz="3200" dirty="0"/>
              <a:t>Algae have an </a:t>
            </a:r>
            <a:r>
              <a:rPr lang="en-US" sz="3200" u="sng" dirty="0"/>
              <a:t>environmental</a:t>
            </a:r>
            <a:r>
              <a:rPr lang="en-US" sz="3200" dirty="0"/>
              <a:t> impact</a:t>
            </a:r>
            <a:endParaRPr lang="en-US" sz="2800" dirty="0"/>
          </a:p>
          <a:p>
            <a:pPr lvl="2"/>
            <a:r>
              <a:rPr lang="en-US" dirty="0"/>
              <a:t>Algae produce </a:t>
            </a:r>
            <a:r>
              <a:rPr lang="en-US" u="sng" dirty="0"/>
              <a:t>oxygen</a:t>
            </a:r>
            <a:r>
              <a:rPr lang="en-US" dirty="0"/>
              <a:t> through photosynthesis</a:t>
            </a:r>
            <a:endParaRPr lang="en-US" sz="2400" dirty="0"/>
          </a:p>
          <a:p>
            <a:pPr lvl="2"/>
            <a:r>
              <a:rPr lang="en-US" dirty="0"/>
              <a:t>A result of imbalances, an </a:t>
            </a:r>
            <a:r>
              <a:rPr lang="en-US" u="sng" dirty="0"/>
              <a:t>algae bloom</a:t>
            </a:r>
            <a:r>
              <a:rPr lang="en-US" dirty="0"/>
              <a:t> can cause environmental problems</a:t>
            </a:r>
            <a:endParaRPr lang="en-US" sz="2400" dirty="0"/>
          </a:p>
          <a:p>
            <a:pPr lvl="1"/>
            <a:r>
              <a:rPr lang="en-US" sz="3200" dirty="0"/>
              <a:t>Some people eat algae; algae are used in many </a:t>
            </a:r>
            <a:r>
              <a:rPr lang="en-US" sz="3200" u="sng" dirty="0"/>
              <a:t>cosmetic</a:t>
            </a:r>
            <a:r>
              <a:rPr lang="en-US" sz="3200" dirty="0"/>
              <a:t> and </a:t>
            </a:r>
            <a:r>
              <a:rPr lang="en-US" sz="3200" u="sng" dirty="0"/>
              <a:t>food</a:t>
            </a:r>
            <a:r>
              <a:rPr lang="en-US" sz="3200" dirty="0"/>
              <a:t> products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One-celled animal protists called </a:t>
            </a:r>
            <a:r>
              <a:rPr lang="en-US" u="sng" dirty="0" err="1"/>
              <a:t>protozoans</a:t>
            </a:r>
            <a:r>
              <a:rPr lang="en-US" dirty="0"/>
              <a:t>, are classified by how they move</a:t>
            </a:r>
            <a:endParaRPr lang="en-US" sz="2800" dirty="0"/>
          </a:p>
          <a:p>
            <a:pPr lvl="1"/>
            <a:r>
              <a:rPr lang="en-US" sz="3200" u="sng" dirty="0"/>
              <a:t>Ciliates</a:t>
            </a:r>
            <a:r>
              <a:rPr lang="en-US" sz="3200" dirty="0"/>
              <a:t> – threadlike structures called cilia extend from their cell membranes</a:t>
            </a:r>
            <a:endParaRPr lang="en-US" sz="2800" dirty="0"/>
          </a:p>
          <a:p>
            <a:pPr lvl="2"/>
            <a:r>
              <a:rPr lang="en-US" dirty="0"/>
              <a:t>A </a:t>
            </a:r>
            <a:r>
              <a:rPr lang="en-US" i="1" dirty="0"/>
              <a:t>Paramecium</a:t>
            </a:r>
            <a:r>
              <a:rPr lang="en-US" dirty="0"/>
              <a:t> has </a:t>
            </a:r>
            <a:r>
              <a:rPr lang="en-US" u="sng" dirty="0"/>
              <a:t>two</a:t>
            </a:r>
            <a:r>
              <a:rPr lang="en-US" dirty="0"/>
              <a:t> nuclei</a:t>
            </a:r>
            <a:endParaRPr lang="en-US" sz="2400" dirty="0"/>
          </a:p>
          <a:p>
            <a:pPr lvl="3"/>
            <a:r>
              <a:rPr lang="en-US" dirty="0"/>
              <a:t>The </a:t>
            </a:r>
            <a:r>
              <a:rPr lang="en-US" u="sng" dirty="0"/>
              <a:t>micronucleus</a:t>
            </a:r>
            <a:r>
              <a:rPr lang="en-US" dirty="0"/>
              <a:t> is involved in reproduction while the macronucleus controls other cell functions</a:t>
            </a:r>
            <a:endParaRPr lang="en-US" sz="2000" dirty="0"/>
          </a:p>
          <a:p>
            <a:pPr lvl="2"/>
            <a:r>
              <a:rPr lang="en-US" dirty="0"/>
              <a:t>Ciliates usually eat </a:t>
            </a:r>
            <a:r>
              <a:rPr lang="en-US" u="sng" dirty="0"/>
              <a:t>bacteria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854</Words>
  <Application>Microsoft Office PowerPoint</Application>
  <PresentationFormat>On-screen Show (4:3)</PresentationFormat>
  <Paragraphs>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Chapter 2: Protists and Fungi</vt:lpstr>
      <vt:lpstr>Section 1: Protists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Section 2: Fungi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Protists and Fungi</dc:title>
  <dc:creator>Teacher</dc:creator>
  <cp:lastModifiedBy>Teacher</cp:lastModifiedBy>
  <cp:revision>3</cp:revision>
  <dcterms:created xsi:type="dcterms:W3CDTF">2014-12-02T15:33:26Z</dcterms:created>
  <dcterms:modified xsi:type="dcterms:W3CDTF">2014-12-12T15:04:18Z</dcterms:modified>
</cp:coreProperties>
</file>