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Calibri" pitchFamily="34" charset="0"/>
              <a:buChar char="—"/>
              <a:defRPr/>
            </a:lvl1pPr>
            <a:lvl2pPr>
              <a:buFont typeface="Courier New" pitchFamily="49" charset="0"/>
              <a:buChar char="o"/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CC212-F00C-47AA-8C08-A9152619F4FF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7F5D0-4C16-4F61-B7AB-4B097F2D7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3: Plants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Club mosses – </a:t>
            </a:r>
            <a:r>
              <a:rPr lang="en-US" u="sng" dirty="0"/>
              <a:t>needlelike</a:t>
            </a:r>
            <a:r>
              <a:rPr lang="en-US" dirty="0"/>
              <a:t> leaves</a:t>
            </a:r>
            <a:endParaRPr lang="en-US" sz="2400" dirty="0"/>
          </a:p>
          <a:p>
            <a:pPr lvl="1"/>
            <a:r>
              <a:rPr lang="en-US" u="sng" dirty="0"/>
              <a:t>Horsetails</a:t>
            </a:r>
            <a:r>
              <a:rPr lang="en-US" dirty="0"/>
              <a:t> – jointed stem with a hollow center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Importance of seedless plants</a:t>
            </a:r>
            <a:endParaRPr lang="en-US" sz="2800" dirty="0"/>
          </a:p>
          <a:p>
            <a:pPr lvl="1"/>
            <a:r>
              <a:rPr lang="en-US" dirty="0"/>
              <a:t>Fuel – decaying seedless plants are compressed into </a:t>
            </a:r>
            <a:r>
              <a:rPr lang="en-US" u="sng" dirty="0"/>
              <a:t>peat</a:t>
            </a:r>
            <a:r>
              <a:rPr lang="en-US" dirty="0"/>
              <a:t> and eventually </a:t>
            </a:r>
            <a:r>
              <a:rPr lang="en-US" u="sng" dirty="0"/>
              <a:t>coal</a:t>
            </a:r>
            <a:endParaRPr lang="en-US" sz="2400" dirty="0"/>
          </a:p>
          <a:p>
            <a:pPr lvl="1"/>
            <a:r>
              <a:rPr lang="en-US" u="sng" dirty="0"/>
              <a:t>Soil</a:t>
            </a:r>
            <a:r>
              <a:rPr lang="en-US" dirty="0"/>
              <a:t> conditioners</a:t>
            </a:r>
            <a:endParaRPr lang="en-US" sz="2400" dirty="0"/>
          </a:p>
          <a:p>
            <a:pPr lvl="1"/>
            <a:r>
              <a:rPr lang="en-US" dirty="0"/>
              <a:t>Ferns can be used for </a:t>
            </a:r>
            <a:r>
              <a:rPr lang="en-US" u="sng" dirty="0"/>
              <a:t>weaving</a:t>
            </a:r>
            <a:r>
              <a:rPr lang="en-US" dirty="0"/>
              <a:t> material and basketry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3: Seed Plants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Characteristics of seed plants</a:t>
            </a:r>
            <a:endParaRPr lang="en-US" sz="2800" dirty="0"/>
          </a:p>
          <a:p>
            <a:pPr lvl="1"/>
            <a:r>
              <a:rPr lang="en-US" dirty="0"/>
              <a:t>Have </a:t>
            </a:r>
            <a:r>
              <a:rPr lang="en-US" u="sng" dirty="0"/>
              <a:t>leaves</a:t>
            </a:r>
            <a:r>
              <a:rPr lang="en-US" dirty="0"/>
              <a:t>, stems, </a:t>
            </a:r>
            <a:r>
              <a:rPr lang="en-US" u="sng" dirty="0"/>
              <a:t>roots</a:t>
            </a:r>
            <a:r>
              <a:rPr lang="en-US" dirty="0"/>
              <a:t>, and vascular tissue</a:t>
            </a:r>
            <a:endParaRPr lang="en-US" sz="2400" dirty="0"/>
          </a:p>
          <a:p>
            <a:pPr lvl="1"/>
            <a:r>
              <a:rPr lang="en-US" dirty="0"/>
              <a:t>Reproduce by seeds, which contain an </a:t>
            </a:r>
            <a:r>
              <a:rPr lang="en-US" u="sng" dirty="0"/>
              <a:t>embryo</a:t>
            </a:r>
            <a:r>
              <a:rPr lang="en-US" dirty="0"/>
              <a:t> and stored </a:t>
            </a:r>
            <a:r>
              <a:rPr lang="en-US" u="sng" dirty="0"/>
              <a:t>food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Leaves</a:t>
            </a:r>
            <a:r>
              <a:rPr lang="en-US" dirty="0"/>
              <a:t> trap light and make food through photosynthesis</a:t>
            </a:r>
            <a:endParaRPr lang="en-US" sz="2800" dirty="0"/>
          </a:p>
          <a:p>
            <a:pPr lvl="1"/>
            <a:r>
              <a:rPr lang="en-US" u="sng" dirty="0"/>
              <a:t>Epidermis</a:t>
            </a:r>
            <a:r>
              <a:rPr lang="en-US" dirty="0"/>
              <a:t> – a thin layer of cells on the upper and lower surfaces of a leaf</a:t>
            </a:r>
            <a:endParaRPr lang="en-US" sz="2400" dirty="0"/>
          </a:p>
          <a:p>
            <a:pPr lvl="2"/>
            <a:r>
              <a:rPr lang="en-US" dirty="0"/>
              <a:t>May have a </a:t>
            </a:r>
            <a:r>
              <a:rPr lang="en-US" u="sng" dirty="0"/>
              <a:t>waxy</a:t>
            </a:r>
            <a:r>
              <a:rPr lang="en-US" dirty="0"/>
              <a:t> cuticle coating</a:t>
            </a:r>
            <a:endParaRPr lang="en-US" sz="2000" dirty="0"/>
          </a:p>
          <a:p>
            <a:pPr lvl="2"/>
            <a:r>
              <a:rPr lang="en-US" u="sng" dirty="0"/>
              <a:t>Stomata</a:t>
            </a:r>
            <a:r>
              <a:rPr lang="en-US" dirty="0"/>
              <a:t> – mall openings in the epidermis that allow carbon dioxide, water, and oxygen to enter and exit a leaf</a:t>
            </a:r>
            <a:endParaRPr lang="en-US" sz="2000" dirty="0"/>
          </a:p>
          <a:p>
            <a:pPr lvl="2"/>
            <a:r>
              <a:rPr lang="en-US" dirty="0"/>
              <a:t>Each stoma is surrounded by two </a:t>
            </a:r>
            <a:r>
              <a:rPr lang="en-US" u="sng" dirty="0"/>
              <a:t>guard</a:t>
            </a:r>
            <a:r>
              <a:rPr lang="en-US" dirty="0"/>
              <a:t> </a:t>
            </a:r>
            <a:r>
              <a:rPr lang="en-US" u="sng" dirty="0"/>
              <a:t>cells</a:t>
            </a:r>
            <a:r>
              <a:rPr lang="en-US" dirty="0"/>
              <a:t> that open and close it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u="sng" dirty="0"/>
              <a:t>Palisade</a:t>
            </a:r>
            <a:r>
              <a:rPr lang="en-US" dirty="0"/>
              <a:t> layer – contains chloroplasts, where most food is made</a:t>
            </a:r>
            <a:endParaRPr lang="en-US" sz="2400" dirty="0"/>
          </a:p>
          <a:p>
            <a:pPr lvl="1"/>
            <a:r>
              <a:rPr lang="en-US" u="sng" dirty="0"/>
              <a:t>Spongy</a:t>
            </a:r>
            <a:r>
              <a:rPr lang="en-US" dirty="0"/>
              <a:t> layer – loosely arranged cells and air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Stems</a:t>
            </a:r>
            <a:r>
              <a:rPr lang="en-US" dirty="0"/>
              <a:t> allow the movement of materials between leaves and roots</a:t>
            </a:r>
            <a:endParaRPr lang="en-US" sz="2800" dirty="0"/>
          </a:p>
          <a:p>
            <a:pPr lvl="1"/>
            <a:r>
              <a:rPr lang="en-US" dirty="0"/>
              <a:t>Usually </a:t>
            </a:r>
            <a:r>
              <a:rPr lang="en-US" u="sng" dirty="0"/>
              <a:t>above</a:t>
            </a:r>
            <a:r>
              <a:rPr lang="en-US" dirty="0"/>
              <a:t> ground</a:t>
            </a:r>
            <a:endParaRPr lang="en-US" sz="2400" dirty="0"/>
          </a:p>
          <a:p>
            <a:pPr lvl="1"/>
            <a:r>
              <a:rPr lang="en-US" u="sng" dirty="0"/>
              <a:t>Support</a:t>
            </a:r>
            <a:r>
              <a:rPr lang="en-US" dirty="0"/>
              <a:t> the branches, leaves, and flowers</a:t>
            </a:r>
            <a:endParaRPr lang="en-US" sz="2400" dirty="0"/>
          </a:p>
          <a:p>
            <a:pPr lvl="1"/>
            <a:r>
              <a:rPr lang="en-US" dirty="0"/>
              <a:t>May store </a:t>
            </a:r>
            <a:r>
              <a:rPr lang="en-US" u="sng" dirty="0"/>
              <a:t>food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Two kinds:</a:t>
            </a:r>
            <a:endParaRPr lang="en-US" sz="2400" dirty="0"/>
          </a:p>
          <a:p>
            <a:pPr lvl="2"/>
            <a:r>
              <a:rPr lang="en-US" u="sng" dirty="0"/>
              <a:t>Herbaceous</a:t>
            </a:r>
            <a:r>
              <a:rPr lang="en-US" dirty="0"/>
              <a:t> stems – soft and green</a:t>
            </a:r>
            <a:endParaRPr lang="en-US" sz="2000" dirty="0"/>
          </a:p>
          <a:p>
            <a:pPr lvl="2"/>
            <a:r>
              <a:rPr lang="en-US" u="sng" dirty="0"/>
              <a:t>Woody</a:t>
            </a:r>
            <a:r>
              <a:rPr lang="en-US" dirty="0"/>
              <a:t> stems – hard, rigid, and woody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Roots</a:t>
            </a:r>
            <a:r>
              <a:rPr lang="en-US" dirty="0"/>
              <a:t> collect water and nutrients from the ground</a:t>
            </a:r>
            <a:endParaRPr lang="en-US" sz="2800" dirty="0"/>
          </a:p>
          <a:p>
            <a:pPr lvl="1"/>
            <a:r>
              <a:rPr lang="en-US" dirty="0"/>
              <a:t>Roots </a:t>
            </a:r>
            <a:r>
              <a:rPr lang="en-US" u="sng" dirty="0"/>
              <a:t>anchor</a:t>
            </a:r>
            <a:r>
              <a:rPr lang="en-US" dirty="0"/>
              <a:t> plants so they don’t blow away</a:t>
            </a:r>
            <a:endParaRPr lang="en-US" sz="2400" dirty="0"/>
          </a:p>
          <a:p>
            <a:pPr lvl="1"/>
            <a:r>
              <a:rPr lang="en-US" dirty="0"/>
              <a:t>May </a:t>
            </a:r>
            <a:r>
              <a:rPr lang="en-US" u="sng" dirty="0"/>
              <a:t>store</a:t>
            </a:r>
            <a:r>
              <a:rPr lang="en-US" dirty="0"/>
              <a:t> food or water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Vascular tissue</a:t>
            </a:r>
            <a:endParaRPr lang="en-US" sz="2800" dirty="0"/>
          </a:p>
          <a:p>
            <a:pPr lvl="1"/>
            <a:r>
              <a:rPr lang="en-US" u="sng" dirty="0"/>
              <a:t>Xylem</a:t>
            </a:r>
            <a:r>
              <a:rPr lang="en-US" dirty="0"/>
              <a:t> tissue – transports water from the roots throughout the plant</a:t>
            </a:r>
            <a:endParaRPr lang="en-US" sz="2400" dirty="0"/>
          </a:p>
          <a:p>
            <a:pPr lvl="1"/>
            <a:r>
              <a:rPr lang="en-US" u="sng" dirty="0"/>
              <a:t>Phloem</a:t>
            </a:r>
            <a:r>
              <a:rPr lang="en-US" dirty="0"/>
              <a:t> tissue – moves food from where it is made to other parts of the plant</a:t>
            </a:r>
            <a:endParaRPr lang="en-US" sz="2400" dirty="0"/>
          </a:p>
          <a:p>
            <a:pPr lvl="1"/>
            <a:r>
              <a:rPr lang="en-US" u="sng" dirty="0"/>
              <a:t>Cambium</a:t>
            </a:r>
            <a:r>
              <a:rPr lang="en-US" dirty="0"/>
              <a:t> tissue – produces new xylem and phloem cells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An Overview of Plants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Gymnosperms</a:t>
            </a:r>
            <a:r>
              <a:rPr lang="en-US" dirty="0"/>
              <a:t> – vascular plants that produce seeds that are not protected by fruit</a:t>
            </a:r>
            <a:endParaRPr lang="en-US" sz="2800" dirty="0"/>
          </a:p>
          <a:p>
            <a:pPr lvl="1"/>
            <a:r>
              <a:rPr lang="en-US" dirty="0"/>
              <a:t>Oldest trees alive</a:t>
            </a:r>
            <a:endParaRPr lang="en-US" sz="2400" dirty="0"/>
          </a:p>
          <a:p>
            <a:pPr lvl="1"/>
            <a:r>
              <a:rPr lang="en-US" dirty="0"/>
              <a:t>Have no </a:t>
            </a:r>
            <a:r>
              <a:rPr lang="en-US" u="sng" dirty="0"/>
              <a:t>flowers</a:t>
            </a:r>
            <a:endParaRPr lang="en-US" sz="2400" dirty="0"/>
          </a:p>
          <a:p>
            <a:pPr lvl="1"/>
            <a:r>
              <a:rPr lang="en-US" u="sng" dirty="0"/>
              <a:t>Leaves</a:t>
            </a:r>
            <a:r>
              <a:rPr lang="en-US" dirty="0"/>
              <a:t> are needlelike or </a:t>
            </a:r>
            <a:r>
              <a:rPr lang="en-US" dirty="0" err="1"/>
              <a:t>scalelike</a:t>
            </a:r>
            <a:r>
              <a:rPr lang="en-US" dirty="0"/>
              <a:t>, evergreens</a:t>
            </a:r>
            <a:endParaRPr lang="en-US" sz="2400" dirty="0"/>
          </a:p>
          <a:p>
            <a:pPr lvl="1"/>
            <a:r>
              <a:rPr lang="en-US" dirty="0"/>
              <a:t>Four divisions: </a:t>
            </a:r>
            <a:r>
              <a:rPr lang="en-US" u="sng" dirty="0"/>
              <a:t>conifers</a:t>
            </a:r>
            <a:r>
              <a:rPr lang="en-US" dirty="0"/>
              <a:t>, cycads, </a:t>
            </a:r>
            <a:r>
              <a:rPr lang="en-US" u="sng" dirty="0"/>
              <a:t>ginkgoes</a:t>
            </a:r>
            <a:r>
              <a:rPr lang="en-US" dirty="0"/>
              <a:t>, and </a:t>
            </a:r>
            <a:r>
              <a:rPr lang="en-US" dirty="0" err="1"/>
              <a:t>gnetophytes</a:t>
            </a:r>
            <a:endParaRPr lang="en-US" sz="2400" dirty="0"/>
          </a:p>
          <a:p>
            <a:pPr lvl="1"/>
            <a:r>
              <a:rPr lang="en-US" dirty="0"/>
              <a:t>Conifers reproduce by male and female </a:t>
            </a:r>
            <a:r>
              <a:rPr lang="en-US" u="sng" dirty="0"/>
              <a:t>cones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Angiosperms</a:t>
            </a:r>
            <a:r>
              <a:rPr lang="en-US" dirty="0"/>
              <a:t> – vascular plants that flower and have fruit that contains seeds</a:t>
            </a:r>
            <a:endParaRPr lang="en-US" sz="2800" dirty="0"/>
          </a:p>
          <a:p>
            <a:pPr lvl="1"/>
            <a:r>
              <a:rPr lang="en-US" u="sng" dirty="0"/>
              <a:t>Fruit</a:t>
            </a:r>
            <a:r>
              <a:rPr lang="en-US" dirty="0"/>
              <a:t> develops from flowers</a:t>
            </a:r>
            <a:endParaRPr lang="en-US" sz="2400" dirty="0"/>
          </a:p>
          <a:p>
            <a:pPr lvl="1"/>
            <a:r>
              <a:rPr lang="en-US" dirty="0"/>
              <a:t>Most fruit contains </a:t>
            </a:r>
            <a:r>
              <a:rPr lang="en-US" u="sng" dirty="0"/>
              <a:t>seeds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Two groups:</a:t>
            </a:r>
            <a:endParaRPr lang="en-US" sz="2400" dirty="0"/>
          </a:p>
          <a:p>
            <a:pPr lvl="2"/>
            <a:r>
              <a:rPr lang="en-US" u="sng" dirty="0"/>
              <a:t>Monocots</a:t>
            </a:r>
            <a:r>
              <a:rPr lang="en-US" dirty="0"/>
              <a:t> – have one cotyledon used for food storage inside their seeds</a:t>
            </a:r>
            <a:endParaRPr lang="en-US" sz="2000" dirty="0"/>
          </a:p>
          <a:p>
            <a:pPr lvl="2"/>
            <a:r>
              <a:rPr lang="en-US" u="sng" dirty="0" err="1"/>
              <a:t>Dicots</a:t>
            </a:r>
            <a:r>
              <a:rPr lang="en-US" dirty="0"/>
              <a:t> – have two cotyledon inside their seeds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Different angiosperms have different life cycles:</a:t>
            </a:r>
            <a:endParaRPr lang="en-US" sz="2400" dirty="0"/>
          </a:p>
          <a:p>
            <a:pPr lvl="2"/>
            <a:r>
              <a:rPr lang="en-US" u="sng" dirty="0"/>
              <a:t>Annual</a:t>
            </a:r>
            <a:r>
              <a:rPr lang="en-US" dirty="0"/>
              <a:t> – the plant’s life cycle is completed in one year</a:t>
            </a:r>
            <a:endParaRPr lang="en-US" sz="2000" dirty="0"/>
          </a:p>
          <a:p>
            <a:pPr lvl="2"/>
            <a:r>
              <a:rPr lang="en-US" dirty="0"/>
              <a:t>Biennial – the plant’s life cycle is completed in </a:t>
            </a:r>
            <a:r>
              <a:rPr lang="en-US" u="sng" dirty="0"/>
              <a:t>two</a:t>
            </a:r>
            <a:r>
              <a:rPr lang="en-US" dirty="0"/>
              <a:t> years</a:t>
            </a:r>
            <a:endParaRPr lang="en-US" sz="2000" dirty="0"/>
          </a:p>
          <a:p>
            <a:pPr lvl="2"/>
            <a:r>
              <a:rPr lang="en-US" u="sng" dirty="0"/>
              <a:t>Perennial</a:t>
            </a:r>
            <a:r>
              <a:rPr lang="en-US" dirty="0"/>
              <a:t> – takes more than two years to grow to maturity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Human life depends on seed plants</a:t>
            </a:r>
            <a:endParaRPr lang="en-US" sz="2800" dirty="0"/>
          </a:p>
          <a:p>
            <a:pPr lvl="1"/>
            <a:r>
              <a:rPr lang="en-US" dirty="0"/>
              <a:t>Wood for </a:t>
            </a:r>
            <a:r>
              <a:rPr lang="en-US" u="sng" dirty="0"/>
              <a:t>construction</a:t>
            </a:r>
            <a:r>
              <a:rPr lang="en-US" dirty="0"/>
              <a:t> and </a:t>
            </a:r>
            <a:r>
              <a:rPr lang="en-US" u="sng" dirty="0"/>
              <a:t>paper</a:t>
            </a:r>
            <a:r>
              <a:rPr lang="en-US" dirty="0"/>
              <a:t> products comes from conifers</a:t>
            </a:r>
            <a:endParaRPr lang="en-US" sz="2400" dirty="0"/>
          </a:p>
          <a:p>
            <a:pPr lvl="1"/>
            <a:r>
              <a:rPr lang="en-US" dirty="0"/>
              <a:t>Angiosperms form the basis of </a:t>
            </a:r>
            <a:r>
              <a:rPr lang="en-US" u="sng" dirty="0"/>
              <a:t>diets</a:t>
            </a:r>
            <a:r>
              <a:rPr lang="en-US" dirty="0"/>
              <a:t> for most animals, including humans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Plant Cells</a:t>
            </a:r>
            <a:endParaRPr lang="en-US" sz="2800" dirty="0"/>
          </a:p>
          <a:p>
            <a:pPr lvl="1"/>
            <a:r>
              <a:rPr lang="en-US" dirty="0"/>
              <a:t>Unlike animal cells, plant cells have </a:t>
            </a:r>
            <a:r>
              <a:rPr lang="en-US" u="sng" dirty="0"/>
              <a:t>cell walls</a:t>
            </a:r>
            <a:r>
              <a:rPr lang="en-US" dirty="0"/>
              <a:t>, which provide structure and protection</a:t>
            </a:r>
            <a:endParaRPr lang="en-US" sz="2400" dirty="0"/>
          </a:p>
          <a:p>
            <a:pPr lvl="1"/>
            <a:r>
              <a:rPr lang="en-US" dirty="0"/>
              <a:t>Most plant cells contain the green pigments </a:t>
            </a:r>
            <a:r>
              <a:rPr lang="en-US" u="sng" dirty="0"/>
              <a:t>chlorophyll</a:t>
            </a:r>
            <a:endParaRPr lang="en-US" sz="2400" dirty="0"/>
          </a:p>
          <a:p>
            <a:pPr lvl="2"/>
            <a:r>
              <a:rPr lang="en-US" u="sng" dirty="0"/>
              <a:t>Photosynthesis</a:t>
            </a:r>
            <a:r>
              <a:rPr lang="en-US" dirty="0"/>
              <a:t> – process where plants use chlorophyll to make food</a:t>
            </a:r>
            <a:endParaRPr lang="en-US" sz="2000" dirty="0"/>
          </a:p>
          <a:p>
            <a:pPr lvl="2"/>
            <a:r>
              <a:rPr lang="en-US" dirty="0"/>
              <a:t>Chlorophyll is found in a cell structure called </a:t>
            </a:r>
            <a:r>
              <a:rPr lang="en-US" u="sng" dirty="0"/>
              <a:t>chloroplast</a:t>
            </a:r>
            <a:endParaRPr lang="en-US" sz="2000" dirty="0"/>
          </a:p>
          <a:p>
            <a:pPr lvl="1"/>
            <a:r>
              <a:rPr lang="en-US" dirty="0"/>
              <a:t>Many plant cells contain </a:t>
            </a:r>
            <a:r>
              <a:rPr lang="en-US" u="sng" dirty="0" err="1"/>
              <a:t>carotenoids</a:t>
            </a:r>
            <a:r>
              <a:rPr lang="en-US" dirty="0"/>
              <a:t> – red, yellow, or orange pigments that are also used for photosynthesis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Land plants have different adaptations than </a:t>
            </a:r>
            <a:r>
              <a:rPr lang="en-US" u="sng" dirty="0"/>
              <a:t>aquatic</a:t>
            </a:r>
            <a:r>
              <a:rPr lang="en-US" dirty="0"/>
              <a:t> plants</a:t>
            </a:r>
            <a:endParaRPr lang="en-US" sz="2800" dirty="0"/>
          </a:p>
          <a:p>
            <a:pPr lvl="1"/>
            <a:r>
              <a:rPr lang="en-US" dirty="0"/>
              <a:t>To reduce </a:t>
            </a:r>
            <a:r>
              <a:rPr lang="en-US" u="sng" dirty="0"/>
              <a:t>water</a:t>
            </a:r>
            <a:r>
              <a:rPr lang="en-US" dirty="0"/>
              <a:t> loss land plants have </a:t>
            </a:r>
            <a:r>
              <a:rPr lang="en-US" u="sng" dirty="0"/>
              <a:t>cuticles</a:t>
            </a:r>
            <a:r>
              <a:rPr lang="en-US" dirty="0"/>
              <a:t> – a waxy, protective layer secreted onto the surface of the plant which holds water in</a:t>
            </a:r>
            <a:endParaRPr lang="en-US" sz="2400" dirty="0"/>
          </a:p>
          <a:p>
            <a:pPr lvl="1"/>
            <a:r>
              <a:rPr lang="en-US" dirty="0"/>
              <a:t>To increase </a:t>
            </a:r>
            <a:r>
              <a:rPr lang="en-US" u="sng" dirty="0"/>
              <a:t>support</a:t>
            </a:r>
            <a:r>
              <a:rPr lang="en-US" dirty="0"/>
              <a:t> land plants have </a:t>
            </a:r>
            <a:r>
              <a:rPr lang="en-US" u="sng" dirty="0"/>
              <a:t>cellulose</a:t>
            </a:r>
            <a:r>
              <a:rPr lang="en-US" dirty="0"/>
              <a:t> in their cell walls – a chemical compound that provides structure and support</a:t>
            </a:r>
            <a:endParaRPr lang="en-US" sz="2400" dirty="0"/>
          </a:p>
          <a:p>
            <a:pPr lvl="1"/>
            <a:r>
              <a:rPr lang="en-US" dirty="0"/>
              <a:t>Land plants reproduce using water-resistant </a:t>
            </a:r>
            <a:r>
              <a:rPr lang="en-US" u="sng" dirty="0"/>
              <a:t>spores</a:t>
            </a:r>
            <a:r>
              <a:rPr lang="en-US" dirty="0"/>
              <a:t> and </a:t>
            </a:r>
            <a:r>
              <a:rPr lang="en-US" u="sng" dirty="0"/>
              <a:t>seeds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Plant classification</a:t>
            </a:r>
            <a:endParaRPr lang="en-US" sz="2800" dirty="0"/>
          </a:p>
          <a:p>
            <a:pPr lvl="1"/>
            <a:r>
              <a:rPr lang="en-US" dirty="0"/>
              <a:t>Vascular plants use </a:t>
            </a:r>
            <a:r>
              <a:rPr lang="en-US" u="sng" dirty="0" err="1"/>
              <a:t>tubelike</a:t>
            </a:r>
            <a:r>
              <a:rPr lang="en-US" dirty="0"/>
              <a:t> structures to carry water and </a:t>
            </a:r>
            <a:r>
              <a:rPr lang="en-US" u="sng" dirty="0"/>
              <a:t>nutrients</a:t>
            </a:r>
            <a:r>
              <a:rPr lang="en-US" dirty="0"/>
              <a:t> throughout the plant</a:t>
            </a:r>
            <a:endParaRPr lang="en-US" sz="2400" dirty="0"/>
          </a:p>
          <a:p>
            <a:pPr lvl="1"/>
            <a:r>
              <a:rPr lang="en-US" u="sng" dirty="0"/>
              <a:t>Nonvascular</a:t>
            </a:r>
            <a:r>
              <a:rPr lang="en-US" dirty="0"/>
              <a:t> plants use other ways to move water and nutrients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2: Seedless Plants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Nonvascular plants – very small plants that have </a:t>
            </a:r>
            <a:r>
              <a:rPr lang="en-US" u="sng" dirty="0"/>
              <a:t>rhizoids</a:t>
            </a:r>
            <a:r>
              <a:rPr lang="en-US" dirty="0"/>
              <a:t> rather than roots</a:t>
            </a:r>
            <a:endParaRPr lang="en-US" sz="2800" dirty="0"/>
          </a:p>
          <a:p>
            <a:pPr lvl="1"/>
            <a:r>
              <a:rPr lang="en-US" dirty="0"/>
              <a:t>Water is </a:t>
            </a:r>
            <a:r>
              <a:rPr lang="en-US" u="sng" dirty="0"/>
              <a:t>absorbed</a:t>
            </a:r>
            <a:r>
              <a:rPr lang="en-US" dirty="0"/>
              <a:t> and distributed </a:t>
            </a:r>
            <a:r>
              <a:rPr lang="en-US" u="sng" dirty="0"/>
              <a:t>directly</a:t>
            </a:r>
            <a:r>
              <a:rPr lang="en-US" dirty="0"/>
              <a:t> through cell walls</a:t>
            </a:r>
            <a:endParaRPr lang="en-US" sz="2400" dirty="0"/>
          </a:p>
          <a:p>
            <a:pPr lvl="1"/>
            <a:r>
              <a:rPr lang="en-US" dirty="0"/>
              <a:t>Grow in </a:t>
            </a:r>
            <a:r>
              <a:rPr lang="en-US" u="sng" dirty="0"/>
              <a:t>damp</a:t>
            </a:r>
            <a:r>
              <a:rPr lang="en-US" dirty="0"/>
              <a:t> environments</a:t>
            </a:r>
            <a:endParaRPr lang="en-US" sz="2400" dirty="0"/>
          </a:p>
          <a:p>
            <a:pPr lvl="1"/>
            <a:r>
              <a:rPr lang="en-US" dirty="0"/>
              <a:t>Reproduce by </a:t>
            </a:r>
            <a:r>
              <a:rPr lang="en-US" u="sng" dirty="0"/>
              <a:t>spores</a:t>
            </a:r>
            <a:r>
              <a:rPr lang="en-US" dirty="0"/>
              <a:t> rather than seeds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Examples of nonvascular plants:</a:t>
            </a:r>
            <a:endParaRPr lang="en-US" sz="2400" dirty="0"/>
          </a:p>
          <a:p>
            <a:pPr lvl="2"/>
            <a:r>
              <a:rPr lang="en-US" u="sng" dirty="0"/>
              <a:t>Mosses</a:t>
            </a:r>
            <a:r>
              <a:rPr lang="en-US" dirty="0"/>
              <a:t> – green, </a:t>
            </a:r>
            <a:r>
              <a:rPr lang="en-US" dirty="0" err="1"/>
              <a:t>leaflike</a:t>
            </a:r>
            <a:r>
              <a:rPr lang="en-US" dirty="0"/>
              <a:t> growths arranged around a central stalk</a:t>
            </a:r>
            <a:endParaRPr lang="en-US" sz="2000" dirty="0"/>
          </a:p>
          <a:p>
            <a:pPr lvl="2"/>
            <a:r>
              <a:rPr lang="en-US" u="sng" dirty="0"/>
              <a:t>Liverworts</a:t>
            </a:r>
            <a:r>
              <a:rPr lang="en-US" dirty="0"/>
              <a:t> – flattened, </a:t>
            </a:r>
            <a:r>
              <a:rPr lang="en-US" dirty="0" err="1"/>
              <a:t>leaflike</a:t>
            </a:r>
            <a:r>
              <a:rPr lang="en-US" dirty="0"/>
              <a:t> bodies</a:t>
            </a:r>
            <a:endParaRPr lang="en-US" sz="2000" dirty="0"/>
          </a:p>
          <a:p>
            <a:pPr lvl="2"/>
            <a:r>
              <a:rPr lang="en-US" u="sng" dirty="0"/>
              <a:t>Hornworts</a:t>
            </a:r>
            <a:r>
              <a:rPr lang="en-US" dirty="0"/>
              <a:t> – have only one chloroplast in each of their cells</a:t>
            </a:r>
            <a:endParaRPr lang="en-US" sz="2000" dirty="0"/>
          </a:p>
          <a:p>
            <a:pPr lvl="1"/>
            <a:r>
              <a:rPr lang="en-US" dirty="0"/>
              <a:t>Frequently </a:t>
            </a:r>
            <a:r>
              <a:rPr lang="en-US" u="sng" dirty="0"/>
              <a:t>pioneer</a:t>
            </a:r>
            <a:r>
              <a:rPr lang="en-US" dirty="0"/>
              <a:t> </a:t>
            </a:r>
            <a:r>
              <a:rPr lang="en-US" u="sng" dirty="0"/>
              <a:t>species</a:t>
            </a:r>
            <a:r>
              <a:rPr lang="en-US" dirty="0"/>
              <a:t> – organisms that are the first to grow in new or disturbed areas and which change environmental conditions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Seedless vascular plant – reproduce by </a:t>
            </a:r>
            <a:r>
              <a:rPr lang="en-US" u="sng" dirty="0"/>
              <a:t>spores</a:t>
            </a:r>
            <a:r>
              <a:rPr lang="en-US" dirty="0"/>
              <a:t>, but have </a:t>
            </a:r>
            <a:r>
              <a:rPr lang="en-US" u="sng" dirty="0"/>
              <a:t>vascular</a:t>
            </a:r>
            <a:r>
              <a:rPr lang="en-US" dirty="0"/>
              <a:t> tissue that carries water and nutrients throughout the plant</a:t>
            </a:r>
            <a:endParaRPr lang="en-US" sz="2800" dirty="0"/>
          </a:p>
          <a:p>
            <a:pPr lvl="1"/>
            <a:r>
              <a:rPr lang="en-US" dirty="0"/>
              <a:t>Can grow </a:t>
            </a:r>
            <a:r>
              <a:rPr lang="en-US" u="sng" dirty="0"/>
              <a:t>bigger</a:t>
            </a:r>
            <a:r>
              <a:rPr lang="en-US" dirty="0"/>
              <a:t> and </a:t>
            </a:r>
            <a:r>
              <a:rPr lang="en-US" u="sng" dirty="0"/>
              <a:t>thicker</a:t>
            </a:r>
            <a:r>
              <a:rPr lang="en-US" dirty="0"/>
              <a:t> than nonvascular plants</a:t>
            </a:r>
            <a:endParaRPr lang="en-US" sz="2400" dirty="0"/>
          </a:p>
          <a:p>
            <a:pPr lvl="1"/>
            <a:r>
              <a:rPr lang="en-US" u="sng" dirty="0"/>
              <a:t>Ferns</a:t>
            </a:r>
            <a:r>
              <a:rPr lang="en-US" dirty="0"/>
              <a:t> – largest group of seedless vascular plants</a:t>
            </a:r>
            <a:endParaRPr lang="en-US" sz="2400" dirty="0"/>
          </a:p>
          <a:p>
            <a:pPr lvl="2"/>
            <a:r>
              <a:rPr lang="en-US" dirty="0"/>
              <a:t>Have stems, leaves, and roots</a:t>
            </a:r>
            <a:endParaRPr lang="en-US" sz="2000" dirty="0"/>
          </a:p>
          <a:p>
            <a:pPr lvl="2"/>
            <a:r>
              <a:rPr lang="en-US" dirty="0"/>
              <a:t>Leaves are called </a:t>
            </a:r>
            <a:r>
              <a:rPr lang="en-US" u="sng" dirty="0"/>
              <a:t>fronds</a:t>
            </a:r>
            <a:endParaRPr lang="en-US" sz="2000" dirty="0"/>
          </a:p>
          <a:p>
            <a:pPr lvl="2"/>
            <a:r>
              <a:rPr lang="en-US" dirty="0"/>
              <a:t>Reproduce by spores found on the </a:t>
            </a:r>
            <a:r>
              <a:rPr lang="en-US" u="sng" dirty="0"/>
              <a:t>back</a:t>
            </a:r>
            <a:r>
              <a:rPr lang="en-US" dirty="0"/>
              <a:t> of their fronds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716</Words>
  <Application>Microsoft Office PowerPoint</Application>
  <PresentationFormat>On-screen Show (4:3)</PresentationFormat>
  <Paragraphs>81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3: Plants</vt:lpstr>
      <vt:lpstr>Section 1: An Overview of Plants</vt:lpstr>
      <vt:lpstr>Slide 3</vt:lpstr>
      <vt:lpstr>Slide 4</vt:lpstr>
      <vt:lpstr>Slide 5</vt:lpstr>
      <vt:lpstr>Section 2: Seedless Plants</vt:lpstr>
      <vt:lpstr>Slide 7</vt:lpstr>
      <vt:lpstr>Slide 8</vt:lpstr>
      <vt:lpstr>Slide 9</vt:lpstr>
      <vt:lpstr>Slide 10</vt:lpstr>
      <vt:lpstr>Slide 11</vt:lpstr>
      <vt:lpstr>Section 3: Seed Plants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Plants</dc:title>
  <dc:creator>Teacher</dc:creator>
  <cp:lastModifiedBy>Teacher</cp:lastModifiedBy>
  <cp:revision>5</cp:revision>
  <dcterms:created xsi:type="dcterms:W3CDTF">2015-01-14T19:10:51Z</dcterms:created>
  <dcterms:modified xsi:type="dcterms:W3CDTF">2015-01-29T20:09:20Z</dcterms:modified>
</cp:coreProperties>
</file>