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3FF-CC27-4433-B8C5-D4DBF6A13F23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73F5-C967-419D-9FC8-FD3FDB19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3FF-CC27-4433-B8C5-D4DBF6A13F23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73F5-C967-419D-9FC8-FD3FDB19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3FF-CC27-4433-B8C5-D4DBF6A13F23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73F5-C967-419D-9FC8-FD3FDB19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3FF-CC27-4433-B8C5-D4DBF6A13F23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73F5-C967-419D-9FC8-FD3FDB19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3FF-CC27-4433-B8C5-D4DBF6A13F23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73F5-C967-419D-9FC8-FD3FDB19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3FF-CC27-4433-B8C5-D4DBF6A13F23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73F5-C967-419D-9FC8-FD3FDB19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3FF-CC27-4433-B8C5-D4DBF6A13F23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73F5-C967-419D-9FC8-FD3FDB19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3FF-CC27-4433-B8C5-D4DBF6A13F23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73F5-C967-419D-9FC8-FD3FDB19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3FF-CC27-4433-B8C5-D4DBF6A13F23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73F5-C967-419D-9FC8-FD3FDB19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3FF-CC27-4433-B8C5-D4DBF6A13F23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73F5-C967-419D-9FC8-FD3FDB19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3FF-CC27-4433-B8C5-D4DBF6A13F23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D73F5-C967-419D-9FC8-FD3FDB19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>
                <a:alpha val="75000"/>
              </a:srgbClr>
            </a:gs>
            <a:gs pos="13000">
              <a:srgbClr val="00B050">
                <a:alpha val="75000"/>
              </a:srgbClr>
            </a:gs>
            <a:gs pos="63000">
              <a:schemeClr val="accent3">
                <a:lumMod val="20000"/>
                <a:lumOff val="80000"/>
                <a:alpha val="75000"/>
              </a:schemeClr>
            </a:gs>
            <a:gs pos="63000">
              <a:srgbClr val="FFFF00">
                <a:alpha val="75000"/>
              </a:srgbClr>
            </a:gs>
            <a:gs pos="100000">
              <a:srgbClr val="00B050">
                <a:alpha val="74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93FF-CC27-4433-B8C5-D4DBF6A13F23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D73F5-C967-419D-9FC8-FD3FDB19E2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itchFamily="18" charset="2"/>
        <a:buChar char="-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4: Plant Reproduction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/>
              <a:t>Pollen</a:t>
            </a:r>
            <a:r>
              <a:rPr lang="en-US" dirty="0"/>
              <a:t> and </a:t>
            </a:r>
            <a:r>
              <a:rPr lang="en-US" u="sng" dirty="0"/>
              <a:t>seeds</a:t>
            </a:r>
            <a:r>
              <a:rPr lang="en-US" dirty="0"/>
              <a:t> help many plants reproduce.</a:t>
            </a:r>
            <a:endParaRPr lang="en-US" sz="2800" dirty="0"/>
          </a:p>
          <a:p>
            <a:pPr lvl="1"/>
            <a:r>
              <a:rPr lang="en-US" dirty="0"/>
              <a:t> A pollen grain has a </a:t>
            </a:r>
            <a:r>
              <a:rPr lang="en-US" u="sng" dirty="0"/>
              <a:t>covering</a:t>
            </a:r>
            <a:r>
              <a:rPr lang="en-US" dirty="0"/>
              <a:t> and contains gametophyte parts that will produce </a:t>
            </a:r>
            <a:r>
              <a:rPr lang="en-US" u="sng" dirty="0"/>
              <a:t>sperm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u="sng" dirty="0"/>
              <a:t>Pollination</a:t>
            </a:r>
            <a:r>
              <a:rPr lang="en-US" dirty="0"/>
              <a:t> occurs when pollen grains are transferred to the female part of the plant.</a:t>
            </a:r>
            <a:endParaRPr lang="en-US" sz="2400" dirty="0"/>
          </a:p>
          <a:p>
            <a:pPr lvl="1"/>
            <a:r>
              <a:rPr lang="en-US" dirty="0"/>
              <a:t>The female part produces a seed which contains an </a:t>
            </a:r>
            <a:r>
              <a:rPr lang="en-US" u="sng" dirty="0"/>
              <a:t>embryo</a:t>
            </a:r>
            <a:r>
              <a:rPr lang="en-US" dirty="0"/>
              <a:t>, stored </a:t>
            </a:r>
            <a:r>
              <a:rPr lang="en-US" u="sng" dirty="0"/>
              <a:t>food</a:t>
            </a:r>
            <a:r>
              <a:rPr lang="en-US" dirty="0"/>
              <a:t>, and a protective </a:t>
            </a:r>
            <a:r>
              <a:rPr lang="en-US" u="sng" dirty="0"/>
              <a:t>coat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dirty="0"/>
              <a:t>Plants can develop more quickly from a </a:t>
            </a:r>
            <a:r>
              <a:rPr lang="en-US" u="sng" dirty="0"/>
              <a:t>seed</a:t>
            </a:r>
            <a:r>
              <a:rPr lang="en-US" dirty="0"/>
              <a:t> than from a </a:t>
            </a:r>
            <a:r>
              <a:rPr lang="en-US" u="sng" dirty="0"/>
              <a:t>spore</a:t>
            </a:r>
            <a:r>
              <a:rPr lang="en-US" dirty="0"/>
              <a:t> because a seed contains an embryo and stored food.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/>
              <a:t>Gymnosperms</a:t>
            </a:r>
            <a:r>
              <a:rPr lang="en-US" dirty="0"/>
              <a:t> develop seeds in cones.</a:t>
            </a:r>
            <a:endParaRPr lang="en-US" sz="2800" dirty="0"/>
          </a:p>
          <a:p>
            <a:pPr lvl="1"/>
            <a:r>
              <a:rPr lang="en-US" dirty="0"/>
              <a:t>A </a:t>
            </a:r>
            <a:r>
              <a:rPr lang="en-US" u="sng" dirty="0"/>
              <a:t>pine</a:t>
            </a:r>
            <a:r>
              <a:rPr lang="en-US" dirty="0"/>
              <a:t> tree or </a:t>
            </a:r>
            <a:r>
              <a:rPr lang="en-US" u="sng" dirty="0"/>
              <a:t>shrub</a:t>
            </a:r>
            <a:r>
              <a:rPr lang="en-US" dirty="0"/>
              <a:t> is a </a:t>
            </a:r>
            <a:r>
              <a:rPr lang="en-US" dirty="0" err="1"/>
              <a:t>sporophyte</a:t>
            </a:r>
            <a:r>
              <a:rPr lang="en-US" dirty="0"/>
              <a:t> plant that produces male and female cones.</a:t>
            </a:r>
            <a:endParaRPr lang="en-US" sz="2400" dirty="0"/>
          </a:p>
          <a:p>
            <a:pPr lvl="1"/>
            <a:r>
              <a:rPr lang="en-US" dirty="0"/>
              <a:t>A female cone has </a:t>
            </a:r>
            <a:r>
              <a:rPr lang="en-US" u="sng" dirty="0"/>
              <a:t>two</a:t>
            </a:r>
            <a:r>
              <a:rPr lang="en-US" dirty="0"/>
              <a:t> ovules which produce eggs.</a:t>
            </a:r>
            <a:endParaRPr lang="en-US" sz="2400" dirty="0"/>
          </a:p>
          <a:p>
            <a:pPr lvl="1"/>
            <a:r>
              <a:rPr lang="en-US" dirty="0"/>
              <a:t>Male cones produce and release </a:t>
            </a:r>
            <a:r>
              <a:rPr lang="en-US" u="sng" dirty="0"/>
              <a:t>pollen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dirty="0"/>
              <a:t>When pollen blows into a female </a:t>
            </a:r>
            <a:r>
              <a:rPr lang="en-US" u="sng" dirty="0"/>
              <a:t>cone</a:t>
            </a:r>
            <a:r>
              <a:rPr lang="en-US" dirty="0"/>
              <a:t>, fertilization and </a:t>
            </a:r>
            <a:r>
              <a:rPr lang="en-US" u="sng" dirty="0"/>
              <a:t>seed</a:t>
            </a:r>
            <a:r>
              <a:rPr lang="en-US" dirty="0"/>
              <a:t> formation can occur</a:t>
            </a:r>
            <a:endParaRPr lang="en-US" sz="2400" dirty="0"/>
          </a:p>
          <a:p>
            <a:pPr lvl="1"/>
            <a:r>
              <a:rPr lang="en-US" dirty="0"/>
              <a:t>Seed release by a female cone can take </a:t>
            </a:r>
            <a:r>
              <a:rPr lang="en-US" u="sng" dirty="0"/>
              <a:t>two</a:t>
            </a:r>
            <a:r>
              <a:rPr lang="en-US" dirty="0"/>
              <a:t> or </a:t>
            </a:r>
            <a:r>
              <a:rPr lang="en-US" u="sng" dirty="0"/>
              <a:t>three</a:t>
            </a:r>
            <a:r>
              <a:rPr lang="en-US" dirty="0"/>
              <a:t> years.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Angiosperms produce flowers which are used for sexual reproduction</a:t>
            </a:r>
            <a:endParaRPr lang="en-US" sz="28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stamen</a:t>
            </a:r>
            <a:r>
              <a:rPr lang="en-US" dirty="0"/>
              <a:t> is the male reproductive organ.</a:t>
            </a:r>
            <a:endParaRPr lang="en-US" sz="24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pistil</a:t>
            </a:r>
            <a:r>
              <a:rPr lang="en-US" dirty="0"/>
              <a:t>, the female reproductive organ, contains the </a:t>
            </a:r>
            <a:r>
              <a:rPr lang="en-US" u="sng" dirty="0"/>
              <a:t>ovary</a:t>
            </a:r>
            <a:r>
              <a:rPr lang="en-US" dirty="0"/>
              <a:t> at its base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Sepals</a:t>
            </a:r>
            <a:r>
              <a:rPr lang="en-US" dirty="0" smtClean="0"/>
              <a:t> form the outside of a bud and cover the petals.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appearance of a plant’s </a:t>
            </a:r>
            <a:r>
              <a:rPr lang="en-US" u="sng" dirty="0" smtClean="0"/>
              <a:t>flower</a:t>
            </a:r>
            <a:r>
              <a:rPr lang="en-US" dirty="0" smtClean="0"/>
              <a:t> can give clues about how the plant is </a:t>
            </a:r>
            <a:r>
              <a:rPr lang="en-US" u="sng" dirty="0" smtClean="0"/>
              <a:t>pollinated</a:t>
            </a:r>
            <a:r>
              <a:rPr lang="en-US" dirty="0" smtClean="0"/>
              <a:t>.</a:t>
            </a:r>
            <a:endParaRPr lang="en-US" sz="2400" dirty="0" smtClean="0"/>
          </a:p>
          <a:p>
            <a:pPr lvl="1"/>
            <a:r>
              <a:rPr lang="en-US" dirty="0" smtClean="0"/>
              <a:t>After pollination and fertilization, a </a:t>
            </a:r>
            <a:r>
              <a:rPr lang="en-US" u="sng" dirty="0" smtClean="0"/>
              <a:t>zygote</a:t>
            </a:r>
            <a:r>
              <a:rPr lang="en-US" dirty="0" smtClean="0"/>
              <a:t> forms and grows into the plant </a:t>
            </a:r>
            <a:r>
              <a:rPr lang="en-US" u="sng" dirty="0" smtClean="0"/>
              <a:t>embryo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Parts </a:t>
            </a:r>
            <a:r>
              <a:rPr lang="en-US" dirty="0"/>
              <a:t>of the </a:t>
            </a:r>
            <a:r>
              <a:rPr lang="en-US" u="sng" dirty="0"/>
              <a:t>ovule</a:t>
            </a:r>
            <a:r>
              <a:rPr lang="en-US" dirty="0"/>
              <a:t> develop into the seed coat and </a:t>
            </a:r>
            <a:r>
              <a:rPr lang="en-US" u="sng" dirty="0"/>
              <a:t>store</a:t>
            </a:r>
            <a:r>
              <a:rPr lang="en-US" dirty="0"/>
              <a:t> food for the embryo.</a:t>
            </a:r>
            <a:endParaRPr lang="en-US" sz="2400" dirty="0"/>
          </a:p>
          <a:p>
            <a:pPr lvl="2"/>
            <a:r>
              <a:rPr lang="en-US" dirty="0"/>
              <a:t>Some seeds store food in </a:t>
            </a:r>
            <a:r>
              <a:rPr lang="en-US" u="sng" dirty="0"/>
              <a:t>cotyledons</a:t>
            </a:r>
            <a:r>
              <a:rPr lang="en-US" dirty="0"/>
              <a:t>.</a:t>
            </a:r>
            <a:endParaRPr lang="en-US" sz="2000" dirty="0"/>
          </a:p>
          <a:p>
            <a:pPr lvl="2"/>
            <a:r>
              <a:rPr lang="en-US" dirty="0"/>
              <a:t>Other seeds store food in </a:t>
            </a:r>
            <a:r>
              <a:rPr lang="en-US" u="sng" dirty="0"/>
              <a:t>endosperm</a:t>
            </a:r>
            <a:r>
              <a:rPr lang="en-US" dirty="0"/>
              <a:t> tissue.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Seeds are dispersed by </a:t>
            </a:r>
            <a:r>
              <a:rPr lang="en-US" u="sng" dirty="0"/>
              <a:t>wind</a:t>
            </a:r>
            <a:r>
              <a:rPr lang="en-US" dirty="0"/>
              <a:t>, gravity, </a:t>
            </a:r>
            <a:r>
              <a:rPr lang="en-US" u="sng" dirty="0"/>
              <a:t>animals</a:t>
            </a:r>
            <a:r>
              <a:rPr lang="en-US" dirty="0"/>
              <a:t>, and water.</a:t>
            </a:r>
            <a:endParaRPr lang="en-US" sz="2400" dirty="0"/>
          </a:p>
          <a:p>
            <a:pPr lvl="2"/>
            <a:r>
              <a:rPr lang="en-US" u="sng" dirty="0"/>
              <a:t>Germination</a:t>
            </a:r>
            <a:r>
              <a:rPr lang="en-US" dirty="0"/>
              <a:t> occurs when the seed coat swells and </a:t>
            </a:r>
            <a:r>
              <a:rPr lang="en-US" u="sng" dirty="0"/>
              <a:t>breaks</a:t>
            </a:r>
            <a:r>
              <a:rPr lang="en-US" dirty="0"/>
              <a:t> open.</a:t>
            </a:r>
            <a:endParaRPr lang="en-US" sz="2000" dirty="0"/>
          </a:p>
          <a:p>
            <a:pPr lvl="2"/>
            <a:r>
              <a:rPr lang="en-US" u="sng" dirty="0"/>
              <a:t>Environmental</a:t>
            </a:r>
            <a:r>
              <a:rPr lang="en-US" dirty="0"/>
              <a:t> conditions affect germination.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Section 1: Introduction to Plant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Plants can reproduce both </a:t>
            </a:r>
            <a:r>
              <a:rPr lang="en-US" u="sng" dirty="0"/>
              <a:t>sexually</a:t>
            </a:r>
            <a:r>
              <a:rPr lang="en-US" dirty="0"/>
              <a:t> and </a:t>
            </a:r>
            <a:r>
              <a:rPr lang="en-US" u="sng" dirty="0"/>
              <a:t>asexually</a:t>
            </a:r>
            <a:r>
              <a:rPr lang="en-US" dirty="0"/>
              <a:t>.</a:t>
            </a:r>
            <a:endParaRPr lang="en-US" sz="2800" dirty="0"/>
          </a:p>
          <a:p>
            <a:pPr lvl="1"/>
            <a:r>
              <a:rPr lang="en-US" dirty="0"/>
              <a:t>In asexual reproduction a new plant can be grown from a </a:t>
            </a:r>
            <a:r>
              <a:rPr lang="en-US" u="sng" dirty="0"/>
              <a:t>leaf</a:t>
            </a:r>
            <a:r>
              <a:rPr lang="en-US" dirty="0"/>
              <a:t>, stem, or </a:t>
            </a:r>
            <a:r>
              <a:rPr lang="en-US" u="sng" dirty="0"/>
              <a:t>root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offspring is genetically </a:t>
            </a:r>
            <a:r>
              <a:rPr lang="en-US" u="sng" dirty="0" smtClean="0"/>
              <a:t>identical</a:t>
            </a:r>
            <a:r>
              <a:rPr lang="en-US" dirty="0" smtClean="0"/>
              <a:t> to the parent</a:t>
            </a:r>
            <a:endParaRPr lang="en-US" dirty="0"/>
          </a:p>
          <a:p>
            <a:pPr lvl="1"/>
            <a:r>
              <a:rPr lang="en-US" dirty="0"/>
              <a:t>In sexual reproduction a </a:t>
            </a:r>
            <a:r>
              <a:rPr lang="en-US" u="sng" dirty="0"/>
              <a:t>sperm</a:t>
            </a:r>
            <a:r>
              <a:rPr lang="en-US" dirty="0"/>
              <a:t> cell fertilizes an </a:t>
            </a:r>
            <a:r>
              <a:rPr lang="en-US" u="sng" dirty="0"/>
              <a:t>egg</a:t>
            </a:r>
            <a:r>
              <a:rPr lang="en-US" dirty="0"/>
              <a:t> cell to form a zygote.</a:t>
            </a:r>
            <a:endParaRPr lang="en-US" sz="2400" dirty="0"/>
          </a:p>
          <a:p>
            <a:pPr lvl="2"/>
            <a:r>
              <a:rPr lang="en-US" dirty="0"/>
              <a:t>Some plants have both male and female reproductive </a:t>
            </a:r>
            <a:r>
              <a:rPr lang="en-US" u="sng" dirty="0"/>
              <a:t>organs</a:t>
            </a:r>
            <a:r>
              <a:rPr lang="en-US" dirty="0"/>
              <a:t>; these plants can reproduce by </a:t>
            </a:r>
            <a:r>
              <a:rPr lang="en-US" u="sng" dirty="0"/>
              <a:t>themselves</a:t>
            </a:r>
            <a:r>
              <a:rPr lang="en-US" dirty="0"/>
              <a:t> or with sex cells from other plants of the same </a:t>
            </a:r>
            <a:r>
              <a:rPr lang="en-US" u="sng" dirty="0"/>
              <a:t>type</a:t>
            </a:r>
            <a:r>
              <a:rPr lang="en-US" dirty="0"/>
              <a:t>.</a:t>
            </a:r>
            <a:endParaRPr lang="en-US" sz="2000" dirty="0"/>
          </a:p>
          <a:p>
            <a:pPr lvl="2"/>
            <a:r>
              <a:rPr lang="en-US" dirty="0"/>
              <a:t>Some plant species have male and female organs on </a:t>
            </a:r>
            <a:r>
              <a:rPr lang="en-US" u="sng" dirty="0"/>
              <a:t>separate</a:t>
            </a:r>
            <a:r>
              <a:rPr lang="en-US" dirty="0"/>
              <a:t> plants.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Plants have a </a:t>
            </a:r>
            <a:r>
              <a:rPr lang="en-US" u="sng" dirty="0"/>
              <a:t>two</a:t>
            </a:r>
            <a:r>
              <a:rPr lang="en-US" dirty="0"/>
              <a:t>-</a:t>
            </a:r>
            <a:r>
              <a:rPr lang="en-US" u="sng" dirty="0"/>
              <a:t>stage</a:t>
            </a:r>
            <a:r>
              <a:rPr lang="en-US" dirty="0"/>
              <a:t> life cycle.</a:t>
            </a:r>
            <a:endParaRPr lang="en-US" sz="28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gametophyte</a:t>
            </a:r>
            <a:r>
              <a:rPr lang="en-US" dirty="0"/>
              <a:t> stage begins when sex cells produce haploid cells called spores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Produce sex cells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u="sng" dirty="0" err="1"/>
              <a:t>sporophyte</a:t>
            </a:r>
            <a:r>
              <a:rPr lang="en-US" dirty="0"/>
              <a:t> stage begins with fertilization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Produce spores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2: Seedless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u="sng" dirty="0"/>
              <a:t>Seedless</a:t>
            </a:r>
            <a:r>
              <a:rPr lang="en-US" dirty="0"/>
              <a:t> plants do not produce seeds.</a:t>
            </a:r>
            <a:endParaRPr lang="en-US" sz="2800" dirty="0"/>
          </a:p>
          <a:p>
            <a:pPr lvl="1"/>
            <a:r>
              <a:rPr lang="en-US" dirty="0"/>
              <a:t>The </a:t>
            </a:r>
            <a:r>
              <a:rPr lang="en-US" u="sng" dirty="0"/>
              <a:t>spores</a:t>
            </a:r>
            <a:r>
              <a:rPr lang="en-US" dirty="0"/>
              <a:t> of seedless plants grow into plants that produce </a:t>
            </a:r>
            <a:r>
              <a:rPr lang="en-US" u="sng" dirty="0"/>
              <a:t>sex</a:t>
            </a:r>
            <a:r>
              <a:rPr lang="en-US" dirty="0"/>
              <a:t> cells.</a:t>
            </a:r>
            <a:endParaRPr lang="en-US" sz="2400" dirty="0"/>
          </a:p>
          <a:p>
            <a:pPr lvl="1"/>
            <a:r>
              <a:rPr lang="en-US" dirty="0"/>
              <a:t>All </a:t>
            </a:r>
            <a:r>
              <a:rPr lang="en-US" u="sng" dirty="0"/>
              <a:t>nonvascular</a:t>
            </a:r>
            <a:r>
              <a:rPr lang="en-US" dirty="0"/>
              <a:t> and some vascular plants are seedless</a:t>
            </a:r>
            <a:r>
              <a:rPr lang="en-US" dirty="0" smtClean="0"/>
              <a:t>.</a:t>
            </a:r>
          </a:p>
          <a:p>
            <a:pPr lvl="1"/>
            <a:r>
              <a:rPr lang="en-US" sz="2400" dirty="0" smtClean="0"/>
              <a:t>Scientists believe that millions of years ago most plants on Earth were </a:t>
            </a:r>
            <a:r>
              <a:rPr lang="en-US" sz="2400" u="sng" dirty="0" smtClean="0"/>
              <a:t>vascular</a:t>
            </a:r>
            <a:r>
              <a:rPr lang="en-US" sz="2400" dirty="0" smtClean="0"/>
              <a:t> seedless plants.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u="sng" dirty="0"/>
              <a:t>Moss</a:t>
            </a:r>
            <a:r>
              <a:rPr lang="en-US" dirty="0"/>
              <a:t> plants have a life cycle that illustrates typical sexual reproduction in nonvascular seedless plants.</a:t>
            </a:r>
            <a:endParaRPr lang="en-US" sz="2800" dirty="0"/>
          </a:p>
          <a:p>
            <a:pPr lvl="1"/>
            <a:r>
              <a:rPr lang="en-US" dirty="0"/>
              <a:t>The gametophyte stage produces </a:t>
            </a:r>
            <a:r>
              <a:rPr lang="en-US" u="sng" dirty="0"/>
              <a:t>sex </a:t>
            </a:r>
            <a:r>
              <a:rPr lang="en-US" u="sng" dirty="0" smtClean="0"/>
              <a:t>cells </a:t>
            </a:r>
            <a:r>
              <a:rPr lang="en-US" dirty="0" smtClean="0"/>
              <a:t>and provides </a:t>
            </a:r>
            <a:r>
              <a:rPr lang="en-US" u="sng" dirty="0" smtClean="0"/>
              <a:t>nutrients</a:t>
            </a:r>
            <a:r>
              <a:rPr lang="en-US" dirty="0" smtClean="0"/>
              <a:t> for the </a:t>
            </a:r>
            <a:r>
              <a:rPr lang="en-US" dirty="0" err="1" smtClean="0"/>
              <a:t>sporophyte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sporophyte</a:t>
            </a:r>
            <a:r>
              <a:rPr lang="en-US" dirty="0"/>
              <a:t> stage produces </a:t>
            </a:r>
            <a:r>
              <a:rPr lang="en-US" u="sng" dirty="0"/>
              <a:t>spores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dirty="0"/>
              <a:t>When spores are released and land in an appropriate </a:t>
            </a:r>
            <a:r>
              <a:rPr lang="en-US" u="sng" dirty="0"/>
              <a:t>environment</a:t>
            </a:r>
            <a:r>
              <a:rPr lang="en-US" dirty="0"/>
              <a:t>, they can grow into </a:t>
            </a:r>
            <a:r>
              <a:rPr lang="en-US" u="sng" dirty="0"/>
              <a:t>new</a:t>
            </a:r>
            <a:r>
              <a:rPr lang="en-US" dirty="0"/>
              <a:t> gametophyte stage plants.</a:t>
            </a:r>
            <a:endParaRPr lang="en-US" sz="2400" dirty="0"/>
          </a:p>
          <a:p>
            <a:pPr lvl="1"/>
            <a:r>
              <a:rPr lang="en-US" u="sng" dirty="0"/>
              <a:t>Nonvascular</a:t>
            </a:r>
            <a:r>
              <a:rPr lang="en-US" dirty="0"/>
              <a:t> plants can also reproduce asexually if a </a:t>
            </a:r>
            <a:r>
              <a:rPr lang="en-US" u="sng" dirty="0"/>
              <a:t>piece</a:t>
            </a:r>
            <a:r>
              <a:rPr lang="en-US" dirty="0"/>
              <a:t> of gametophyte stage plant breaks off and settles in an appropriate environment.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Most vascular seedless plants are </a:t>
            </a:r>
            <a:r>
              <a:rPr lang="en-US" u="sng" dirty="0"/>
              <a:t>ferns</a:t>
            </a:r>
            <a:r>
              <a:rPr lang="en-US" dirty="0"/>
              <a:t>.</a:t>
            </a:r>
            <a:endParaRPr lang="en-US" sz="2800" dirty="0"/>
          </a:p>
          <a:p>
            <a:pPr lvl="1"/>
            <a:r>
              <a:rPr lang="en-US" dirty="0"/>
              <a:t>Fern </a:t>
            </a:r>
            <a:r>
              <a:rPr lang="en-US" dirty="0" err="1"/>
              <a:t>sporophyte</a:t>
            </a:r>
            <a:r>
              <a:rPr lang="en-US" dirty="0"/>
              <a:t> plants have </a:t>
            </a:r>
            <a:r>
              <a:rPr lang="en-US" u="sng" dirty="0"/>
              <a:t>fronds</a:t>
            </a:r>
            <a:r>
              <a:rPr lang="en-US" dirty="0"/>
              <a:t> that grow from an underground stem called a </a:t>
            </a:r>
            <a:r>
              <a:rPr lang="en-US" u="sng" dirty="0"/>
              <a:t>rhizome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dirty="0"/>
              <a:t>Fern spores are produced in </a:t>
            </a:r>
            <a:r>
              <a:rPr lang="en-US" u="sng" dirty="0" err="1"/>
              <a:t>sori</a:t>
            </a:r>
            <a:r>
              <a:rPr lang="en-US" dirty="0"/>
              <a:t>, which are usually on the </a:t>
            </a:r>
            <a:r>
              <a:rPr lang="en-US" u="sng" dirty="0"/>
              <a:t>underside</a:t>
            </a:r>
            <a:r>
              <a:rPr lang="en-US" dirty="0"/>
              <a:t> of fronds.</a:t>
            </a:r>
            <a:endParaRPr lang="en-US" sz="2400" dirty="0"/>
          </a:p>
          <a:p>
            <a:pPr lvl="1"/>
            <a:r>
              <a:rPr lang="en-US" dirty="0"/>
              <a:t>A fern spore that lands in a favorable environment grows into a </a:t>
            </a:r>
            <a:r>
              <a:rPr lang="en-US" u="sng" dirty="0"/>
              <a:t>gametophyte</a:t>
            </a:r>
            <a:r>
              <a:rPr lang="en-US" dirty="0"/>
              <a:t> plant called a </a:t>
            </a:r>
            <a:r>
              <a:rPr lang="en-US" u="sng" dirty="0" err="1"/>
              <a:t>prothallus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dirty="0"/>
              <a:t>Sex cells form in the </a:t>
            </a:r>
            <a:r>
              <a:rPr lang="en-US" u="sng" dirty="0" err="1"/>
              <a:t>prothallus</a:t>
            </a:r>
            <a:r>
              <a:rPr lang="en-US" dirty="0"/>
              <a:t>.</a:t>
            </a:r>
            <a:endParaRPr lang="en-US" sz="2400" dirty="0"/>
          </a:p>
          <a:p>
            <a:pPr lvl="1"/>
            <a:r>
              <a:rPr lang="en-US" dirty="0"/>
              <a:t>When fertilization occurs, the zygote starts the </a:t>
            </a:r>
            <a:r>
              <a:rPr lang="en-US" u="sng" dirty="0" err="1"/>
              <a:t>sporophyte</a:t>
            </a:r>
            <a:r>
              <a:rPr lang="en-US" dirty="0"/>
              <a:t> stage.</a:t>
            </a:r>
            <a:endParaRPr lang="en-US" sz="2400" dirty="0"/>
          </a:p>
          <a:p>
            <a:pPr lvl="1"/>
            <a:r>
              <a:rPr lang="en-US" dirty="0"/>
              <a:t>Ferns may reproduce </a:t>
            </a:r>
            <a:r>
              <a:rPr lang="en-US" u="sng" dirty="0"/>
              <a:t>asexually</a:t>
            </a:r>
            <a:r>
              <a:rPr lang="en-US" dirty="0"/>
              <a:t> when rhizomes form new branches and are </a:t>
            </a:r>
            <a:r>
              <a:rPr lang="en-US" u="sng" dirty="0"/>
              <a:t>separated</a:t>
            </a:r>
            <a:r>
              <a:rPr lang="en-US" dirty="0"/>
              <a:t> from the main plant.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3: Seed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637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Chapter 4: Plant Reproduction</vt:lpstr>
      <vt:lpstr>Section 1: Introduction to Plant Reproduction</vt:lpstr>
      <vt:lpstr>Slide 3</vt:lpstr>
      <vt:lpstr>Slide 4</vt:lpstr>
      <vt:lpstr>Section 2: Seedless Reproduction</vt:lpstr>
      <vt:lpstr>Slide 6</vt:lpstr>
      <vt:lpstr>Slide 7</vt:lpstr>
      <vt:lpstr>Slide 8</vt:lpstr>
      <vt:lpstr>Section 3: Seed Reproduction</vt:lpstr>
      <vt:lpstr>Slide 10</vt:lpstr>
      <vt:lpstr>Slide 11</vt:lpstr>
      <vt:lpstr>Slide 12</vt:lpstr>
      <vt:lpstr>Slide 13</vt:lpstr>
      <vt:lpstr>Slide 14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Plant Reproduction</dc:title>
  <dc:creator>Teacher</dc:creator>
  <cp:lastModifiedBy>Teacher</cp:lastModifiedBy>
  <cp:revision>22</cp:revision>
  <dcterms:created xsi:type="dcterms:W3CDTF">2015-01-27T18:10:58Z</dcterms:created>
  <dcterms:modified xsi:type="dcterms:W3CDTF">2015-02-10T20:31:18Z</dcterms:modified>
</cp:coreProperties>
</file>