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FF"/>
    <a:srgbClr val="33CCCC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  <a:lvl2pPr>
              <a:buFont typeface="Wingdings" pitchFamily="2" charset="2"/>
              <a:buChar char="§"/>
              <a:defRPr sz="3000"/>
            </a:lvl2pPr>
            <a:lvl3pPr>
              <a:defRPr sz="2800"/>
            </a:lvl3pPr>
            <a:lvl4pPr>
              <a:buFont typeface="Courier New" pitchFamily="49" charset="0"/>
              <a:buChar char="o"/>
              <a:defRPr sz="2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E06BA-7E6F-4C14-BEBC-5B62BC829412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FEE9-072F-43A6-8B09-36D085B70F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18: Renewable Energy Alternatives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200" dirty="0"/>
              <a:t>Costs of biomass energy</a:t>
            </a:r>
          </a:p>
          <a:p>
            <a:pPr lvl="2"/>
            <a:r>
              <a:rPr lang="en-US" dirty="0"/>
              <a:t>Biofuel crops take up land that might be used for growing </a:t>
            </a:r>
            <a:r>
              <a:rPr lang="en-US" u="sng" dirty="0"/>
              <a:t>food</a:t>
            </a:r>
            <a:r>
              <a:rPr lang="en-US" dirty="0"/>
              <a:t> or left in its </a:t>
            </a:r>
            <a:r>
              <a:rPr lang="en-US" u="sng" dirty="0"/>
              <a:t>natural</a:t>
            </a:r>
            <a:r>
              <a:rPr lang="en-US" dirty="0"/>
              <a:t> condition</a:t>
            </a:r>
          </a:p>
          <a:p>
            <a:pPr lvl="2"/>
            <a:r>
              <a:rPr lang="en-US" dirty="0"/>
              <a:t>Deforestation, soil erosion, and </a:t>
            </a:r>
            <a:r>
              <a:rPr lang="en-US" u="sng" dirty="0"/>
              <a:t>desertification</a:t>
            </a:r>
            <a:r>
              <a:rPr lang="en-US" dirty="0"/>
              <a:t> can result if wood is cut down too rapidly for </a:t>
            </a:r>
            <a:r>
              <a:rPr lang="en-US" u="sng" dirty="0"/>
              <a:t>fuel</a:t>
            </a:r>
            <a:endParaRPr lang="en-US" dirty="0"/>
          </a:p>
          <a:p>
            <a:pPr lvl="2"/>
            <a:r>
              <a:rPr lang="en-US" dirty="0"/>
              <a:t>Can cause </a:t>
            </a:r>
            <a:r>
              <a:rPr lang="en-US" u="sng" dirty="0"/>
              <a:t>indoor</a:t>
            </a:r>
            <a:r>
              <a:rPr lang="en-US" dirty="0"/>
              <a:t> air pollution and increases the risk of </a:t>
            </a:r>
            <a:r>
              <a:rPr lang="en-US" u="sng" dirty="0"/>
              <a:t>respiratory</a:t>
            </a:r>
            <a:r>
              <a:rPr lang="en-US" dirty="0"/>
              <a:t> system problems.</a:t>
            </a:r>
          </a:p>
          <a:p>
            <a:pPr lvl="2"/>
            <a:r>
              <a:rPr lang="en-US" dirty="0"/>
              <a:t>Corn </a:t>
            </a:r>
            <a:r>
              <a:rPr lang="en-US" u="sng" dirty="0"/>
              <a:t>ethanol</a:t>
            </a:r>
            <a:r>
              <a:rPr lang="en-US" dirty="0"/>
              <a:t> provides only a small amount more energy than the energy needed to </a:t>
            </a:r>
            <a:r>
              <a:rPr lang="en-US" u="sng" dirty="0"/>
              <a:t>produce</a:t>
            </a:r>
            <a:r>
              <a:rPr lang="en-US" dirty="0"/>
              <a:t> it.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Geothermal Energy</a:t>
            </a:r>
          </a:p>
          <a:p>
            <a:pPr lvl="1"/>
            <a:r>
              <a:rPr lang="en-US" sz="3200" u="sng" dirty="0"/>
              <a:t>Steam</a:t>
            </a:r>
            <a:r>
              <a:rPr lang="en-US" sz="3200" dirty="0"/>
              <a:t> and hot water produced by geothermal energy can be used for generating electricity and for </a:t>
            </a:r>
            <a:r>
              <a:rPr lang="en-US" sz="3200" u="sng" dirty="0"/>
              <a:t>heating</a:t>
            </a:r>
            <a:endParaRPr lang="en-US" sz="3200" dirty="0"/>
          </a:p>
          <a:p>
            <a:pPr lvl="1"/>
            <a:r>
              <a:rPr lang="en-US" sz="3200" dirty="0"/>
              <a:t>Deep beneath the surface of Earth, high </a:t>
            </a:r>
            <a:r>
              <a:rPr lang="en-US" sz="3200" u="sng" dirty="0"/>
              <a:t>pressure</a:t>
            </a:r>
            <a:r>
              <a:rPr lang="en-US" sz="3200" dirty="0"/>
              <a:t> combined with the breakdown of </a:t>
            </a:r>
            <a:r>
              <a:rPr lang="en-US" sz="3200" u="sng" dirty="0"/>
              <a:t>radioactive</a:t>
            </a:r>
            <a:r>
              <a:rPr lang="en-US" sz="3200" dirty="0"/>
              <a:t> elements produces heat – </a:t>
            </a:r>
            <a:r>
              <a:rPr lang="en-US" sz="3200" u="sng" dirty="0"/>
              <a:t>geothermal</a:t>
            </a:r>
            <a:r>
              <a:rPr lang="en-US" sz="3200" dirty="0"/>
              <a:t> energy.</a:t>
            </a:r>
          </a:p>
          <a:p>
            <a:pPr lvl="1"/>
            <a:r>
              <a:rPr lang="en-US" sz="3200" dirty="0"/>
              <a:t>Hot </a:t>
            </a:r>
            <a:r>
              <a:rPr lang="en-US" sz="3200" u="sng" dirty="0"/>
              <a:t>springs</a:t>
            </a:r>
            <a:r>
              <a:rPr lang="en-US" sz="3200" dirty="0"/>
              <a:t> and </a:t>
            </a:r>
            <a:r>
              <a:rPr lang="en-US" sz="3200" u="sng" dirty="0"/>
              <a:t>geysers</a:t>
            </a:r>
            <a:r>
              <a:rPr lang="en-US" sz="3200" dirty="0"/>
              <a:t> are the result of geothermal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Harnessing geothermal energy</a:t>
            </a:r>
          </a:p>
          <a:p>
            <a:pPr lvl="2"/>
            <a:r>
              <a:rPr lang="en-US" dirty="0"/>
              <a:t>Steam from geysers at the </a:t>
            </a:r>
            <a:r>
              <a:rPr lang="en-US" u="sng" dirty="0"/>
              <a:t>surface</a:t>
            </a:r>
            <a:r>
              <a:rPr lang="en-US" dirty="0"/>
              <a:t> is used to supply </a:t>
            </a:r>
            <a:r>
              <a:rPr lang="en-US" u="sng" dirty="0"/>
              <a:t>energy</a:t>
            </a:r>
            <a:endParaRPr lang="en-US" dirty="0"/>
          </a:p>
          <a:p>
            <a:pPr lvl="2"/>
            <a:r>
              <a:rPr lang="en-US" dirty="0"/>
              <a:t>Usually </a:t>
            </a:r>
            <a:r>
              <a:rPr lang="en-US" u="sng" dirty="0"/>
              <a:t>wells</a:t>
            </a:r>
            <a:r>
              <a:rPr lang="en-US" dirty="0"/>
              <a:t> must be drilled down hundreds or </a:t>
            </a:r>
            <a:r>
              <a:rPr lang="en-US" u="sng" dirty="0"/>
              <a:t>thousands</a:t>
            </a:r>
            <a:r>
              <a:rPr lang="en-US" dirty="0"/>
              <a:t> of meters toward heated rocks and water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Generating electricity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u="sng" dirty="0"/>
              <a:t>Magma</a:t>
            </a:r>
            <a:r>
              <a:rPr lang="en-US" dirty="0"/>
              <a:t> heats ground water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Wells tap </a:t>
            </a:r>
            <a:r>
              <a:rPr lang="en-US" u="sng" dirty="0"/>
              <a:t>underground</a:t>
            </a:r>
            <a:r>
              <a:rPr lang="en-US" dirty="0"/>
              <a:t> heated water or steam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Steam turns </a:t>
            </a:r>
            <a:r>
              <a:rPr lang="en-US" u="sng" dirty="0"/>
              <a:t>turbines</a:t>
            </a:r>
            <a:r>
              <a:rPr lang="en-US" dirty="0"/>
              <a:t> and generates power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Steam is </a:t>
            </a:r>
            <a:r>
              <a:rPr lang="en-US" u="sng" dirty="0"/>
              <a:t>cooled</a:t>
            </a:r>
            <a:r>
              <a:rPr lang="en-US" dirty="0"/>
              <a:t> and condensed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Water is returned back into the </a:t>
            </a:r>
            <a:r>
              <a:rPr lang="en-US" u="sng" dirty="0"/>
              <a:t>aquifer</a:t>
            </a:r>
            <a:endParaRPr lang="en-US" dirty="0"/>
          </a:p>
          <a:p>
            <a:pPr lvl="2"/>
            <a:r>
              <a:rPr lang="en-US" dirty="0"/>
              <a:t>Some geothermal plants will </a:t>
            </a:r>
            <a:r>
              <a:rPr lang="en-US" u="sng" dirty="0"/>
              <a:t>pump</a:t>
            </a:r>
            <a:r>
              <a:rPr lang="en-US" dirty="0"/>
              <a:t> cold water deep underground where it reaches heated </a:t>
            </a:r>
            <a:r>
              <a:rPr lang="en-US" u="sng" dirty="0"/>
              <a:t>rocks</a:t>
            </a:r>
            <a:r>
              <a:rPr lang="en-US" dirty="0"/>
              <a:t> and turns into steam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sz="3200" dirty="0"/>
              <a:t>Hot groundwater can be used </a:t>
            </a:r>
            <a:r>
              <a:rPr lang="en-US" sz="3200" u="sng" dirty="0"/>
              <a:t>directly</a:t>
            </a:r>
            <a:r>
              <a:rPr lang="en-US" sz="3200" dirty="0"/>
              <a:t> for </a:t>
            </a:r>
            <a:r>
              <a:rPr lang="en-US" sz="3200" u="sng" dirty="0"/>
              <a:t>heating</a:t>
            </a:r>
            <a:r>
              <a:rPr lang="en-US" sz="3200" dirty="0"/>
              <a:t> homes, offices, and greenhouses</a:t>
            </a:r>
          </a:p>
          <a:p>
            <a:pPr lvl="1"/>
            <a:r>
              <a:rPr lang="en-US" sz="3200" dirty="0"/>
              <a:t>A ground source </a:t>
            </a:r>
            <a:r>
              <a:rPr lang="en-US" sz="3200" u="sng" dirty="0"/>
              <a:t>heat</a:t>
            </a:r>
            <a:r>
              <a:rPr lang="en-US" sz="3200" dirty="0"/>
              <a:t> </a:t>
            </a:r>
            <a:r>
              <a:rPr lang="en-US" sz="3200" u="sng" dirty="0"/>
              <a:t>pump</a:t>
            </a:r>
            <a:r>
              <a:rPr lang="en-US" sz="3200" dirty="0"/>
              <a:t> takes advantage of the fact that the temperature of soil a few feet underground stays the </a:t>
            </a:r>
            <a:r>
              <a:rPr lang="en-US" sz="3200" u="sng" dirty="0"/>
              <a:t>same</a:t>
            </a:r>
            <a:r>
              <a:rPr lang="en-US" sz="3200" dirty="0"/>
              <a:t> all year.</a:t>
            </a:r>
          </a:p>
          <a:p>
            <a:pPr lvl="2"/>
            <a:r>
              <a:rPr lang="en-US" dirty="0"/>
              <a:t>In the </a:t>
            </a:r>
            <a:r>
              <a:rPr lang="en-US" u="sng" dirty="0"/>
              <a:t>winter</a:t>
            </a:r>
            <a:r>
              <a:rPr lang="en-US" dirty="0"/>
              <a:t>, the water in the pipes picks up heat from the </a:t>
            </a:r>
            <a:r>
              <a:rPr lang="en-US" u="sng" dirty="0"/>
              <a:t>ground</a:t>
            </a:r>
            <a:r>
              <a:rPr lang="en-US" dirty="0"/>
              <a:t> and transfers it to a building</a:t>
            </a:r>
          </a:p>
          <a:p>
            <a:pPr lvl="2"/>
            <a:r>
              <a:rPr lang="en-US" dirty="0"/>
              <a:t>In the </a:t>
            </a:r>
            <a:r>
              <a:rPr lang="en-US" u="sng" dirty="0"/>
              <a:t>summer</a:t>
            </a:r>
            <a:r>
              <a:rPr lang="en-US" dirty="0"/>
              <a:t>, the water in the pipes transfers heat from the </a:t>
            </a:r>
            <a:r>
              <a:rPr lang="en-US" u="sng" dirty="0"/>
              <a:t>house</a:t>
            </a:r>
            <a:r>
              <a:rPr lang="en-US" dirty="0"/>
              <a:t> to the ground.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/>
              <a:t>Benefits and costs of geothermal energy</a:t>
            </a:r>
          </a:p>
          <a:p>
            <a:pPr lvl="2"/>
            <a:r>
              <a:rPr lang="en-US" dirty="0"/>
              <a:t>Can help replace the use of </a:t>
            </a:r>
            <a:r>
              <a:rPr lang="en-US" u="sng" dirty="0"/>
              <a:t>fossil</a:t>
            </a:r>
            <a:r>
              <a:rPr lang="en-US" dirty="0"/>
              <a:t> fuels</a:t>
            </a:r>
          </a:p>
          <a:p>
            <a:pPr lvl="2"/>
            <a:r>
              <a:rPr lang="en-US" dirty="0"/>
              <a:t>Causes less </a:t>
            </a:r>
            <a:r>
              <a:rPr lang="en-US" u="sng" dirty="0"/>
              <a:t>air</a:t>
            </a:r>
            <a:r>
              <a:rPr lang="en-US" dirty="0"/>
              <a:t> pollution</a:t>
            </a:r>
          </a:p>
          <a:p>
            <a:pPr lvl="2"/>
            <a:r>
              <a:rPr lang="en-US" dirty="0"/>
              <a:t>Releases </a:t>
            </a:r>
            <a:r>
              <a:rPr lang="en-US" u="sng" dirty="0"/>
              <a:t>smaller</a:t>
            </a:r>
            <a:r>
              <a:rPr lang="en-US" dirty="0"/>
              <a:t> quantities of greenhouse gases</a:t>
            </a:r>
          </a:p>
          <a:p>
            <a:pPr lvl="2"/>
            <a:r>
              <a:rPr lang="en-US" dirty="0"/>
              <a:t>Sources may not always be truly </a:t>
            </a:r>
            <a:r>
              <a:rPr lang="en-US" u="sng" dirty="0"/>
              <a:t>sustainable</a:t>
            </a:r>
            <a:endParaRPr lang="en-US" dirty="0"/>
          </a:p>
          <a:p>
            <a:pPr lvl="2"/>
            <a:r>
              <a:rPr lang="en-US" dirty="0"/>
              <a:t>The water of many hot springs contains </a:t>
            </a:r>
            <a:r>
              <a:rPr lang="en-US" u="sng" dirty="0"/>
              <a:t>chemicals</a:t>
            </a:r>
            <a:r>
              <a:rPr lang="en-US" dirty="0"/>
              <a:t> that damage equipment and add to </a:t>
            </a:r>
            <a:r>
              <a:rPr lang="en-US" u="sng" dirty="0"/>
              <a:t>pollution</a:t>
            </a:r>
            <a:endParaRPr lang="en-US" dirty="0"/>
          </a:p>
          <a:p>
            <a:pPr lvl="2"/>
            <a:r>
              <a:rPr lang="en-US" dirty="0"/>
              <a:t>Some geothermal energy projects may trigger </a:t>
            </a:r>
            <a:r>
              <a:rPr lang="en-US" u="sng" dirty="0"/>
              <a:t>earthquakes</a:t>
            </a:r>
            <a:endParaRPr lang="en-US" dirty="0"/>
          </a:p>
          <a:p>
            <a:pPr lvl="2"/>
            <a:r>
              <a:rPr lang="en-US" dirty="0"/>
              <a:t>Limited to </a:t>
            </a:r>
            <a:r>
              <a:rPr lang="en-US" u="sng" dirty="0"/>
              <a:t>areas</a:t>
            </a:r>
            <a:r>
              <a:rPr lang="en-US" dirty="0"/>
              <a:t> where heated groundwater is easily accessible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2: Hydropower and Ocean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Generating Electricity with Hydropower</a:t>
            </a:r>
          </a:p>
          <a:p>
            <a:pPr lvl="1"/>
            <a:r>
              <a:rPr lang="en-US" sz="3200" dirty="0"/>
              <a:t>The movement of </a:t>
            </a:r>
            <a:r>
              <a:rPr lang="en-US" sz="3200" u="sng" dirty="0"/>
              <a:t>river</a:t>
            </a:r>
            <a:r>
              <a:rPr lang="en-US" sz="3200" dirty="0"/>
              <a:t> water can be used to generate electricity</a:t>
            </a:r>
          </a:p>
          <a:p>
            <a:pPr lvl="1"/>
            <a:r>
              <a:rPr lang="en-US" sz="3200" dirty="0"/>
              <a:t>In hydropower, or </a:t>
            </a:r>
            <a:r>
              <a:rPr lang="en-US" sz="3200" u="sng" dirty="0"/>
              <a:t>hydroelectric</a:t>
            </a:r>
            <a:r>
              <a:rPr lang="en-US" sz="3200" dirty="0"/>
              <a:t> </a:t>
            </a:r>
            <a:r>
              <a:rPr lang="en-US" sz="3200" u="sng" dirty="0"/>
              <a:t>power</a:t>
            </a:r>
            <a:r>
              <a:rPr lang="en-US" sz="3200" dirty="0"/>
              <a:t>, we use the kinetic energy of moving water to turn turbines and generate electricity.</a:t>
            </a:r>
          </a:p>
          <a:p>
            <a:pPr lvl="1"/>
            <a:r>
              <a:rPr lang="en-US" sz="3200" dirty="0"/>
              <a:t>In the US </a:t>
            </a:r>
            <a:r>
              <a:rPr lang="en-US" sz="3200" u="sng" dirty="0"/>
              <a:t>6%</a:t>
            </a:r>
            <a:r>
              <a:rPr lang="en-US" sz="3200" dirty="0"/>
              <a:t> of the electricity is generated by hydropower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Using water stored behind dams</a:t>
            </a:r>
          </a:p>
          <a:p>
            <a:pPr lvl="2"/>
            <a:r>
              <a:rPr lang="en-US" dirty="0"/>
              <a:t>A dam </a:t>
            </a:r>
            <a:r>
              <a:rPr lang="en-US" u="sng" dirty="0"/>
              <a:t>blocks</a:t>
            </a:r>
            <a:r>
              <a:rPr lang="en-US" dirty="0"/>
              <a:t> a river and water is stored in a </a:t>
            </a:r>
            <a:r>
              <a:rPr lang="en-US" u="sng" dirty="0"/>
              <a:t>reservoir</a:t>
            </a:r>
            <a:r>
              <a:rPr lang="en-US" dirty="0"/>
              <a:t> behind the dam</a:t>
            </a:r>
          </a:p>
          <a:p>
            <a:pPr lvl="2"/>
            <a:r>
              <a:rPr lang="en-US" dirty="0"/>
              <a:t>As the river water passes through the dam, the water turns the blades of a </a:t>
            </a:r>
            <a:r>
              <a:rPr lang="en-US" u="sng" dirty="0"/>
              <a:t>turbine</a:t>
            </a:r>
            <a:r>
              <a:rPr lang="en-US" dirty="0"/>
              <a:t> which cause </a:t>
            </a:r>
            <a:r>
              <a:rPr lang="en-US" u="sng" dirty="0"/>
              <a:t>generators</a:t>
            </a:r>
            <a:r>
              <a:rPr lang="en-US" dirty="0"/>
              <a:t> to produce electricity</a:t>
            </a:r>
          </a:p>
          <a:p>
            <a:pPr lvl="2"/>
            <a:r>
              <a:rPr lang="en-US" dirty="0"/>
              <a:t>Most </a:t>
            </a:r>
            <a:r>
              <a:rPr lang="en-US" u="sng" dirty="0"/>
              <a:t>hydropower</a:t>
            </a:r>
            <a:r>
              <a:rPr lang="en-US" dirty="0"/>
              <a:t> is generated by dams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Using the natural flow of a river</a:t>
            </a:r>
          </a:p>
          <a:p>
            <a:pPr lvl="2"/>
            <a:r>
              <a:rPr lang="en-US" dirty="0"/>
              <a:t>Called the </a:t>
            </a:r>
            <a:r>
              <a:rPr lang="en-US" u="sng" dirty="0"/>
              <a:t>run-of-the-river</a:t>
            </a:r>
            <a:r>
              <a:rPr lang="en-US" dirty="0"/>
              <a:t> approach</a:t>
            </a:r>
          </a:p>
          <a:p>
            <a:pPr lvl="2"/>
            <a:r>
              <a:rPr lang="en-US" dirty="0"/>
              <a:t>Some of the river water is </a:t>
            </a:r>
            <a:r>
              <a:rPr lang="en-US" u="sng" dirty="0"/>
              <a:t>diverted</a:t>
            </a:r>
            <a:r>
              <a:rPr lang="en-US" dirty="0"/>
              <a:t> through a </a:t>
            </a:r>
            <a:r>
              <a:rPr lang="en-US" u="sng" dirty="0"/>
              <a:t>pipe</a:t>
            </a:r>
            <a:r>
              <a:rPr lang="en-US" dirty="0"/>
              <a:t>, which carries the water to the turbines.</a:t>
            </a:r>
          </a:p>
          <a:p>
            <a:pPr lvl="2"/>
            <a:r>
              <a:rPr lang="en-US" dirty="0"/>
              <a:t>This method does not disturb </a:t>
            </a:r>
            <a:r>
              <a:rPr lang="en-US" u="sng" dirty="0"/>
              <a:t>natural</a:t>
            </a:r>
            <a:r>
              <a:rPr lang="en-US" dirty="0"/>
              <a:t> habitats as much</a:t>
            </a:r>
          </a:p>
          <a:p>
            <a:pPr lvl="2"/>
            <a:r>
              <a:rPr lang="en-US" dirty="0"/>
              <a:t>When the river is </a:t>
            </a:r>
            <a:r>
              <a:rPr lang="en-US" u="sng" dirty="0"/>
              <a:t>low</a:t>
            </a:r>
            <a:r>
              <a:rPr lang="en-US" dirty="0"/>
              <a:t>, little electricity is produced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Lesson 1: Biomass and Geothermal Energy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Benefits and Costs of Hydropower</a:t>
            </a:r>
          </a:p>
          <a:p>
            <a:pPr lvl="1"/>
            <a:r>
              <a:rPr lang="en-US" sz="3200" dirty="0"/>
              <a:t>Hydropower is nonpolluting and relatively </a:t>
            </a:r>
            <a:r>
              <a:rPr lang="en-US" sz="3200" u="sng" dirty="0"/>
              <a:t>inexpensive</a:t>
            </a:r>
            <a:r>
              <a:rPr lang="en-US" sz="3200" dirty="0"/>
              <a:t>, but dams can harm </a:t>
            </a:r>
            <a:r>
              <a:rPr lang="en-US" sz="3200" u="sng" dirty="0"/>
              <a:t>ecosystems</a:t>
            </a:r>
            <a:r>
              <a:rPr lang="en-US" sz="3200" dirty="0"/>
              <a:t> and disrupt people’s lives.</a:t>
            </a:r>
          </a:p>
          <a:p>
            <a:pPr lvl="1"/>
            <a:r>
              <a:rPr lang="en-US" sz="3200" dirty="0"/>
              <a:t>Most of the </a:t>
            </a:r>
            <a:r>
              <a:rPr lang="en-US" sz="3200" u="sng" dirty="0"/>
              <a:t>rivers</a:t>
            </a:r>
            <a:r>
              <a:rPr lang="en-US" sz="3200" dirty="0"/>
              <a:t> that offer the best opportunity for hydropower are </a:t>
            </a:r>
            <a:r>
              <a:rPr lang="en-US" sz="3200" u="sng" dirty="0"/>
              <a:t>already</a:t>
            </a:r>
            <a:r>
              <a:rPr lang="en-US" sz="3200" dirty="0"/>
              <a:t> dammed.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Benefits</a:t>
            </a:r>
          </a:p>
          <a:p>
            <a:pPr lvl="2"/>
            <a:r>
              <a:rPr lang="en-US" u="sng" dirty="0"/>
              <a:t>Renewable</a:t>
            </a:r>
            <a:r>
              <a:rPr lang="en-US" dirty="0"/>
              <a:t> resource</a:t>
            </a:r>
          </a:p>
          <a:p>
            <a:pPr lvl="2"/>
            <a:r>
              <a:rPr lang="en-US" dirty="0"/>
              <a:t>Considered “</a:t>
            </a:r>
            <a:r>
              <a:rPr lang="en-US" u="sng" dirty="0"/>
              <a:t>clean</a:t>
            </a:r>
            <a:r>
              <a:rPr lang="en-US" dirty="0"/>
              <a:t>”  because nothing is burned</a:t>
            </a:r>
          </a:p>
          <a:p>
            <a:pPr lvl="2"/>
            <a:r>
              <a:rPr lang="en-US" dirty="0"/>
              <a:t>Does not </a:t>
            </a:r>
            <a:r>
              <a:rPr lang="en-US" u="sng" dirty="0"/>
              <a:t>pollute</a:t>
            </a:r>
            <a:r>
              <a:rPr lang="en-US" dirty="0"/>
              <a:t> the atmosphere or release greenhouse gases</a:t>
            </a:r>
          </a:p>
          <a:p>
            <a:pPr lvl="2"/>
            <a:r>
              <a:rPr lang="en-US" dirty="0"/>
              <a:t>Relatively </a:t>
            </a:r>
            <a:r>
              <a:rPr lang="en-US" u="sng" dirty="0"/>
              <a:t>inexpensive</a:t>
            </a:r>
            <a:endParaRPr lang="en-US" dirty="0"/>
          </a:p>
          <a:p>
            <a:pPr lvl="2"/>
            <a:r>
              <a:rPr lang="en-US" dirty="0"/>
              <a:t>Dams can also control </a:t>
            </a:r>
            <a:r>
              <a:rPr lang="en-US" u="sng" dirty="0"/>
              <a:t>floods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Costs</a:t>
            </a:r>
          </a:p>
          <a:p>
            <a:pPr lvl="2"/>
            <a:r>
              <a:rPr lang="en-US" dirty="0"/>
              <a:t>Drastically change </a:t>
            </a:r>
            <a:r>
              <a:rPr lang="en-US" u="sng" dirty="0"/>
              <a:t>ecosystems</a:t>
            </a:r>
            <a:endParaRPr lang="en-US" dirty="0"/>
          </a:p>
          <a:p>
            <a:pPr lvl="2"/>
            <a:r>
              <a:rPr lang="en-US" dirty="0"/>
              <a:t>Interrupts the </a:t>
            </a:r>
            <a:r>
              <a:rPr lang="en-US" u="sng" dirty="0"/>
              <a:t>natural</a:t>
            </a:r>
            <a:r>
              <a:rPr lang="en-US" dirty="0"/>
              <a:t> flow of water</a:t>
            </a:r>
          </a:p>
          <a:p>
            <a:pPr lvl="2"/>
            <a:r>
              <a:rPr lang="en-US" dirty="0"/>
              <a:t>Negative impact on </a:t>
            </a:r>
            <a:r>
              <a:rPr lang="en-US" u="sng" dirty="0"/>
              <a:t>fish</a:t>
            </a:r>
            <a:r>
              <a:rPr lang="en-US" dirty="0"/>
              <a:t> populations</a:t>
            </a:r>
          </a:p>
          <a:p>
            <a:pPr lvl="2"/>
            <a:r>
              <a:rPr lang="en-US" dirty="0"/>
              <a:t>Dam construction can cause damages to the </a:t>
            </a:r>
            <a:r>
              <a:rPr lang="en-US" u="sng" dirty="0"/>
              <a:t>landscape</a:t>
            </a:r>
            <a:r>
              <a:rPr lang="en-US" dirty="0"/>
              <a:t>, erosion, and </a:t>
            </a:r>
            <a:r>
              <a:rPr lang="en-US" u="sng" dirty="0"/>
              <a:t>landslides</a:t>
            </a:r>
            <a:endParaRPr lang="en-US" dirty="0"/>
          </a:p>
          <a:p>
            <a:pPr lvl="2"/>
            <a:r>
              <a:rPr lang="en-US" dirty="0"/>
              <a:t>Dams can prevent important </a:t>
            </a:r>
            <a:r>
              <a:rPr lang="en-US" u="sng" dirty="0"/>
              <a:t>sediments</a:t>
            </a:r>
            <a:r>
              <a:rPr lang="en-US" dirty="0"/>
              <a:t> and </a:t>
            </a:r>
            <a:r>
              <a:rPr lang="en-US" u="sng" dirty="0"/>
              <a:t>nutrients</a:t>
            </a:r>
            <a:r>
              <a:rPr lang="en-US" dirty="0"/>
              <a:t> from getting downstream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sz="3200" dirty="0"/>
              <a:t>Three Gorges Dam</a:t>
            </a:r>
          </a:p>
          <a:p>
            <a:pPr lvl="2"/>
            <a:r>
              <a:rPr lang="en-US" dirty="0"/>
              <a:t>On China’s </a:t>
            </a:r>
            <a:r>
              <a:rPr lang="en-US" u="sng" dirty="0"/>
              <a:t>Yangtze</a:t>
            </a:r>
            <a:r>
              <a:rPr lang="en-US" dirty="0"/>
              <a:t> River</a:t>
            </a:r>
          </a:p>
          <a:p>
            <a:pPr lvl="2"/>
            <a:r>
              <a:rPr lang="en-US" dirty="0"/>
              <a:t>Completed in </a:t>
            </a:r>
            <a:r>
              <a:rPr lang="en-US" u="sng" dirty="0"/>
              <a:t>2008</a:t>
            </a:r>
            <a:endParaRPr lang="en-US" dirty="0"/>
          </a:p>
          <a:p>
            <a:pPr lvl="2"/>
            <a:r>
              <a:rPr lang="en-US" dirty="0"/>
              <a:t>Generates enough hydropower to replace </a:t>
            </a:r>
            <a:r>
              <a:rPr lang="en-US" u="sng" dirty="0"/>
              <a:t>dozens</a:t>
            </a:r>
            <a:r>
              <a:rPr lang="en-US" dirty="0"/>
              <a:t> of large coal and nuclear plants</a:t>
            </a:r>
          </a:p>
          <a:p>
            <a:pPr lvl="2"/>
            <a:r>
              <a:rPr lang="en-US" dirty="0"/>
              <a:t>Controls </a:t>
            </a:r>
            <a:r>
              <a:rPr lang="en-US" u="sng" dirty="0"/>
              <a:t>floods</a:t>
            </a:r>
            <a:r>
              <a:rPr lang="en-US" dirty="0"/>
              <a:t> and enables </a:t>
            </a:r>
            <a:r>
              <a:rPr lang="en-US" u="sng" dirty="0"/>
              <a:t>boats</a:t>
            </a:r>
            <a:r>
              <a:rPr lang="en-US" dirty="0"/>
              <a:t> to travel farther upstream</a:t>
            </a:r>
          </a:p>
          <a:p>
            <a:pPr lvl="2"/>
            <a:r>
              <a:rPr lang="en-US" dirty="0"/>
              <a:t>Cost </a:t>
            </a:r>
            <a:r>
              <a:rPr lang="en-US" u="sng" dirty="0"/>
              <a:t>$26 billion</a:t>
            </a:r>
            <a:r>
              <a:rPr lang="en-US" dirty="0"/>
              <a:t> to build</a:t>
            </a:r>
          </a:p>
          <a:p>
            <a:pPr lvl="2"/>
            <a:r>
              <a:rPr lang="en-US" dirty="0"/>
              <a:t>Flooded many </a:t>
            </a:r>
            <a:r>
              <a:rPr lang="en-US" u="sng" dirty="0"/>
              <a:t>cities</a:t>
            </a:r>
            <a:r>
              <a:rPr lang="en-US" dirty="0"/>
              <a:t>, destroyed the </a:t>
            </a:r>
            <a:r>
              <a:rPr lang="en-US" u="sng" dirty="0"/>
              <a:t>homes</a:t>
            </a:r>
            <a:r>
              <a:rPr lang="en-US" dirty="0"/>
              <a:t> of 1.3 million people, and flooded 10,000 year-old </a:t>
            </a:r>
            <a:r>
              <a:rPr lang="en-US" u="sng" dirty="0"/>
              <a:t>archeological</a:t>
            </a:r>
            <a:r>
              <a:rPr lang="en-US" dirty="0"/>
              <a:t> sites.</a:t>
            </a:r>
          </a:p>
          <a:p>
            <a:pPr lvl="2"/>
            <a:r>
              <a:rPr lang="en-US" dirty="0"/>
              <a:t>Rising water has destroyed </a:t>
            </a:r>
            <a:r>
              <a:rPr lang="en-US" u="sng" dirty="0"/>
              <a:t>farmlands</a:t>
            </a:r>
            <a:r>
              <a:rPr lang="en-US" dirty="0"/>
              <a:t> and </a:t>
            </a:r>
            <a:r>
              <a:rPr lang="en-US" u="sng" dirty="0"/>
              <a:t>wildlife</a:t>
            </a:r>
            <a:r>
              <a:rPr lang="en-US" dirty="0"/>
              <a:t> habitats.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Energy From the Ocean</a:t>
            </a:r>
          </a:p>
          <a:p>
            <a:pPr lvl="1"/>
            <a:r>
              <a:rPr lang="en-US" sz="3200" dirty="0"/>
              <a:t>The movement of </a:t>
            </a:r>
            <a:r>
              <a:rPr lang="en-US" sz="3200" u="sng" dirty="0"/>
              <a:t>tides</a:t>
            </a:r>
            <a:r>
              <a:rPr lang="en-US" sz="3200" dirty="0"/>
              <a:t> and ocean </a:t>
            </a:r>
            <a:r>
              <a:rPr lang="en-US" sz="3200" u="sng" dirty="0"/>
              <a:t>thermal</a:t>
            </a:r>
            <a:r>
              <a:rPr lang="en-US" sz="3200" dirty="0"/>
              <a:t> energy can be used to generate electricity</a:t>
            </a:r>
          </a:p>
          <a:p>
            <a:pPr lvl="1"/>
            <a:r>
              <a:rPr lang="en-US" sz="3200" dirty="0"/>
              <a:t>Tidal Energy</a:t>
            </a:r>
          </a:p>
          <a:p>
            <a:pPr lvl="2"/>
            <a:r>
              <a:rPr lang="en-US" dirty="0"/>
              <a:t>The term </a:t>
            </a:r>
            <a:r>
              <a:rPr lang="en-US" u="sng" dirty="0"/>
              <a:t>tidal energy</a:t>
            </a:r>
            <a:r>
              <a:rPr lang="en-US" dirty="0"/>
              <a:t> refers to using the movement of tidal water to generate electricity</a:t>
            </a:r>
          </a:p>
          <a:p>
            <a:pPr lvl="2"/>
            <a:r>
              <a:rPr lang="en-US" u="sng" dirty="0"/>
              <a:t>Twice</a:t>
            </a:r>
            <a:r>
              <a:rPr lang="en-US" dirty="0"/>
              <a:t> a day, as ocean tides rise and fall, large amounts of water move upward and then draw 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en-US" dirty="0"/>
              <a:t>In one method, a </a:t>
            </a:r>
            <a:r>
              <a:rPr lang="en-US" u="sng" dirty="0"/>
              <a:t>dam</a:t>
            </a:r>
            <a:r>
              <a:rPr lang="en-US" dirty="0"/>
              <a:t> is built across a </a:t>
            </a:r>
            <a:r>
              <a:rPr lang="en-US" u="sng" dirty="0"/>
              <a:t>bay</a:t>
            </a:r>
            <a:r>
              <a:rPr lang="en-US" dirty="0"/>
              <a:t> or tidal river</a:t>
            </a:r>
          </a:p>
          <a:p>
            <a:pPr lvl="3"/>
            <a:r>
              <a:rPr lang="en-US" sz="2800" dirty="0"/>
              <a:t>As the tide rises, water moves through the dam and enters the bay and as the water from the </a:t>
            </a:r>
            <a:r>
              <a:rPr lang="en-US" sz="2800" u="sng" dirty="0"/>
              <a:t>receding</a:t>
            </a:r>
            <a:r>
              <a:rPr lang="en-US" sz="2800" dirty="0"/>
              <a:t> tide passes through the dam it is channeled through a system of </a:t>
            </a:r>
            <a:r>
              <a:rPr lang="en-US" sz="2800" u="sng" dirty="0"/>
              <a:t>turbines</a:t>
            </a:r>
            <a:r>
              <a:rPr lang="en-US" sz="2800" dirty="0"/>
              <a:t>.</a:t>
            </a:r>
          </a:p>
          <a:p>
            <a:pPr lvl="2"/>
            <a:r>
              <a:rPr lang="en-US" dirty="0"/>
              <a:t>Harnessing tidal energy works best in </a:t>
            </a:r>
            <a:r>
              <a:rPr lang="en-US" u="sng" dirty="0"/>
              <a:t>long</a:t>
            </a:r>
            <a:r>
              <a:rPr lang="en-US" dirty="0"/>
              <a:t>, </a:t>
            </a:r>
            <a:r>
              <a:rPr lang="en-US" u="sng" dirty="0"/>
              <a:t>narrow</a:t>
            </a:r>
            <a:r>
              <a:rPr lang="en-US" dirty="0"/>
              <a:t> bays such as Alaska’s Cook Inlet or the Bay of Fundy in Canada because the differences in </a:t>
            </a:r>
            <a:r>
              <a:rPr lang="en-US" u="sng" dirty="0"/>
              <a:t>height</a:t>
            </a:r>
            <a:r>
              <a:rPr lang="en-US" dirty="0"/>
              <a:t> between high and low tides are especially </a:t>
            </a:r>
            <a:r>
              <a:rPr lang="en-US" u="sng" dirty="0"/>
              <a:t>great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Tidal electricity stations have the benefit of releasing </a:t>
            </a:r>
            <a:r>
              <a:rPr lang="en-US" u="sng" dirty="0"/>
              <a:t>few</a:t>
            </a:r>
            <a:r>
              <a:rPr lang="en-US" dirty="0"/>
              <a:t> or </a:t>
            </a:r>
            <a:r>
              <a:rPr lang="en-US" u="sng" dirty="0"/>
              <a:t>no</a:t>
            </a:r>
            <a:r>
              <a:rPr lang="en-US" dirty="0"/>
              <a:t> pollutants</a:t>
            </a:r>
          </a:p>
          <a:p>
            <a:pPr lvl="2"/>
            <a:r>
              <a:rPr lang="en-US" dirty="0"/>
              <a:t>Can harm the </a:t>
            </a:r>
            <a:r>
              <a:rPr lang="en-US" u="sng" dirty="0"/>
              <a:t>ecology</a:t>
            </a:r>
            <a:r>
              <a:rPr lang="en-US" dirty="0"/>
              <a:t> of the bay or river</a:t>
            </a:r>
          </a:p>
          <a:p>
            <a:pPr lvl="2"/>
            <a:r>
              <a:rPr lang="en-US" dirty="0"/>
              <a:t>There are </a:t>
            </a:r>
            <a:r>
              <a:rPr lang="en-US" u="sng" dirty="0"/>
              <a:t>few</a:t>
            </a:r>
            <a:r>
              <a:rPr lang="en-US" dirty="0"/>
              <a:t> places where tidal energy can be harnessed </a:t>
            </a:r>
            <a:r>
              <a:rPr lang="en-US" u="sng" dirty="0"/>
              <a:t>effectively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Thermal energy from the ocean</a:t>
            </a:r>
          </a:p>
          <a:p>
            <a:pPr lvl="2"/>
            <a:r>
              <a:rPr lang="en-US" dirty="0"/>
              <a:t>Each day, ocean water near the </a:t>
            </a:r>
            <a:r>
              <a:rPr lang="en-US" u="sng" dirty="0"/>
              <a:t>equator</a:t>
            </a:r>
            <a:r>
              <a:rPr lang="en-US" dirty="0"/>
              <a:t> absorbs </a:t>
            </a:r>
            <a:r>
              <a:rPr lang="en-US" u="sng" dirty="0"/>
              <a:t>radiation</a:t>
            </a:r>
            <a:r>
              <a:rPr lang="en-US" dirty="0"/>
              <a:t> from the sun</a:t>
            </a:r>
          </a:p>
          <a:p>
            <a:pPr lvl="2"/>
            <a:r>
              <a:rPr lang="en-US" dirty="0"/>
              <a:t>Ocean thermal energy conversion (</a:t>
            </a:r>
            <a:r>
              <a:rPr lang="en-US" u="sng" dirty="0"/>
              <a:t>OTEC</a:t>
            </a:r>
            <a:r>
              <a:rPr lang="en-US" dirty="0"/>
              <a:t>) is a process that converts the thermal energy in ocean water to </a:t>
            </a:r>
            <a:r>
              <a:rPr lang="en-US" u="sng" dirty="0"/>
              <a:t>electrical</a:t>
            </a:r>
            <a:r>
              <a:rPr lang="en-US" dirty="0"/>
              <a:t> energy that people can use.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lvl="2"/>
            <a:r>
              <a:rPr lang="en-US" dirty="0"/>
              <a:t>The </a:t>
            </a:r>
            <a:r>
              <a:rPr lang="en-US" u="sng" dirty="0"/>
              <a:t>natural</a:t>
            </a:r>
            <a:r>
              <a:rPr lang="en-US" dirty="0"/>
              <a:t> temperature gradient in ocean water is used to generate electricity</a:t>
            </a:r>
          </a:p>
          <a:p>
            <a:pPr lvl="3"/>
            <a:r>
              <a:rPr lang="en-US" sz="2800" u="sng" dirty="0"/>
              <a:t>Warm</a:t>
            </a:r>
            <a:r>
              <a:rPr lang="en-US" sz="2800" dirty="0"/>
              <a:t> surface water circulates around pipes that contain substances that </a:t>
            </a:r>
            <a:r>
              <a:rPr lang="en-US" sz="2800" u="sng" dirty="0"/>
              <a:t>boil</a:t>
            </a:r>
            <a:r>
              <a:rPr lang="en-US" sz="2800" dirty="0"/>
              <a:t> at temperatures that are </a:t>
            </a:r>
            <a:r>
              <a:rPr lang="en-US" sz="2800" u="sng" dirty="0"/>
              <a:t>lower</a:t>
            </a:r>
            <a:r>
              <a:rPr lang="en-US" sz="2800" dirty="0"/>
              <a:t> than the boiling point of water.  </a:t>
            </a:r>
          </a:p>
          <a:p>
            <a:pPr lvl="3"/>
            <a:r>
              <a:rPr lang="en-US" sz="2800" dirty="0"/>
              <a:t>The heat from the water makes the substance </a:t>
            </a:r>
            <a:r>
              <a:rPr lang="en-US" sz="2800" u="sng" dirty="0"/>
              <a:t>evaporate</a:t>
            </a:r>
            <a:r>
              <a:rPr lang="en-US" sz="2800" dirty="0"/>
              <a:t> and the </a:t>
            </a:r>
            <a:r>
              <a:rPr lang="en-US" sz="2800" u="sng" dirty="0"/>
              <a:t>gas</a:t>
            </a:r>
            <a:r>
              <a:rPr lang="en-US" sz="2800" dirty="0"/>
              <a:t> spins turbines to generate electricity.</a:t>
            </a:r>
          </a:p>
          <a:p>
            <a:pPr lvl="3"/>
            <a:r>
              <a:rPr lang="en-US" sz="2800" dirty="0"/>
              <a:t>Cold water piped in from the ocean </a:t>
            </a:r>
            <a:r>
              <a:rPr lang="en-US" sz="2800" u="sng" dirty="0"/>
              <a:t>depths</a:t>
            </a:r>
            <a:r>
              <a:rPr lang="en-US" sz="2800" dirty="0"/>
              <a:t> then </a:t>
            </a:r>
            <a:r>
              <a:rPr lang="en-US" sz="2800" u="sng" dirty="0"/>
              <a:t>condenses</a:t>
            </a:r>
            <a:r>
              <a:rPr lang="en-US" sz="2800" dirty="0"/>
              <a:t> the gas so it can be used again.</a:t>
            </a:r>
          </a:p>
          <a:p>
            <a:pPr lvl="2"/>
            <a:r>
              <a:rPr lang="en-US" dirty="0"/>
              <a:t>Costs remain </a:t>
            </a:r>
            <a:r>
              <a:rPr lang="en-US" u="sng" dirty="0"/>
              <a:t>high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3: Solar and Wind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Reasons for Alternative Energy</a:t>
            </a:r>
          </a:p>
          <a:p>
            <a:pPr lvl="1"/>
            <a:r>
              <a:rPr lang="en-US" dirty="0"/>
              <a:t>Alternative energy resources are needed to </a:t>
            </a:r>
            <a:r>
              <a:rPr lang="en-US" u="sng" dirty="0"/>
              <a:t>replace</a:t>
            </a:r>
            <a:r>
              <a:rPr lang="en-US" dirty="0"/>
              <a:t> fossil fuels, reduce air pollution, and reduce the </a:t>
            </a:r>
            <a:r>
              <a:rPr lang="en-US" u="sng" dirty="0"/>
              <a:t>emission</a:t>
            </a:r>
            <a:r>
              <a:rPr lang="en-US" dirty="0"/>
              <a:t> of greenhouse gases.</a:t>
            </a:r>
          </a:p>
          <a:p>
            <a:pPr lvl="1"/>
            <a:r>
              <a:rPr lang="en-US" dirty="0"/>
              <a:t>Benefits of renewable energy</a:t>
            </a:r>
          </a:p>
          <a:p>
            <a:pPr lvl="2"/>
            <a:r>
              <a:rPr lang="en-US" dirty="0"/>
              <a:t>Most of them are unlikely to </a:t>
            </a:r>
            <a:r>
              <a:rPr lang="en-US" u="sng" dirty="0"/>
              <a:t>run out</a:t>
            </a:r>
            <a:endParaRPr lang="en-US" dirty="0"/>
          </a:p>
          <a:p>
            <a:pPr lvl="2"/>
            <a:r>
              <a:rPr lang="en-US" dirty="0"/>
              <a:t>If renewable energy resources replace fossil fuels, they will help </a:t>
            </a:r>
            <a:r>
              <a:rPr lang="en-US" u="sng" dirty="0"/>
              <a:t>decrease</a:t>
            </a:r>
            <a:r>
              <a:rPr lang="en-US" dirty="0"/>
              <a:t> air </a:t>
            </a:r>
            <a:r>
              <a:rPr lang="en-US" u="sng" dirty="0"/>
              <a:t>pollution</a:t>
            </a:r>
            <a:r>
              <a:rPr lang="en-US" dirty="0"/>
              <a:t> and greenhouse gas emissions</a:t>
            </a:r>
          </a:p>
          <a:p>
            <a:pPr lvl="2"/>
            <a:r>
              <a:rPr lang="en-US" dirty="0"/>
              <a:t>Become less </a:t>
            </a:r>
            <a:r>
              <a:rPr lang="en-US" u="sng" dirty="0"/>
              <a:t>dependent</a:t>
            </a:r>
            <a:r>
              <a:rPr lang="en-US" dirty="0"/>
              <a:t> on other nations to supply us with fuel</a:t>
            </a:r>
          </a:p>
          <a:p>
            <a:pPr lvl="2"/>
            <a:r>
              <a:rPr lang="en-US" dirty="0"/>
              <a:t>Will create jobs for people to </a:t>
            </a:r>
            <a:r>
              <a:rPr lang="en-US" u="sng" dirty="0"/>
              <a:t>design</a:t>
            </a:r>
            <a:r>
              <a:rPr lang="en-US" dirty="0"/>
              <a:t>, build, and </a:t>
            </a:r>
            <a:r>
              <a:rPr lang="en-US" u="sng" dirty="0"/>
              <a:t>maintain</a:t>
            </a:r>
            <a:r>
              <a:rPr lang="en-US" dirty="0"/>
              <a:t> the needed technology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Harnessing Solar Energy</a:t>
            </a:r>
          </a:p>
          <a:p>
            <a:pPr lvl="1"/>
            <a:r>
              <a:rPr lang="en-US" sz="3200" dirty="0"/>
              <a:t>The </a:t>
            </a:r>
            <a:r>
              <a:rPr lang="en-US" sz="3200" u="sng" dirty="0"/>
              <a:t>sun’s</a:t>
            </a:r>
            <a:r>
              <a:rPr lang="en-US" sz="3200" dirty="0"/>
              <a:t> energy can be used to heat buildings and generate electricity</a:t>
            </a:r>
          </a:p>
          <a:p>
            <a:pPr lvl="1"/>
            <a:r>
              <a:rPr lang="en-US" sz="3200" dirty="0"/>
              <a:t>The sun provides energy for almost all </a:t>
            </a:r>
            <a:r>
              <a:rPr lang="en-US" sz="3200" u="sng" dirty="0"/>
              <a:t>life</a:t>
            </a:r>
            <a:r>
              <a:rPr lang="en-US" sz="3200" dirty="0"/>
              <a:t> processes on Earth</a:t>
            </a:r>
          </a:p>
          <a:p>
            <a:pPr lvl="1"/>
            <a:r>
              <a:rPr lang="en-US" sz="3200" dirty="0"/>
              <a:t>Using sunlight </a:t>
            </a:r>
            <a:r>
              <a:rPr lang="en-US" sz="3200" u="sng" dirty="0"/>
              <a:t>directly</a:t>
            </a:r>
            <a:r>
              <a:rPr lang="en-US" sz="3200" dirty="0"/>
              <a:t>, without involving mechanical or electrical devices is called </a:t>
            </a:r>
            <a:r>
              <a:rPr lang="en-US" sz="3200" u="sng" dirty="0"/>
              <a:t>passive</a:t>
            </a:r>
            <a:r>
              <a:rPr lang="en-US" sz="3200" dirty="0"/>
              <a:t> solar heating</a:t>
            </a:r>
          </a:p>
          <a:p>
            <a:pPr lvl="2"/>
            <a:r>
              <a:rPr lang="en-US" dirty="0"/>
              <a:t>Involves designing a building to </a:t>
            </a:r>
            <a:r>
              <a:rPr lang="en-US" u="sng" dirty="0"/>
              <a:t>collect</a:t>
            </a:r>
            <a:r>
              <a:rPr lang="en-US" dirty="0"/>
              <a:t>, store, and </a:t>
            </a:r>
            <a:r>
              <a:rPr lang="en-US" u="sng" dirty="0"/>
              <a:t>distribute</a:t>
            </a:r>
            <a:r>
              <a:rPr lang="en-US" dirty="0"/>
              <a:t> the sun’s energy naturally</a:t>
            </a:r>
          </a:p>
          <a:p>
            <a:pPr lvl="2"/>
            <a:r>
              <a:rPr lang="en-US" dirty="0"/>
              <a:t>Greenhouses and homes that are designed with windows that face </a:t>
            </a:r>
            <a:r>
              <a:rPr lang="en-US" u="sng" dirty="0"/>
              <a:t>south</a:t>
            </a:r>
            <a:r>
              <a:rPr lang="en-US" dirty="0"/>
              <a:t> and </a:t>
            </a:r>
            <a:r>
              <a:rPr lang="en-US" u="sng" dirty="0"/>
              <a:t>east</a:t>
            </a:r>
            <a:r>
              <a:rPr lang="en-US" dirty="0"/>
              <a:t> to capture sunlight in winter are using passive solar heating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3200" dirty="0"/>
              <a:t>An </a:t>
            </a:r>
            <a:r>
              <a:rPr lang="en-US" sz="3200" u="sng" dirty="0"/>
              <a:t>active</a:t>
            </a:r>
            <a:r>
              <a:rPr lang="en-US" sz="3200" dirty="0"/>
              <a:t> solar heating system uses technology to collect, move, and store heat derived from the sun.</a:t>
            </a:r>
          </a:p>
          <a:p>
            <a:pPr lvl="2"/>
            <a:r>
              <a:rPr lang="en-US" dirty="0"/>
              <a:t>A </a:t>
            </a:r>
            <a:r>
              <a:rPr lang="en-US" u="sng" dirty="0"/>
              <a:t>flat-plate</a:t>
            </a:r>
            <a:r>
              <a:rPr lang="en-US" dirty="0"/>
              <a:t> solar collector generally consists of a </a:t>
            </a:r>
            <a:r>
              <a:rPr lang="en-US" u="sng" dirty="0"/>
              <a:t>black</a:t>
            </a:r>
            <a:r>
              <a:rPr lang="en-US" dirty="0"/>
              <a:t>, heat-absorbing metal plate in  a flat box with a glass cover and has a long </a:t>
            </a:r>
            <a:r>
              <a:rPr lang="en-US" u="sng" dirty="0"/>
              <a:t>tube</a:t>
            </a:r>
            <a:r>
              <a:rPr lang="en-US" dirty="0"/>
              <a:t> running through it</a:t>
            </a:r>
          </a:p>
          <a:p>
            <a:pPr lvl="3"/>
            <a:r>
              <a:rPr lang="en-US" sz="2800" u="sng" dirty="0"/>
              <a:t>Sunlight</a:t>
            </a:r>
            <a:r>
              <a:rPr lang="en-US" sz="2800" dirty="0"/>
              <a:t> passes through the glass and heats the metal plate and the </a:t>
            </a:r>
            <a:r>
              <a:rPr lang="en-US" sz="2800" u="sng" dirty="0"/>
              <a:t>fluid</a:t>
            </a:r>
            <a:r>
              <a:rPr lang="en-US" sz="2800" dirty="0"/>
              <a:t> in the tube absorbs heat from the metal plate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2"/>
            <a:r>
              <a:rPr lang="en-US" dirty="0"/>
              <a:t>In a </a:t>
            </a:r>
            <a:r>
              <a:rPr lang="en-US" u="sng" dirty="0"/>
              <a:t>photovoltaic</a:t>
            </a:r>
            <a:r>
              <a:rPr lang="en-US" dirty="0"/>
              <a:t> (PV) cell, solar energy is converted directly into electricity.</a:t>
            </a:r>
          </a:p>
          <a:p>
            <a:pPr lvl="3"/>
            <a:r>
              <a:rPr lang="en-US" sz="2800" dirty="0"/>
              <a:t>Contain two plates typically made of </a:t>
            </a:r>
            <a:r>
              <a:rPr lang="en-US" sz="2800" u="sng" dirty="0"/>
              <a:t>silicon</a:t>
            </a:r>
            <a:endParaRPr lang="en-US" sz="2800" dirty="0"/>
          </a:p>
          <a:p>
            <a:pPr lvl="3"/>
            <a:r>
              <a:rPr lang="en-US" sz="2800" dirty="0"/>
              <a:t>One plate is rich in </a:t>
            </a:r>
            <a:r>
              <a:rPr lang="en-US" sz="2800" u="sng" dirty="0"/>
              <a:t>electrons</a:t>
            </a:r>
            <a:r>
              <a:rPr lang="en-US" sz="2800" dirty="0"/>
              <a:t> and when sunlight strikes this plate it knocks some electrons loose which are then </a:t>
            </a:r>
            <a:r>
              <a:rPr lang="en-US" sz="2800" u="sng" dirty="0"/>
              <a:t>attracted</a:t>
            </a:r>
            <a:r>
              <a:rPr lang="en-US" sz="2800" dirty="0"/>
              <a:t> to the other plate</a:t>
            </a:r>
          </a:p>
          <a:p>
            <a:pPr lvl="3"/>
            <a:r>
              <a:rPr lang="en-US" sz="2800" dirty="0"/>
              <a:t>The </a:t>
            </a:r>
            <a:r>
              <a:rPr lang="en-US" sz="2800" u="sng" dirty="0"/>
              <a:t>flow</a:t>
            </a:r>
            <a:r>
              <a:rPr lang="en-US" sz="2800" dirty="0"/>
              <a:t> of electrons creates an electric </a:t>
            </a:r>
            <a:r>
              <a:rPr lang="en-US" sz="2800" u="sng" dirty="0"/>
              <a:t>current</a:t>
            </a:r>
            <a:endParaRPr lang="en-US" sz="2800" dirty="0"/>
          </a:p>
          <a:p>
            <a:pPr lvl="3"/>
            <a:r>
              <a:rPr lang="en-US" sz="2800" dirty="0"/>
              <a:t>PV cells can be arranged in </a:t>
            </a:r>
            <a:r>
              <a:rPr lang="en-US" sz="2800" u="sng" dirty="0"/>
              <a:t>panels</a:t>
            </a:r>
            <a:r>
              <a:rPr lang="en-US" sz="2800" dirty="0"/>
              <a:t> or contained in special roofing tiles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u="sng" dirty="0"/>
              <a:t>Concentrating</a:t>
            </a:r>
            <a:r>
              <a:rPr lang="en-US" dirty="0"/>
              <a:t> solar power (CSP) is a technology that uses </a:t>
            </a:r>
            <a:r>
              <a:rPr lang="en-US" u="sng" dirty="0"/>
              <a:t>mirrors</a:t>
            </a:r>
            <a:r>
              <a:rPr lang="en-US" dirty="0"/>
              <a:t> to focus sunlight in order to generate electricity.</a:t>
            </a:r>
          </a:p>
          <a:p>
            <a:pPr lvl="3"/>
            <a:r>
              <a:rPr lang="en-US" sz="2800" dirty="0"/>
              <a:t>A “</a:t>
            </a:r>
            <a:r>
              <a:rPr lang="en-US" sz="2800" u="sng" dirty="0"/>
              <a:t>power tower</a:t>
            </a:r>
            <a:r>
              <a:rPr lang="en-US" sz="2800" dirty="0"/>
              <a:t>” has hundreds of mirrors positioned in a large area surrounding a tall tower that houses a receiver.</a:t>
            </a:r>
          </a:p>
          <a:p>
            <a:pPr lvl="4">
              <a:buFont typeface="Courier New" pitchFamily="49" charset="0"/>
              <a:buChar char="o"/>
            </a:pPr>
            <a:r>
              <a:rPr lang="en-US" dirty="0"/>
              <a:t>Heated </a:t>
            </a:r>
            <a:r>
              <a:rPr lang="en-US" u="sng" dirty="0"/>
              <a:t>fluid</a:t>
            </a:r>
            <a:r>
              <a:rPr lang="en-US" dirty="0"/>
              <a:t> in the receiver is used to produce </a:t>
            </a:r>
            <a:r>
              <a:rPr lang="en-US" u="sng" dirty="0"/>
              <a:t>steam</a:t>
            </a:r>
            <a:r>
              <a:rPr lang="en-US" dirty="0"/>
              <a:t> which turns the blades of a turbine and powers a generator.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Benefits and Costs of Solar Power</a:t>
            </a:r>
          </a:p>
          <a:p>
            <a:pPr lvl="1"/>
            <a:r>
              <a:rPr lang="en-US" sz="3200" dirty="0"/>
              <a:t>Solar power has many benefits, such as its </a:t>
            </a:r>
            <a:r>
              <a:rPr lang="en-US" sz="3200" u="sng" dirty="0"/>
              <a:t>limitless</a:t>
            </a:r>
            <a:r>
              <a:rPr lang="en-US" sz="3200" dirty="0"/>
              <a:t> supply, but it depends on weather and is currently expensive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Benefits</a:t>
            </a:r>
          </a:p>
          <a:p>
            <a:pPr lvl="2"/>
            <a:r>
              <a:rPr lang="en-US" dirty="0"/>
              <a:t>Endless </a:t>
            </a:r>
            <a:r>
              <a:rPr lang="en-US" u="sng" dirty="0"/>
              <a:t>source</a:t>
            </a:r>
            <a:endParaRPr lang="en-US" dirty="0"/>
          </a:p>
          <a:p>
            <a:pPr lvl="2"/>
            <a:r>
              <a:rPr lang="en-US" dirty="0"/>
              <a:t>Technology uses </a:t>
            </a:r>
            <a:r>
              <a:rPr lang="en-US" u="sng" dirty="0"/>
              <a:t>no</a:t>
            </a:r>
            <a:r>
              <a:rPr lang="en-US" dirty="0"/>
              <a:t> fuel</a:t>
            </a:r>
          </a:p>
          <a:p>
            <a:pPr lvl="2"/>
            <a:r>
              <a:rPr lang="en-US" u="sng" dirty="0"/>
              <a:t>Quiet</a:t>
            </a:r>
            <a:r>
              <a:rPr lang="en-US" dirty="0"/>
              <a:t> and safe technology</a:t>
            </a:r>
          </a:p>
          <a:p>
            <a:pPr lvl="2"/>
            <a:r>
              <a:rPr lang="en-US" dirty="0"/>
              <a:t>No greenhouse </a:t>
            </a:r>
            <a:r>
              <a:rPr lang="en-US" u="sng" dirty="0"/>
              <a:t>gases</a:t>
            </a:r>
            <a:r>
              <a:rPr lang="en-US" dirty="0"/>
              <a:t> released</a:t>
            </a:r>
          </a:p>
          <a:p>
            <a:pPr lvl="2"/>
            <a:r>
              <a:rPr lang="en-US" dirty="0"/>
              <a:t>Requires </a:t>
            </a:r>
            <a:r>
              <a:rPr lang="en-US" u="sng" dirty="0"/>
              <a:t>little</a:t>
            </a:r>
            <a:r>
              <a:rPr lang="en-US" dirty="0"/>
              <a:t> maintenance</a:t>
            </a:r>
          </a:p>
          <a:p>
            <a:pPr lvl="2"/>
            <a:r>
              <a:rPr lang="en-US" dirty="0"/>
              <a:t>Reduces </a:t>
            </a:r>
            <a:r>
              <a:rPr lang="en-US" u="sng" dirty="0"/>
              <a:t>dependence</a:t>
            </a:r>
            <a:r>
              <a:rPr lang="en-US" dirty="0"/>
              <a:t> on power plants</a:t>
            </a:r>
          </a:p>
          <a:p>
            <a:pPr lvl="2"/>
            <a:r>
              <a:rPr lang="en-US" dirty="0"/>
              <a:t>Possible to </a:t>
            </a:r>
            <a:r>
              <a:rPr lang="en-US" u="sng" dirty="0"/>
              <a:t>sell</a:t>
            </a:r>
            <a:r>
              <a:rPr lang="en-US" dirty="0"/>
              <a:t> excess solar electricity to power companies</a:t>
            </a:r>
          </a:p>
          <a:p>
            <a:pPr lvl="2"/>
            <a:r>
              <a:rPr lang="en-US" dirty="0"/>
              <a:t>Creating many new </a:t>
            </a:r>
            <a:r>
              <a:rPr lang="en-US" u="sng" dirty="0"/>
              <a:t>jobs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Costs</a:t>
            </a:r>
          </a:p>
          <a:p>
            <a:pPr lvl="2"/>
            <a:r>
              <a:rPr lang="en-US" u="sng" dirty="0"/>
              <a:t>Manufacturing</a:t>
            </a:r>
            <a:r>
              <a:rPr lang="en-US" dirty="0"/>
              <a:t> solar-energy devices creates some pollution</a:t>
            </a:r>
          </a:p>
          <a:p>
            <a:pPr lvl="2"/>
            <a:r>
              <a:rPr lang="en-US" dirty="0"/>
              <a:t>Some </a:t>
            </a:r>
            <a:r>
              <a:rPr lang="en-US" u="sng" dirty="0"/>
              <a:t>regions</a:t>
            </a:r>
            <a:r>
              <a:rPr lang="en-US" dirty="0"/>
              <a:t> are not sunny enough to provide much solar power</a:t>
            </a:r>
          </a:p>
          <a:p>
            <a:pPr lvl="2"/>
            <a:r>
              <a:rPr lang="en-US" dirty="0"/>
              <a:t>Solar equipment is </a:t>
            </a:r>
            <a:r>
              <a:rPr lang="en-US" u="sng" dirty="0"/>
              <a:t>expensive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Harnessing Wind Power</a:t>
            </a:r>
          </a:p>
          <a:p>
            <a:pPr lvl="1"/>
            <a:r>
              <a:rPr lang="en-US" sz="3200" dirty="0"/>
              <a:t>Wind </a:t>
            </a:r>
            <a:r>
              <a:rPr lang="en-US" sz="3200" u="sng" dirty="0"/>
              <a:t>turbines</a:t>
            </a:r>
            <a:r>
              <a:rPr lang="en-US" sz="3200" dirty="0"/>
              <a:t> convert wind’s kinetic energy into electrical energy</a:t>
            </a:r>
          </a:p>
          <a:p>
            <a:pPr lvl="1"/>
            <a:r>
              <a:rPr lang="en-US" sz="3200" dirty="0"/>
              <a:t>People have used wind power for thousands of years with </a:t>
            </a:r>
            <a:r>
              <a:rPr lang="en-US" sz="3200" u="sng" dirty="0"/>
              <a:t>windmills</a:t>
            </a:r>
            <a:endParaRPr lang="en-US" sz="3200" dirty="0"/>
          </a:p>
          <a:p>
            <a:pPr lvl="1"/>
            <a:r>
              <a:rPr lang="en-US" sz="3200" dirty="0"/>
              <a:t>A wind turbine is a device that converts the wind’s </a:t>
            </a:r>
            <a:r>
              <a:rPr lang="en-US" sz="3200" u="sng" dirty="0"/>
              <a:t>kinetic</a:t>
            </a:r>
            <a:r>
              <a:rPr lang="en-US" sz="3200" dirty="0"/>
              <a:t> energy into </a:t>
            </a:r>
            <a:r>
              <a:rPr lang="en-US" sz="3200" u="sng" dirty="0"/>
              <a:t>electrical</a:t>
            </a:r>
            <a:r>
              <a:rPr lang="en-US" sz="3200" dirty="0"/>
              <a:t> energy</a:t>
            </a:r>
          </a:p>
          <a:p>
            <a:pPr lvl="2"/>
            <a:r>
              <a:rPr lang="en-US" dirty="0"/>
              <a:t>Wind </a:t>
            </a:r>
            <a:r>
              <a:rPr lang="en-US" u="sng" dirty="0"/>
              <a:t>blowing</a:t>
            </a:r>
            <a:r>
              <a:rPr lang="en-US" dirty="0"/>
              <a:t> into a turbine turns blades that connect to a </a:t>
            </a:r>
            <a:r>
              <a:rPr lang="en-US" u="sng" dirty="0"/>
              <a:t>gearbox</a:t>
            </a:r>
            <a:r>
              <a:rPr lang="en-US" dirty="0"/>
              <a:t> which connects to a generator that produces electricity.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Wind turbines are often built in groups called </a:t>
            </a:r>
            <a:r>
              <a:rPr lang="en-US" sz="3200" u="sng" dirty="0"/>
              <a:t>wind farms</a:t>
            </a:r>
            <a:endParaRPr lang="en-US" sz="3200" dirty="0"/>
          </a:p>
          <a:p>
            <a:pPr lvl="1"/>
            <a:r>
              <a:rPr lang="en-US" sz="3200" dirty="0"/>
              <a:t>Average wind speeds are approximately </a:t>
            </a:r>
            <a:r>
              <a:rPr lang="en-US" sz="3200" u="sng" dirty="0"/>
              <a:t>20%</a:t>
            </a:r>
            <a:r>
              <a:rPr lang="en-US" sz="3200" dirty="0"/>
              <a:t> greater over </a:t>
            </a:r>
            <a:r>
              <a:rPr lang="en-US" sz="3200" u="sng" dirty="0"/>
              <a:t>water</a:t>
            </a:r>
            <a:r>
              <a:rPr lang="en-US" sz="3200" dirty="0"/>
              <a:t> than over land</a:t>
            </a:r>
          </a:p>
          <a:p>
            <a:pPr lvl="1"/>
            <a:r>
              <a:rPr lang="en-US" sz="3200" u="sng" dirty="0"/>
              <a:t>Offshore</a:t>
            </a:r>
            <a:r>
              <a:rPr lang="en-US" sz="3200" dirty="0"/>
              <a:t> wind turbines are becoming more common even though </a:t>
            </a:r>
            <a:r>
              <a:rPr lang="en-US" sz="3200" u="sng" dirty="0"/>
              <a:t>costs</a:t>
            </a:r>
            <a:r>
              <a:rPr lang="en-US" sz="3200" dirty="0"/>
              <a:t> to erect and maintain wind turbines in water are </a:t>
            </a:r>
            <a:r>
              <a:rPr lang="en-US" sz="3200" u="sng" dirty="0"/>
              <a:t>higher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Benefits and Costs of Wind Power</a:t>
            </a:r>
          </a:p>
          <a:p>
            <a:pPr lvl="1"/>
            <a:r>
              <a:rPr lang="en-US" sz="3200" u="sng" dirty="0"/>
              <a:t>Wind</a:t>
            </a:r>
            <a:r>
              <a:rPr lang="en-US" sz="3200" dirty="0"/>
              <a:t> power is nonpolluting and efficient, but its supply is </a:t>
            </a:r>
            <a:r>
              <a:rPr lang="en-US" sz="3200" u="sng" dirty="0"/>
              <a:t>unpredictable</a:t>
            </a:r>
            <a:r>
              <a:rPr lang="en-US" sz="3200" dirty="0"/>
              <a:t> and it may damage the landscape and wildlife.</a:t>
            </a:r>
          </a:p>
          <a:p>
            <a:pPr lvl="1"/>
            <a:r>
              <a:rPr lang="en-US" sz="3200" dirty="0"/>
              <a:t>Benefits</a:t>
            </a:r>
          </a:p>
          <a:p>
            <a:pPr lvl="2"/>
            <a:r>
              <a:rPr lang="en-US" dirty="0"/>
              <a:t>Does not cause </a:t>
            </a:r>
            <a:r>
              <a:rPr lang="en-US" u="sng" dirty="0"/>
              <a:t>pollution</a:t>
            </a:r>
            <a:endParaRPr lang="en-US" dirty="0"/>
          </a:p>
          <a:p>
            <a:pPr lvl="2"/>
            <a:r>
              <a:rPr lang="en-US" dirty="0"/>
              <a:t>Highly </a:t>
            </a:r>
            <a:r>
              <a:rPr lang="en-US" u="sng" dirty="0"/>
              <a:t>efficient</a:t>
            </a:r>
            <a:endParaRPr lang="en-US" dirty="0"/>
          </a:p>
          <a:p>
            <a:pPr lvl="2"/>
            <a:r>
              <a:rPr lang="en-US" dirty="0"/>
              <a:t>Wind farms are </a:t>
            </a:r>
            <a:r>
              <a:rPr lang="en-US" u="sng" dirty="0"/>
              <a:t>less</a:t>
            </a:r>
            <a:r>
              <a:rPr lang="en-US" dirty="0"/>
              <a:t> expensive than fossil fuel power plants once they are up and </a:t>
            </a:r>
            <a:r>
              <a:rPr lang="en-US" u="sng" dirty="0"/>
              <a:t>running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Renewable energy today</a:t>
            </a:r>
          </a:p>
          <a:p>
            <a:pPr lvl="2"/>
            <a:r>
              <a:rPr lang="en-US" dirty="0"/>
              <a:t>Fossil fuels supply </a:t>
            </a:r>
            <a:r>
              <a:rPr lang="en-US" u="sng" dirty="0"/>
              <a:t>80%</a:t>
            </a:r>
            <a:r>
              <a:rPr lang="en-US" dirty="0"/>
              <a:t> of our energy</a:t>
            </a:r>
          </a:p>
          <a:p>
            <a:pPr lvl="2"/>
            <a:r>
              <a:rPr lang="en-US" dirty="0"/>
              <a:t>Use of </a:t>
            </a:r>
            <a:r>
              <a:rPr lang="en-US" u="sng" dirty="0"/>
              <a:t>renewable</a:t>
            </a:r>
            <a:r>
              <a:rPr lang="en-US" dirty="0"/>
              <a:t> energy sources is generally growing much faster than use of </a:t>
            </a:r>
            <a:r>
              <a:rPr lang="en-US" u="sng" dirty="0"/>
              <a:t>nonrenewable</a:t>
            </a:r>
            <a:r>
              <a:rPr lang="en-US" dirty="0"/>
              <a:t> energy</a:t>
            </a:r>
          </a:p>
          <a:p>
            <a:pPr lvl="2"/>
            <a:r>
              <a:rPr lang="en-US" dirty="0"/>
              <a:t>Currently renewable energy sources cannot yet produce enough </a:t>
            </a:r>
            <a:r>
              <a:rPr lang="en-US" u="sng" dirty="0"/>
              <a:t>power</a:t>
            </a:r>
            <a:r>
              <a:rPr lang="en-US" dirty="0"/>
              <a:t> to replace fossil fuels and </a:t>
            </a:r>
            <a:r>
              <a:rPr lang="en-US" u="sng" dirty="0"/>
              <a:t>nuclear</a:t>
            </a:r>
            <a:r>
              <a:rPr lang="en-US" dirty="0"/>
              <a:t> energy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lvl="1"/>
            <a:r>
              <a:rPr lang="en-US" sz="3200" dirty="0"/>
              <a:t>Costs</a:t>
            </a:r>
          </a:p>
          <a:p>
            <a:pPr lvl="2"/>
            <a:r>
              <a:rPr lang="en-US" dirty="0"/>
              <a:t>Wind farm </a:t>
            </a:r>
            <a:r>
              <a:rPr lang="en-US" u="sng" dirty="0"/>
              <a:t>startup</a:t>
            </a:r>
            <a:r>
              <a:rPr lang="en-US" dirty="0"/>
              <a:t> costs are generally higher than those of fossil fuel power plants</a:t>
            </a:r>
          </a:p>
          <a:p>
            <a:pPr lvl="2"/>
            <a:r>
              <a:rPr lang="en-US" dirty="0"/>
              <a:t>We have no </a:t>
            </a:r>
            <a:r>
              <a:rPr lang="en-US" u="sng" dirty="0"/>
              <a:t>control</a:t>
            </a:r>
            <a:r>
              <a:rPr lang="en-US" dirty="0"/>
              <a:t> over when wind will occur – unpredictable</a:t>
            </a:r>
          </a:p>
          <a:p>
            <a:pPr lvl="2"/>
            <a:r>
              <a:rPr lang="en-US" dirty="0"/>
              <a:t>Some </a:t>
            </a:r>
            <a:r>
              <a:rPr lang="en-US" u="sng" dirty="0"/>
              <a:t>areas</a:t>
            </a:r>
            <a:r>
              <a:rPr lang="en-US" dirty="0"/>
              <a:t> are windier than others</a:t>
            </a:r>
          </a:p>
          <a:p>
            <a:pPr lvl="2"/>
            <a:r>
              <a:rPr lang="en-US" dirty="0"/>
              <a:t>When wind farms are proposed near </a:t>
            </a:r>
            <a:r>
              <a:rPr lang="en-US" u="sng" dirty="0"/>
              <a:t>communities</a:t>
            </a:r>
            <a:r>
              <a:rPr lang="en-US" dirty="0"/>
              <a:t>, the people living in the area often </a:t>
            </a:r>
            <a:r>
              <a:rPr lang="en-US" u="sng" dirty="0"/>
              <a:t>oppose</a:t>
            </a:r>
            <a:r>
              <a:rPr lang="en-US" dirty="0"/>
              <a:t> them</a:t>
            </a:r>
          </a:p>
          <a:p>
            <a:pPr lvl="3"/>
            <a:r>
              <a:rPr lang="en-US" sz="2800" u="sng" dirty="0"/>
              <a:t>Clutter</a:t>
            </a:r>
            <a:r>
              <a:rPr lang="en-US" sz="2800" dirty="0"/>
              <a:t> the landscape</a:t>
            </a:r>
          </a:p>
          <a:p>
            <a:pPr lvl="3"/>
            <a:r>
              <a:rPr lang="en-US" sz="2800" dirty="0"/>
              <a:t>Too </a:t>
            </a:r>
            <a:r>
              <a:rPr lang="en-US" sz="2800" u="sng" dirty="0"/>
              <a:t>noisy</a:t>
            </a:r>
            <a:endParaRPr lang="en-US" sz="2800" dirty="0"/>
          </a:p>
          <a:p>
            <a:pPr lvl="2"/>
            <a:r>
              <a:rPr lang="en-US" dirty="0"/>
              <a:t>Birds and </a:t>
            </a:r>
            <a:r>
              <a:rPr lang="en-US" u="sng" dirty="0"/>
              <a:t>bats</a:t>
            </a:r>
            <a:r>
              <a:rPr lang="en-US" dirty="0"/>
              <a:t> can be killed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0033CC"/>
            </a:gs>
            <a:gs pos="8000">
              <a:srgbClr val="0066FF"/>
            </a:gs>
            <a:gs pos="24000">
              <a:srgbClr val="00CCCC"/>
            </a:gs>
            <a:gs pos="67000">
              <a:schemeClr val="bg1"/>
            </a:gs>
            <a:gs pos="72000">
              <a:srgbClr val="0033CC"/>
            </a:gs>
            <a:gs pos="78000">
              <a:srgbClr val="1170FF"/>
            </a:gs>
            <a:gs pos="95000">
              <a:srgbClr val="33CCC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4: Energy From Hydrogen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Producing Hydrogen Fuel</a:t>
            </a:r>
          </a:p>
          <a:p>
            <a:pPr lvl="1"/>
            <a:r>
              <a:rPr lang="en-US" sz="3200" dirty="0"/>
              <a:t>Hydrogen fuel can be produced from the breakdown of </a:t>
            </a:r>
            <a:r>
              <a:rPr lang="en-US" sz="3200" u="sng" dirty="0"/>
              <a:t>water</a:t>
            </a:r>
            <a:r>
              <a:rPr lang="en-US" sz="3200" dirty="0"/>
              <a:t> or other hydrogen-containing compounds</a:t>
            </a:r>
          </a:p>
          <a:p>
            <a:pPr lvl="1"/>
            <a:r>
              <a:rPr lang="en-US" sz="3200" dirty="0"/>
              <a:t>In </a:t>
            </a:r>
            <a:r>
              <a:rPr lang="en-US" sz="3200" u="sng" dirty="0"/>
              <a:t>electrolysis</a:t>
            </a:r>
            <a:r>
              <a:rPr lang="en-US" sz="3200" dirty="0"/>
              <a:t>, water molecules are broken down into oxygen gas (</a:t>
            </a:r>
            <a:r>
              <a:rPr lang="en-US" sz="3200" u="sng" dirty="0"/>
              <a:t>O</a:t>
            </a:r>
            <a:r>
              <a:rPr lang="en-US" sz="3200" u="sng" baseline="-25000" dirty="0"/>
              <a:t>2</a:t>
            </a:r>
            <a:r>
              <a:rPr lang="en-US" sz="3200" dirty="0"/>
              <a:t>) and hydrogen gas (H</a:t>
            </a:r>
            <a:r>
              <a:rPr lang="en-US" sz="3200" baseline="-25000" dirty="0"/>
              <a:t>2</a:t>
            </a:r>
            <a:r>
              <a:rPr lang="en-US" sz="3200" dirty="0"/>
              <a:t>) by an electric current that runs through the water</a:t>
            </a:r>
          </a:p>
          <a:p>
            <a:pPr lvl="2"/>
            <a:r>
              <a:rPr lang="en-US" dirty="0"/>
              <a:t>2H</a:t>
            </a:r>
            <a:r>
              <a:rPr lang="en-US" baseline="-25000" dirty="0"/>
              <a:t>2</a:t>
            </a:r>
            <a:r>
              <a:rPr lang="en-US" dirty="0"/>
              <a:t>O → </a:t>
            </a:r>
            <a:r>
              <a:rPr lang="en-US" u="sng" dirty="0"/>
              <a:t>2H</a:t>
            </a:r>
            <a:r>
              <a:rPr lang="en-US" u="sng" baseline="-25000" dirty="0"/>
              <a:t>2</a:t>
            </a:r>
            <a:r>
              <a:rPr lang="en-US" u="sng" dirty="0"/>
              <a:t> + O</a:t>
            </a:r>
            <a:r>
              <a:rPr lang="en-US" u="sng" baseline="-25000" dirty="0"/>
              <a:t>2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Does not emit greenhouse gases or </a:t>
            </a:r>
            <a:r>
              <a:rPr lang="en-US" u="sng" dirty="0"/>
              <a:t>pollutants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u="sng" dirty="0"/>
              <a:t>costly</a:t>
            </a:r>
            <a:r>
              <a:rPr lang="en-US" dirty="0"/>
              <a:t> process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Hydrogen can be extracted from the breakdown of </a:t>
            </a:r>
            <a:r>
              <a:rPr lang="en-US" sz="3200" u="sng" dirty="0"/>
              <a:t>methane</a:t>
            </a:r>
            <a:r>
              <a:rPr lang="en-US" sz="3200" dirty="0"/>
              <a:t> in natural gas.</a:t>
            </a:r>
          </a:p>
          <a:p>
            <a:pPr lvl="2"/>
            <a:r>
              <a:rPr lang="en-US" dirty="0"/>
              <a:t>CH</a:t>
            </a:r>
            <a:r>
              <a:rPr lang="en-US" baseline="-25000" dirty="0"/>
              <a:t>4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 → </a:t>
            </a:r>
            <a:r>
              <a:rPr lang="en-US" u="sng" dirty="0"/>
              <a:t>4H</a:t>
            </a:r>
            <a:r>
              <a:rPr lang="en-US" u="sng" baseline="-25000" dirty="0"/>
              <a:t>2</a:t>
            </a:r>
            <a:r>
              <a:rPr lang="en-US" u="sng" dirty="0"/>
              <a:t> + CO</a:t>
            </a:r>
            <a:r>
              <a:rPr lang="en-US" u="sng" baseline="-25000" dirty="0"/>
              <a:t>2</a:t>
            </a:r>
            <a:endParaRPr lang="en-US" dirty="0"/>
          </a:p>
          <a:p>
            <a:pPr lvl="2"/>
            <a:r>
              <a:rPr lang="en-US" u="sng" dirty="0"/>
              <a:t>Less</a:t>
            </a:r>
            <a:r>
              <a:rPr lang="en-US" dirty="0"/>
              <a:t> expensive</a:t>
            </a:r>
          </a:p>
          <a:p>
            <a:pPr lvl="2"/>
            <a:r>
              <a:rPr lang="en-US" dirty="0"/>
              <a:t>Produces a </a:t>
            </a:r>
            <a:r>
              <a:rPr lang="en-US" u="sng" dirty="0"/>
              <a:t>greenhouse</a:t>
            </a:r>
            <a:r>
              <a:rPr lang="en-US" dirty="0"/>
              <a:t> gas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Scientists are </a:t>
            </a:r>
            <a:r>
              <a:rPr lang="en-US" sz="3200" u="sng" dirty="0"/>
              <a:t>investigating</a:t>
            </a:r>
            <a:r>
              <a:rPr lang="en-US" sz="3200" dirty="0"/>
              <a:t> other ways to obtain hydrogen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heat</a:t>
            </a:r>
            <a:r>
              <a:rPr lang="en-US" dirty="0"/>
              <a:t> given off by a nuclear reactor may be used to </a:t>
            </a:r>
            <a:r>
              <a:rPr lang="en-US" u="sng" dirty="0"/>
              <a:t>split</a:t>
            </a:r>
            <a:r>
              <a:rPr lang="en-US" dirty="0"/>
              <a:t> water into hydrogen and oxygen</a:t>
            </a:r>
          </a:p>
          <a:p>
            <a:pPr lvl="2"/>
            <a:r>
              <a:rPr lang="en-US" u="sng" dirty="0"/>
              <a:t>Algae</a:t>
            </a:r>
            <a:r>
              <a:rPr lang="en-US" dirty="0"/>
              <a:t> may be used to produce hydrogen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Benefits </a:t>
            </a:r>
          </a:p>
          <a:p>
            <a:pPr lvl="2"/>
            <a:r>
              <a:rPr lang="en-US" dirty="0"/>
              <a:t>Hydrogen is the most </a:t>
            </a:r>
            <a:r>
              <a:rPr lang="en-US" u="sng" dirty="0"/>
              <a:t>abundant</a:t>
            </a:r>
            <a:r>
              <a:rPr lang="en-US" dirty="0"/>
              <a:t> element in the universe</a:t>
            </a:r>
          </a:p>
          <a:p>
            <a:pPr lvl="2"/>
            <a:r>
              <a:rPr lang="en-US" dirty="0"/>
              <a:t>Produces </a:t>
            </a:r>
            <a:r>
              <a:rPr lang="en-US" u="sng" dirty="0"/>
              <a:t>few</a:t>
            </a:r>
            <a:r>
              <a:rPr lang="en-US" dirty="0"/>
              <a:t> greenhouse gases or pollutants</a:t>
            </a:r>
          </a:p>
          <a:p>
            <a:pPr lvl="2"/>
            <a:r>
              <a:rPr lang="en-US" u="sng" dirty="0"/>
              <a:t>Water</a:t>
            </a:r>
            <a:r>
              <a:rPr lang="en-US" dirty="0"/>
              <a:t> and </a:t>
            </a:r>
            <a:r>
              <a:rPr lang="en-US" u="sng" dirty="0"/>
              <a:t>heat</a:t>
            </a:r>
            <a:r>
              <a:rPr lang="en-US" dirty="0"/>
              <a:t> may be the only waste products generated</a:t>
            </a:r>
          </a:p>
          <a:p>
            <a:pPr lvl="2"/>
            <a:r>
              <a:rPr lang="en-US" dirty="0"/>
              <a:t>Can be stored and </a:t>
            </a:r>
            <a:r>
              <a:rPr lang="en-US" u="sng" dirty="0"/>
              <a:t>transported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Costs</a:t>
            </a:r>
          </a:p>
          <a:p>
            <a:pPr lvl="2"/>
            <a:r>
              <a:rPr lang="en-US" dirty="0"/>
              <a:t>Can catch </a:t>
            </a:r>
            <a:r>
              <a:rPr lang="en-US" u="sng" dirty="0"/>
              <a:t>fire</a:t>
            </a:r>
            <a:r>
              <a:rPr lang="en-US" dirty="0"/>
              <a:t> if not stored properly</a:t>
            </a:r>
          </a:p>
          <a:p>
            <a:pPr lvl="2"/>
            <a:r>
              <a:rPr lang="en-US" dirty="0"/>
              <a:t>Requires energy </a:t>
            </a:r>
            <a:r>
              <a:rPr lang="en-US" u="sng" dirty="0"/>
              <a:t>inputs</a:t>
            </a:r>
            <a:endParaRPr lang="en-US" dirty="0"/>
          </a:p>
          <a:p>
            <a:pPr lvl="2"/>
            <a:r>
              <a:rPr lang="en-US" u="sng" dirty="0"/>
              <a:t>Expensive</a:t>
            </a:r>
            <a:r>
              <a:rPr lang="en-US" dirty="0"/>
              <a:t> to produce</a:t>
            </a:r>
          </a:p>
          <a:p>
            <a:pPr lvl="2"/>
            <a:r>
              <a:rPr lang="en-US" dirty="0"/>
              <a:t>To be useful in a motor vehicle, hydrogen needs to be </a:t>
            </a:r>
            <a:r>
              <a:rPr lang="en-US" u="sng" dirty="0"/>
              <a:t>compressed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Fuel Cells</a:t>
            </a:r>
          </a:p>
          <a:p>
            <a:pPr lvl="1"/>
            <a:r>
              <a:rPr lang="en-US" sz="3200" dirty="0"/>
              <a:t>Fuel cells are used to generate </a:t>
            </a:r>
            <a:r>
              <a:rPr lang="en-US" sz="3200" u="sng" dirty="0"/>
              <a:t>electricity</a:t>
            </a:r>
            <a:endParaRPr lang="en-US" sz="3200" dirty="0"/>
          </a:p>
          <a:p>
            <a:pPr lvl="1"/>
            <a:r>
              <a:rPr lang="en-US" sz="3200" u="sng" dirty="0"/>
              <a:t>Hydrogen</a:t>
            </a:r>
            <a:r>
              <a:rPr lang="en-US" sz="3200" dirty="0"/>
              <a:t> gas can be used to produce electricity within fuel </a:t>
            </a:r>
            <a:r>
              <a:rPr lang="en-US" sz="3200" u="sng" dirty="0"/>
              <a:t>cells</a:t>
            </a:r>
            <a:endParaRPr lang="en-US" sz="3200" dirty="0"/>
          </a:p>
          <a:p>
            <a:pPr lvl="1"/>
            <a:r>
              <a:rPr lang="en-US" sz="3200" dirty="0"/>
              <a:t>A fuel cell has a </a:t>
            </a:r>
            <a:r>
              <a:rPr lang="en-US" sz="3200" u="sng" dirty="0"/>
              <a:t>positive</a:t>
            </a:r>
            <a:r>
              <a:rPr lang="en-US" sz="3200" dirty="0"/>
              <a:t> electrode and a negative electrode and </a:t>
            </a:r>
            <a:r>
              <a:rPr lang="en-US" sz="3200" u="sng" dirty="0"/>
              <a:t>reactions</a:t>
            </a:r>
            <a:r>
              <a:rPr lang="en-US" sz="3200" dirty="0"/>
              <a:t> in a fuel cell result in an electric </a:t>
            </a:r>
            <a:r>
              <a:rPr lang="en-US" sz="3200" u="sng" dirty="0"/>
              <a:t>current</a:t>
            </a:r>
            <a:r>
              <a:rPr lang="en-US" sz="3200" dirty="0"/>
              <a:t> </a:t>
            </a:r>
          </a:p>
          <a:p>
            <a:pPr lvl="2"/>
            <a:r>
              <a:rPr lang="en-US" dirty="0"/>
              <a:t>Uses the </a:t>
            </a:r>
            <a:r>
              <a:rPr lang="en-US" u="sng" dirty="0"/>
              <a:t>reverse</a:t>
            </a:r>
            <a:r>
              <a:rPr lang="en-US" dirty="0"/>
              <a:t> of the reaction for electrolysis</a:t>
            </a:r>
          </a:p>
          <a:p>
            <a:pPr lvl="3"/>
            <a:r>
              <a:rPr lang="en-US" sz="2800" dirty="0"/>
              <a:t>2H</a:t>
            </a:r>
            <a:r>
              <a:rPr lang="en-US" sz="2800" baseline="-25000" dirty="0"/>
              <a:t>2</a:t>
            </a:r>
            <a:r>
              <a:rPr lang="en-US" sz="2800" dirty="0"/>
              <a:t> + O</a:t>
            </a:r>
            <a:r>
              <a:rPr lang="en-US" sz="2800" baseline="-25000" dirty="0"/>
              <a:t>2</a:t>
            </a:r>
            <a:r>
              <a:rPr lang="en-US" sz="2800" dirty="0"/>
              <a:t>  → </a:t>
            </a:r>
            <a:r>
              <a:rPr lang="en-US" sz="2800" u="sng" dirty="0"/>
              <a:t>2H</a:t>
            </a:r>
            <a:r>
              <a:rPr lang="en-US" sz="2800" u="sng" baseline="-25000" dirty="0"/>
              <a:t>2</a:t>
            </a:r>
            <a:r>
              <a:rPr lang="en-US" sz="2800" u="sng" dirty="0"/>
              <a:t>O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en-US" dirty="0"/>
              <a:t>Hydrogen gas enters the side of the cell with the </a:t>
            </a:r>
            <a:r>
              <a:rPr lang="en-US" u="sng" dirty="0"/>
              <a:t>negative</a:t>
            </a:r>
            <a:r>
              <a:rPr lang="en-US" dirty="0"/>
              <a:t> electrode and each molecule then splits into two </a:t>
            </a:r>
            <a:r>
              <a:rPr lang="en-US" u="sng" dirty="0"/>
              <a:t>positively</a:t>
            </a:r>
            <a:r>
              <a:rPr lang="en-US" dirty="0"/>
              <a:t> charged hydrogen ions (</a:t>
            </a:r>
            <a:r>
              <a:rPr lang="en-US" u="sng" dirty="0"/>
              <a:t>H</a:t>
            </a:r>
            <a:r>
              <a:rPr lang="en-US" u="sng" baseline="30000" dirty="0"/>
              <a:t>+</a:t>
            </a:r>
            <a:r>
              <a:rPr lang="en-US" dirty="0"/>
              <a:t>)</a:t>
            </a:r>
          </a:p>
          <a:p>
            <a:pPr lvl="2"/>
            <a:r>
              <a:rPr lang="en-US" u="sng" dirty="0"/>
              <a:t>Oxygen</a:t>
            </a:r>
            <a:r>
              <a:rPr lang="en-US" dirty="0"/>
              <a:t> gas enters the cell on the side with the positive </a:t>
            </a:r>
            <a:r>
              <a:rPr lang="en-US" u="sng" dirty="0"/>
              <a:t>electrode</a:t>
            </a:r>
            <a:endParaRPr lang="en-US" dirty="0"/>
          </a:p>
          <a:p>
            <a:pPr lvl="2"/>
            <a:r>
              <a:rPr lang="en-US" dirty="0"/>
              <a:t>A series of reactions cause an electric current to flow from the </a:t>
            </a:r>
            <a:r>
              <a:rPr lang="en-US" u="sng" dirty="0"/>
              <a:t>negative</a:t>
            </a:r>
            <a:r>
              <a:rPr lang="en-US" dirty="0"/>
              <a:t> terminal to the </a:t>
            </a:r>
            <a:r>
              <a:rPr lang="en-US" u="sng" dirty="0"/>
              <a:t>positive</a:t>
            </a:r>
            <a:r>
              <a:rPr lang="en-US" dirty="0"/>
              <a:t> terminal and while this happens the oxygen and hydrogen ions combine to form molecules of </a:t>
            </a:r>
            <a:r>
              <a:rPr lang="en-US" u="sng" dirty="0"/>
              <a:t>water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sz="3200" dirty="0"/>
              <a:t>A fuel cell can be used in many ways such as powering </a:t>
            </a:r>
            <a:r>
              <a:rPr lang="en-US" sz="3200" u="sng" dirty="0"/>
              <a:t>vehicles</a:t>
            </a:r>
            <a:r>
              <a:rPr lang="en-US" sz="3200" dirty="0"/>
              <a:t> and producing </a:t>
            </a:r>
            <a:r>
              <a:rPr lang="en-US" sz="3200" u="sng" dirty="0"/>
              <a:t>electricity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Biomass Energy</a:t>
            </a:r>
          </a:p>
          <a:p>
            <a:pPr lvl="1"/>
            <a:r>
              <a:rPr lang="en-US" sz="3200" dirty="0"/>
              <a:t>Energy derived from biomass is used for </a:t>
            </a:r>
            <a:r>
              <a:rPr lang="en-US" sz="3200" u="sng" dirty="0"/>
              <a:t>cooking</a:t>
            </a:r>
            <a:r>
              <a:rPr lang="en-US" sz="3200" dirty="0"/>
              <a:t>, heating, powering motor vehicles, and generating </a:t>
            </a:r>
            <a:r>
              <a:rPr lang="en-US" sz="3200" u="sng" dirty="0"/>
              <a:t>electricity</a:t>
            </a:r>
            <a:r>
              <a:rPr lang="en-US" sz="3200" dirty="0"/>
              <a:t>.</a:t>
            </a:r>
          </a:p>
          <a:p>
            <a:pPr lvl="1"/>
            <a:r>
              <a:rPr lang="en-US" sz="3200" dirty="0"/>
              <a:t>Biomass is </a:t>
            </a:r>
            <a:r>
              <a:rPr lang="en-US" sz="3200" u="sng" dirty="0"/>
              <a:t>material</a:t>
            </a:r>
            <a:r>
              <a:rPr lang="en-US" sz="3200" dirty="0"/>
              <a:t> that makes up </a:t>
            </a:r>
            <a:r>
              <a:rPr lang="en-US" sz="3200" u="sng" dirty="0"/>
              <a:t>living</a:t>
            </a:r>
            <a:r>
              <a:rPr lang="en-US" sz="3200" dirty="0"/>
              <a:t> organisms or comes from organisms.</a:t>
            </a:r>
          </a:p>
          <a:p>
            <a:pPr lvl="1"/>
            <a:r>
              <a:rPr lang="en-US" sz="3200" u="sng" dirty="0"/>
              <a:t>Biomass energy</a:t>
            </a:r>
            <a:r>
              <a:rPr lang="en-US" sz="3200" dirty="0"/>
              <a:t> is energy that is produced from this material</a:t>
            </a:r>
          </a:p>
          <a:p>
            <a:pPr lvl="1"/>
            <a:r>
              <a:rPr lang="en-US" sz="3200" dirty="0"/>
              <a:t>More than 1 </a:t>
            </a:r>
            <a:r>
              <a:rPr lang="en-US" sz="3200" u="sng" dirty="0"/>
              <a:t>billion</a:t>
            </a:r>
            <a:r>
              <a:rPr lang="en-US" sz="3200" dirty="0"/>
              <a:t> people still burn wood from trees as their </a:t>
            </a:r>
            <a:r>
              <a:rPr lang="en-US" sz="3200" u="sng" dirty="0"/>
              <a:t>main</a:t>
            </a:r>
            <a:r>
              <a:rPr lang="en-US" sz="3200" dirty="0"/>
              <a:t> energy source</a:t>
            </a:r>
          </a:p>
          <a:p>
            <a:pPr lvl="1"/>
            <a:r>
              <a:rPr lang="en-US" sz="3200" dirty="0"/>
              <a:t>Wood, charcoal, and manure account for </a:t>
            </a:r>
            <a:r>
              <a:rPr lang="en-US" sz="3200" u="sng" dirty="0"/>
              <a:t>35%</a:t>
            </a:r>
            <a:r>
              <a:rPr lang="en-US" sz="3200" dirty="0"/>
              <a:t> of energy use in </a:t>
            </a:r>
            <a:r>
              <a:rPr lang="en-US" sz="3200" u="sng" dirty="0"/>
              <a:t>developing</a:t>
            </a:r>
            <a:r>
              <a:rPr lang="en-US" sz="3200" dirty="0"/>
              <a:t> nations</a:t>
            </a:r>
          </a:p>
          <a:p>
            <a:pPr lvl="1"/>
            <a:r>
              <a:rPr lang="en-US" sz="3200" dirty="0"/>
              <a:t>Biomass energy can now power </a:t>
            </a:r>
            <a:r>
              <a:rPr lang="en-US" sz="3200" u="sng" dirty="0"/>
              <a:t>motor vehicles</a:t>
            </a:r>
            <a:r>
              <a:rPr lang="en-US" sz="3200" dirty="0"/>
              <a:t> and generate electricity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/>
              <a:t>Biofuels</a:t>
            </a:r>
          </a:p>
          <a:p>
            <a:pPr lvl="2"/>
            <a:r>
              <a:rPr lang="en-US" dirty="0"/>
              <a:t>Liquid fuels from biomass sources are known as </a:t>
            </a:r>
            <a:r>
              <a:rPr lang="en-US" u="sng" dirty="0"/>
              <a:t>biofuels</a:t>
            </a:r>
            <a:endParaRPr lang="en-US" dirty="0"/>
          </a:p>
          <a:p>
            <a:pPr lvl="2"/>
            <a:r>
              <a:rPr lang="en-US" dirty="0"/>
              <a:t>Ethanol</a:t>
            </a:r>
          </a:p>
          <a:p>
            <a:pPr lvl="3"/>
            <a:r>
              <a:rPr lang="en-US" sz="2800" dirty="0"/>
              <a:t>Produced by the </a:t>
            </a:r>
            <a:r>
              <a:rPr lang="en-US" sz="2800" u="sng" dirty="0"/>
              <a:t>fermentation</a:t>
            </a:r>
            <a:r>
              <a:rPr lang="en-US" sz="2800" dirty="0"/>
              <a:t> of starches or sugars</a:t>
            </a:r>
          </a:p>
          <a:p>
            <a:pPr lvl="3"/>
            <a:r>
              <a:rPr lang="en-US" sz="2800" dirty="0"/>
              <a:t>Used in </a:t>
            </a:r>
            <a:r>
              <a:rPr lang="en-US" sz="2800" u="sng" dirty="0"/>
              <a:t>gasoline</a:t>
            </a:r>
            <a:r>
              <a:rPr lang="en-US" sz="2800" dirty="0"/>
              <a:t> engines</a:t>
            </a:r>
          </a:p>
          <a:p>
            <a:pPr lvl="3"/>
            <a:r>
              <a:rPr lang="en-US" sz="2800" dirty="0"/>
              <a:t>In the US it is mainly produced from </a:t>
            </a:r>
            <a:r>
              <a:rPr lang="en-US" sz="2800" u="sng" dirty="0"/>
              <a:t>corn</a:t>
            </a:r>
            <a:endParaRPr lang="en-US" sz="2800" dirty="0"/>
          </a:p>
          <a:p>
            <a:pPr lvl="3"/>
            <a:r>
              <a:rPr lang="en-US" sz="2800" dirty="0"/>
              <a:t>A blend of </a:t>
            </a:r>
            <a:r>
              <a:rPr lang="en-US" sz="2800" u="sng" dirty="0"/>
              <a:t>gasoline</a:t>
            </a:r>
            <a:r>
              <a:rPr lang="en-US" sz="2800" dirty="0"/>
              <a:t> and </a:t>
            </a:r>
            <a:r>
              <a:rPr lang="en-US" sz="2800" u="sng" dirty="0"/>
              <a:t>alcohol</a:t>
            </a:r>
            <a:r>
              <a:rPr lang="en-US" sz="2800" dirty="0"/>
              <a:t> called gasohol is widely used in the US because it releases smaller amounts of many pollutants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Biodiesel</a:t>
            </a:r>
          </a:p>
          <a:p>
            <a:pPr lvl="3"/>
            <a:r>
              <a:rPr lang="en-US" sz="2800" dirty="0"/>
              <a:t>Produced from </a:t>
            </a:r>
            <a:r>
              <a:rPr lang="en-US" sz="2800" u="sng" dirty="0"/>
              <a:t>vegetable</a:t>
            </a:r>
            <a:r>
              <a:rPr lang="en-US" sz="2800" dirty="0"/>
              <a:t> oil</a:t>
            </a:r>
          </a:p>
          <a:p>
            <a:pPr lvl="3"/>
            <a:r>
              <a:rPr lang="en-US" sz="2800" dirty="0"/>
              <a:t>Can be used in its </a:t>
            </a:r>
            <a:r>
              <a:rPr lang="en-US" sz="2800" u="sng" dirty="0"/>
              <a:t>pure</a:t>
            </a:r>
            <a:r>
              <a:rPr lang="en-US" sz="2800" dirty="0"/>
              <a:t> form, but is usually mixed with conventional petroleum-based </a:t>
            </a:r>
            <a:r>
              <a:rPr lang="en-US" sz="2800" u="sng" dirty="0"/>
              <a:t>diesel</a:t>
            </a:r>
            <a:r>
              <a:rPr lang="en-US" sz="2800" dirty="0"/>
              <a:t> fuel</a:t>
            </a:r>
          </a:p>
          <a:p>
            <a:pPr lvl="3"/>
            <a:r>
              <a:rPr lang="en-US" sz="2800" dirty="0"/>
              <a:t>Cuts down on </a:t>
            </a:r>
            <a:r>
              <a:rPr lang="en-US" sz="2800" u="sng" dirty="0"/>
              <a:t>emissions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/>
              <a:t>Biopower</a:t>
            </a:r>
          </a:p>
          <a:p>
            <a:pPr lvl="2"/>
            <a:r>
              <a:rPr lang="en-US" dirty="0"/>
              <a:t>Electricity that is generated by the </a:t>
            </a:r>
            <a:r>
              <a:rPr lang="en-US" u="sng" dirty="0"/>
              <a:t>combustion</a:t>
            </a:r>
            <a:r>
              <a:rPr lang="en-US" dirty="0"/>
              <a:t> of </a:t>
            </a:r>
            <a:r>
              <a:rPr lang="en-US" u="sng" dirty="0"/>
              <a:t>biomass</a:t>
            </a:r>
            <a:r>
              <a:rPr lang="en-US" dirty="0"/>
              <a:t> is called biopower.</a:t>
            </a:r>
          </a:p>
          <a:p>
            <a:pPr lvl="2"/>
            <a:r>
              <a:rPr lang="en-US" dirty="0"/>
              <a:t>Many of the </a:t>
            </a:r>
            <a:r>
              <a:rPr lang="en-US" u="sng" dirty="0"/>
              <a:t>sources</a:t>
            </a:r>
            <a:r>
              <a:rPr lang="en-US" dirty="0"/>
              <a:t> used for biopower are the </a:t>
            </a:r>
            <a:r>
              <a:rPr lang="en-US" u="sng" dirty="0"/>
              <a:t>waste</a:t>
            </a:r>
            <a:r>
              <a:rPr lang="en-US" dirty="0"/>
              <a:t> products of existing industries or processes such as sawdust and cornstalks.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decomposition</a:t>
            </a:r>
            <a:r>
              <a:rPr lang="en-US" dirty="0"/>
              <a:t> of biomass by </a:t>
            </a:r>
            <a:r>
              <a:rPr lang="en-US" u="sng" dirty="0"/>
              <a:t>microorganisms</a:t>
            </a:r>
            <a:r>
              <a:rPr lang="en-US" dirty="0"/>
              <a:t> produces gas that can be used to generate electricity.</a:t>
            </a:r>
          </a:p>
          <a:p>
            <a:pPr lvl="2"/>
            <a:r>
              <a:rPr lang="en-US" dirty="0"/>
              <a:t>The methane produced in landfills, called “</a:t>
            </a:r>
            <a:r>
              <a:rPr lang="en-US" u="sng" dirty="0"/>
              <a:t>landfill gas</a:t>
            </a:r>
            <a:r>
              <a:rPr lang="en-US" dirty="0"/>
              <a:t>,” is captured and sold as fuel.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/>
              <a:t>Benefits of biomass energy</a:t>
            </a:r>
          </a:p>
          <a:p>
            <a:pPr lvl="2"/>
            <a:r>
              <a:rPr lang="en-US" dirty="0"/>
              <a:t>The </a:t>
            </a:r>
            <a:r>
              <a:rPr lang="en-US" u="sng" dirty="0"/>
              <a:t>carbon</a:t>
            </a:r>
            <a:r>
              <a:rPr lang="en-US" dirty="0"/>
              <a:t> produced by the combustion of biomass is the same amount of carbon that was </a:t>
            </a:r>
            <a:r>
              <a:rPr lang="en-US" u="sng" dirty="0"/>
              <a:t>removed</a:t>
            </a:r>
            <a:r>
              <a:rPr lang="en-US" dirty="0"/>
              <a:t> from the atmosphere by </a:t>
            </a:r>
            <a:r>
              <a:rPr lang="en-US" u="sng" dirty="0"/>
              <a:t>photosynthesis</a:t>
            </a:r>
            <a:r>
              <a:rPr lang="en-US" dirty="0"/>
              <a:t> to make the biomass in the first place.</a:t>
            </a:r>
          </a:p>
          <a:p>
            <a:pPr lvl="2"/>
            <a:r>
              <a:rPr lang="en-US" dirty="0"/>
              <a:t>Biomass is distributed </a:t>
            </a:r>
            <a:r>
              <a:rPr lang="en-US" u="sng" dirty="0"/>
              <a:t>worldwide</a:t>
            </a:r>
            <a:endParaRPr lang="en-US" dirty="0"/>
          </a:p>
          <a:p>
            <a:pPr lvl="2"/>
            <a:r>
              <a:rPr lang="en-US" dirty="0"/>
              <a:t>Help reduce dependence on </a:t>
            </a:r>
            <a:r>
              <a:rPr lang="en-US" u="sng" dirty="0"/>
              <a:t>imported</a:t>
            </a:r>
            <a:r>
              <a:rPr lang="en-US" dirty="0"/>
              <a:t> fuels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2289</Words>
  <Application>Microsoft Office PowerPoint</Application>
  <PresentationFormat>On-screen Show (4:3)</PresentationFormat>
  <Paragraphs>216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Chapter 18: Renewable Energy Alternatives</vt:lpstr>
      <vt:lpstr>Lesson 1: Biomass and Geothermal Energy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Lesson 2: Hydropower and Ocean Energy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Lesson 3: Solar and Wind Energy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Lesson 4: Energy From Hydrogen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18: Renewable Energy Alternatives</dc:title>
  <dc:creator>Teacher</dc:creator>
  <cp:lastModifiedBy>Teacher</cp:lastModifiedBy>
  <cp:revision>9</cp:revision>
  <dcterms:created xsi:type="dcterms:W3CDTF">2014-04-10T18:48:04Z</dcterms:created>
  <dcterms:modified xsi:type="dcterms:W3CDTF">2014-04-10T19:15:21Z</dcterms:modified>
</cp:coreProperties>
</file>