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Font typeface="Calibri" pitchFamily="34" charset="0"/>
              <a:buChar char="—"/>
              <a:defRPr sz="3000" baseline="0"/>
            </a:lvl1pPr>
            <a:lvl2pPr>
              <a:buFont typeface="Courier New" pitchFamily="49" charset="0"/>
              <a:buChar char="o"/>
              <a:defRPr/>
            </a:lvl2pPr>
            <a:lvl3pPr>
              <a:buFont typeface="Wingdings" pitchFamily="2" charset="2"/>
              <a:buChar char="§"/>
              <a:defRPr sz="2600"/>
            </a:lvl3pPr>
            <a:lvl4pPr>
              <a:buFont typeface="Arial" pitchFamily="34" charset="0"/>
              <a:buChar char="•"/>
              <a:defRPr sz="2400"/>
            </a:lvl4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>
                <a:alpha val="70000"/>
              </a:srgbClr>
            </a:gs>
            <a:gs pos="16000">
              <a:srgbClr val="00CCCC">
                <a:alpha val="68000"/>
              </a:srgbClr>
            </a:gs>
            <a:gs pos="47000">
              <a:srgbClr val="9999FF">
                <a:alpha val="68000"/>
              </a:srgbClr>
            </a:gs>
            <a:gs pos="60001">
              <a:srgbClr val="2E6792">
                <a:alpha val="70000"/>
              </a:srgbClr>
            </a:gs>
            <a:gs pos="71001">
              <a:srgbClr val="3333CC">
                <a:alpha val="67000"/>
              </a:srgbClr>
            </a:gs>
            <a:gs pos="81000">
              <a:srgbClr val="1170FF">
                <a:alpha val="67000"/>
              </a:srgbClr>
            </a:gs>
            <a:gs pos="100000">
              <a:srgbClr val="006699">
                <a:alpha val="7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80FF-D542-47FE-8A5E-0116CA472540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1DF09-02BF-4957-844C-BC6079064D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1: Introduction to </a:t>
            </a:r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Branches in the field of chemistry</a:t>
            </a:r>
          </a:p>
          <a:p>
            <a:pPr lvl="2"/>
            <a:r>
              <a:rPr lang="en-US" sz="2800" dirty="0"/>
              <a:t>A basic understanding of chemistry is central to all </a:t>
            </a:r>
            <a:r>
              <a:rPr lang="en-US" sz="2800" u="sng" dirty="0"/>
              <a:t>sciences</a:t>
            </a:r>
            <a:endParaRPr lang="en-US" sz="2800" dirty="0"/>
          </a:p>
          <a:p>
            <a:pPr lvl="2"/>
            <a:r>
              <a:rPr lang="en-US" sz="2800" dirty="0"/>
              <a:t>Chemistry can be broken down into </a:t>
            </a:r>
            <a:r>
              <a:rPr lang="en-US" sz="2800" u="sng" dirty="0"/>
              <a:t>branches</a:t>
            </a:r>
            <a:r>
              <a:rPr lang="en-US" sz="2800" dirty="0"/>
              <a:t> that focus on specific areas – organic, inorganic, </a:t>
            </a:r>
            <a:r>
              <a:rPr lang="en-US" sz="2800" u="sng" dirty="0"/>
              <a:t>physical</a:t>
            </a:r>
            <a:r>
              <a:rPr lang="en-US" sz="2800" dirty="0"/>
              <a:t>, analytical, biochemistry, </a:t>
            </a:r>
            <a:r>
              <a:rPr lang="en-US" sz="2800" u="sng" dirty="0"/>
              <a:t>environmental</a:t>
            </a:r>
            <a:r>
              <a:rPr lang="en-US" sz="2800" dirty="0"/>
              <a:t>, industrial, </a:t>
            </a:r>
            <a:r>
              <a:rPr lang="en-US" sz="2800" u="sng" dirty="0"/>
              <a:t>polymer</a:t>
            </a:r>
            <a:r>
              <a:rPr lang="en-US" sz="2800" dirty="0"/>
              <a:t>, theoretical, and </a:t>
            </a:r>
            <a:r>
              <a:rPr lang="en-US" sz="2800" dirty="0" err="1"/>
              <a:t>thermochemistry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1.3 Scientific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A Systematic Approach</a:t>
            </a:r>
          </a:p>
          <a:p>
            <a:pPr lvl="1"/>
            <a:r>
              <a:rPr lang="en-US" dirty="0"/>
              <a:t>A scientific method is a </a:t>
            </a:r>
            <a:r>
              <a:rPr lang="en-US" u="sng" dirty="0"/>
              <a:t>systematic</a:t>
            </a:r>
            <a:r>
              <a:rPr lang="en-US" dirty="0"/>
              <a:t> approach used in scientific study</a:t>
            </a:r>
          </a:p>
          <a:p>
            <a:pPr lvl="2"/>
            <a:r>
              <a:rPr lang="en-US" sz="2800" dirty="0"/>
              <a:t>An organized process used by scientists to do </a:t>
            </a:r>
            <a:r>
              <a:rPr lang="en-US" sz="2800" u="sng" dirty="0"/>
              <a:t>research</a:t>
            </a:r>
            <a:endParaRPr lang="en-US" sz="2800" dirty="0"/>
          </a:p>
          <a:p>
            <a:pPr lvl="2"/>
            <a:r>
              <a:rPr lang="en-US" sz="2800" dirty="0"/>
              <a:t>Provides a method for scientists to </a:t>
            </a:r>
            <a:r>
              <a:rPr lang="en-US" sz="2800" u="sng" dirty="0"/>
              <a:t>verify</a:t>
            </a:r>
            <a:r>
              <a:rPr lang="en-US" sz="2800" dirty="0"/>
              <a:t> the work of others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Observation</a:t>
            </a:r>
          </a:p>
          <a:p>
            <a:pPr lvl="2"/>
            <a:r>
              <a:rPr lang="en-US" sz="2800" dirty="0"/>
              <a:t>An observation is the act of gathering </a:t>
            </a:r>
            <a:r>
              <a:rPr lang="en-US" sz="2800" u="sng" dirty="0"/>
              <a:t>information</a:t>
            </a:r>
            <a:endParaRPr lang="en-US" sz="2800" dirty="0"/>
          </a:p>
          <a:p>
            <a:pPr lvl="2"/>
            <a:r>
              <a:rPr lang="en-US" sz="2800" u="sng" dirty="0"/>
              <a:t>Qualitative</a:t>
            </a:r>
            <a:r>
              <a:rPr lang="en-US" sz="2800" dirty="0"/>
              <a:t> data is information that describes color, odor, shape, or some other physical characteristic</a:t>
            </a:r>
          </a:p>
          <a:p>
            <a:pPr lvl="3"/>
            <a:r>
              <a:rPr lang="en-US" dirty="0"/>
              <a:t>Relates to the five </a:t>
            </a:r>
            <a:r>
              <a:rPr lang="en-US" u="sng" dirty="0"/>
              <a:t>senses</a:t>
            </a:r>
            <a:endParaRPr lang="en-US" dirty="0"/>
          </a:p>
          <a:p>
            <a:pPr lvl="2"/>
            <a:r>
              <a:rPr lang="en-US" sz="2800" dirty="0"/>
              <a:t>Quantitative data is </a:t>
            </a:r>
            <a:r>
              <a:rPr lang="en-US" sz="2800" u="sng" dirty="0"/>
              <a:t>numerical</a:t>
            </a:r>
            <a:r>
              <a:rPr lang="en-US" sz="2800" dirty="0"/>
              <a:t> data</a:t>
            </a:r>
          </a:p>
          <a:p>
            <a:pPr lvl="3"/>
            <a:r>
              <a:rPr lang="en-US" dirty="0"/>
              <a:t>Tells how </a:t>
            </a:r>
            <a:r>
              <a:rPr lang="en-US" u="sng" dirty="0"/>
              <a:t>much</a:t>
            </a:r>
            <a:r>
              <a:rPr lang="en-US" dirty="0"/>
              <a:t>, how little, how big, how </a:t>
            </a:r>
            <a:r>
              <a:rPr lang="en-US" u="sng" dirty="0"/>
              <a:t>tall</a:t>
            </a:r>
            <a:r>
              <a:rPr lang="en-US" dirty="0"/>
              <a:t>, or how fast</a:t>
            </a:r>
          </a:p>
          <a:p>
            <a:pPr lvl="3"/>
            <a:r>
              <a:rPr lang="en-US" dirty="0"/>
              <a:t>Measurements of temperature, </a:t>
            </a:r>
            <a:r>
              <a:rPr lang="en-US" u="sng" dirty="0"/>
              <a:t>volume</a:t>
            </a:r>
            <a:r>
              <a:rPr lang="en-US" dirty="0"/>
              <a:t>, quantity,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Hypothesis</a:t>
            </a:r>
          </a:p>
          <a:p>
            <a:pPr lvl="2"/>
            <a:r>
              <a:rPr lang="en-US" sz="2800" dirty="0"/>
              <a:t>A hypothesis is a tentative, </a:t>
            </a:r>
            <a:r>
              <a:rPr lang="en-US" sz="2800" u="sng" dirty="0"/>
              <a:t>testable</a:t>
            </a:r>
            <a:r>
              <a:rPr lang="en-US" sz="2800" dirty="0"/>
              <a:t> statement or prediction about what has been </a:t>
            </a:r>
            <a:r>
              <a:rPr lang="en-US" sz="2800" u="sng" dirty="0"/>
              <a:t>observed</a:t>
            </a:r>
            <a:endParaRPr lang="en-US" sz="2800" dirty="0"/>
          </a:p>
          <a:p>
            <a:pPr lvl="3"/>
            <a:r>
              <a:rPr lang="en-US" dirty="0"/>
              <a:t>Meaningless unless there are </a:t>
            </a:r>
            <a:r>
              <a:rPr lang="en-US" u="sng" dirty="0"/>
              <a:t>data</a:t>
            </a:r>
            <a:r>
              <a:rPr lang="en-US" dirty="0"/>
              <a:t> to support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Experiments</a:t>
            </a:r>
          </a:p>
          <a:p>
            <a:pPr lvl="2"/>
            <a:r>
              <a:rPr lang="en-US" sz="2800" dirty="0"/>
              <a:t>An experiment is a set of </a:t>
            </a:r>
            <a:r>
              <a:rPr lang="en-US" sz="2800" u="sng" dirty="0"/>
              <a:t>controlled</a:t>
            </a:r>
            <a:r>
              <a:rPr lang="en-US" sz="2800" dirty="0"/>
              <a:t> observations that test the hypothesis</a:t>
            </a:r>
          </a:p>
          <a:p>
            <a:pPr lvl="2"/>
            <a:r>
              <a:rPr lang="en-US" sz="2800" dirty="0"/>
              <a:t>The scientist must carefully plan and set up one or more laboratory experiments in order to </a:t>
            </a:r>
            <a:r>
              <a:rPr lang="en-US" sz="2800" u="sng" dirty="0"/>
              <a:t>change</a:t>
            </a:r>
            <a:r>
              <a:rPr lang="en-US" sz="2800" dirty="0"/>
              <a:t> and test one </a:t>
            </a:r>
            <a:r>
              <a:rPr lang="en-US" sz="2800" u="sng" dirty="0"/>
              <a:t>variable</a:t>
            </a:r>
            <a:r>
              <a:rPr lang="en-US" sz="2800" dirty="0"/>
              <a:t> at a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smtClean="0"/>
              <a:t>A variable is a quantity or </a:t>
            </a:r>
            <a:r>
              <a:rPr lang="en-US" u="sng" dirty="0" smtClean="0"/>
              <a:t>condition</a:t>
            </a:r>
            <a:r>
              <a:rPr lang="en-US" dirty="0" smtClean="0"/>
              <a:t> that can have more than one </a:t>
            </a:r>
            <a:r>
              <a:rPr lang="en-US" u="sng" dirty="0" smtClean="0"/>
              <a:t>value</a:t>
            </a:r>
            <a:endParaRPr lang="en-US" dirty="0" smtClean="0"/>
          </a:p>
          <a:p>
            <a:pPr lvl="4">
              <a:buFont typeface="Courier New" pitchFamily="49" charset="0"/>
              <a:buChar char="o"/>
            </a:pPr>
            <a:r>
              <a:rPr lang="en-US" sz="2400" u="sng" dirty="0" smtClean="0"/>
              <a:t>Independent</a:t>
            </a:r>
            <a:r>
              <a:rPr lang="en-US" sz="2400" dirty="0" smtClean="0"/>
              <a:t> variable = the variable that you </a:t>
            </a:r>
            <a:r>
              <a:rPr lang="en-US" sz="2400" u="sng" dirty="0" smtClean="0"/>
              <a:t>plan</a:t>
            </a:r>
            <a:r>
              <a:rPr lang="en-US" sz="2400" dirty="0" smtClean="0"/>
              <a:t> to change</a:t>
            </a:r>
          </a:p>
          <a:p>
            <a:pPr lvl="4">
              <a:buFont typeface="Courier New" pitchFamily="49" charset="0"/>
              <a:buChar char="o"/>
            </a:pPr>
            <a:r>
              <a:rPr lang="en-US" sz="2400" u="sng" dirty="0" smtClean="0"/>
              <a:t>Dependent</a:t>
            </a:r>
            <a:r>
              <a:rPr lang="en-US" sz="2400" dirty="0" smtClean="0"/>
              <a:t> variable = changes in </a:t>
            </a:r>
            <a:r>
              <a:rPr lang="en-US" sz="2400" u="sng" dirty="0" smtClean="0"/>
              <a:t>response</a:t>
            </a:r>
            <a:r>
              <a:rPr lang="en-US" sz="2400" dirty="0" smtClean="0"/>
              <a:t> to a change in the independent variable; variable you don’t </a:t>
            </a:r>
            <a:r>
              <a:rPr lang="en-US" sz="2400" u="sng" dirty="0" smtClean="0"/>
              <a:t>control</a:t>
            </a:r>
            <a:r>
              <a:rPr lang="en-US" sz="2400" dirty="0" smtClean="0"/>
              <a:t> the change of</a:t>
            </a:r>
          </a:p>
          <a:p>
            <a:pPr lvl="3"/>
            <a:r>
              <a:rPr lang="en-US" dirty="0" smtClean="0"/>
              <a:t>A control is a </a:t>
            </a:r>
            <a:r>
              <a:rPr lang="en-US" u="sng" dirty="0" smtClean="0"/>
              <a:t>standard</a:t>
            </a:r>
            <a:r>
              <a:rPr lang="en-US" dirty="0" smtClean="0"/>
              <a:t> for comparison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Conclusion</a:t>
            </a:r>
          </a:p>
          <a:p>
            <a:pPr lvl="2"/>
            <a:r>
              <a:rPr lang="en-US" sz="2800" dirty="0"/>
              <a:t>A </a:t>
            </a:r>
            <a:r>
              <a:rPr lang="en-US" sz="2800" u="sng" dirty="0"/>
              <a:t>conclusion</a:t>
            </a:r>
            <a:r>
              <a:rPr lang="en-US" sz="2800" dirty="0"/>
              <a:t> is a judgment based on the information obtained</a:t>
            </a:r>
          </a:p>
          <a:p>
            <a:pPr lvl="2"/>
            <a:r>
              <a:rPr lang="en-US" sz="2800" dirty="0"/>
              <a:t>When the data </a:t>
            </a:r>
            <a:r>
              <a:rPr lang="en-US" sz="2800" u="sng" dirty="0"/>
              <a:t>support</a:t>
            </a:r>
            <a:r>
              <a:rPr lang="en-US" sz="2800" dirty="0"/>
              <a:t> a hypothesis this indicates that the </a:t>
            </a:r>
            <a:r>
              <a:rPr lang="en-US" sz="2800" u="sng" dirty="0"/>
              <a:t>hypothesis</a:t>
            </a:r>
            <a:r>
              <a:rPr lang="en-US" sz="2800" dirty="0"/>
              <a:t> might be true</a:t>
            </a:r>
          </a:p>
          <a:p>
            <a:pPr lvl="2"/>
            <a:r>
              <a:rPr lang="en-US" sz="2800" dirty="0"/>
              <a:t>If evidence does not support a hypothesis it can either be </a:t>
            </a:r>
            <a:r>
              <a:rPr lang="en-US" sz="2800" u="sng" dirty="0"/>
              <a:t>discarded</a:t>
            </a:r>
            <a:r>
              <a:rPr lang="en-US" sz="2800" dirty="0"/>
              <a:t> or </a:t>
            </a:r>
            <a:r>
              <a:rPr lang="en-US" sz="2800" u="sng" dirty="0"/>
              <a:t>modified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Theory and Scientific Law</a:t>
            </a:r>
          </a:p>
          <a:p>
            <a:pPr lvl="2"/>
            <a:r>
              <a:rPr lang="en-US" sz="2800" dirty="0"/>
              <a:t>A theory is an explanation of a </a:t>
            </a:r>
            <a:r>
              <a:rPr lang="en-US" sz="2800" u="sng" dirty="0"/>
              <a:t>natural</a:t>
            </a:r>
            <a:r>
              <a:rPr lang="en-US" sz="2800" dirty="0"/>
              <a:t> phenomenon based on many </a:t>
            </a:r>
            <a:r>
              <a:rPr lang="en-US" sz="2800" u="sng" dirty="0"/>
              <a:t>observations</a:t>
            </a:r>
            <a:r>
              <a:rPr lang="en-US" sz="2800" dirty="0"/>
              <a:t> and investigations over time</a:t>
            </a:r>
          </a:p>
          <a:p>
            <a:pPr lvl="3"/>
            <a:r>
              <a:rPr lang="en-US" dirty="0"/>
              <a:t>States a </a:t>
            </a:r>
            <a:r>
              <a:rPr lang="en-US" u="sng" dirty="0"/>
              <a:t>broad</a:t>
            </a:r>
            <a:r>
              <a:rPr lang="en-US" dirty="0"/>
              <a:t> principle of nature that has been supported over </a:t>
            </a:r>
            <a:r>
              <a:rPr lang="en-US" u="sng" dirty="0"/>
              <a:t>time</a:t>
            </a:r>
            <a:endParaRPr lang="en-US" dirty="0"/>
          </a:p>
          <a:p>
            <a:pPr lvl="3"/>
            <a:r>
              <a:rPr lang="en-US" u="sng" dirty="0"/>
              <a:t>All</a:t>
            </a:r>
            <a:r>
              <a:rPr lang="en-US" dirty="0"/>
              <a:t> theories are still subject to </a:t>
            </a:r>
            <a:r>
              <a:rPr lang="en-US" u="sng" dirty="0"/>
              <a:t>new</a:t>
            </a:r>
            <a:r>
              <a:rPr lang="en-US" dirty="0"/>
              <a:t> experiential data and can be modified</a:t>
            </a:r>
          </a:p>
          <a:p>
            <a:pPr lvl="2"/>
            <a:r>
              <a:rPr lang="en-US" sz="2800" dirty="0"/>
              <a:t>A scientific law is a relationship in nature that is supported by many experiments with no </a:t>
            </a:r>
            <a:r>
              <a:rPr lang="en-US" sz="2800" u="sng" dirty="0"/>
              <a:t>exceptions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1.4 Scientific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1.1 The Stories of Two </a:t>
            </a:r>
            <a:r>
              <a:rPr lang="en-US" dirty="0" smtClean="0"/>
              <a:t>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Types of Scientific Investigations</a:t>
            </a:r>
          </a:p>
          <a:p>
            <a:pPr lvl="1"/>
            <a:r>
              <a:rPr lang="en-US" u="sng" dirty="0"/>
              <a:t>Pure</a:t>
            </a:r>
            <a:r>
              <a:rPr lang="en-US" dirty="0"/>
              <a:t> research seeks to gain knowledge for the sake of knowledge itself</a:t>
            </a:r>
          </a:p>
          <a:p>
            <a:pPr lvl="1"/>
            <a:r>
              <a:rPr lang="en-US" u="sng" dirty="0"/>
              <a:t>Applied</a:t>
            </a:r>
            <a:r>
              <a:rPr lang="en-US" dirty="0"/>
              <a:t> research is research undertaken to solve a specific problem</a:t>
            </a:r>
          </a:p>
          <a:p>
            <a:pPr lvl="1"/>
            <a:r>
              <a:rPr lang="en-US" dirty="0"/>
              <a:t>Some scientific discoveries are made </a:t>
            </a:r>
            <a:r>
              <a:rPr lang="en-US" u="sng" dirty="0"/>
              <a:t>unexpectedly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Students in the Laboratory</a:t>
            </a:r>
          </a:p>
          <a:p>
            <a:pPr lvl="1"/>
            <a:r>
              <a:rPr lang="en-US" dirty="0"/>
              <a:t>When you work in the chemistry laboratory, you are </a:t>
            </a:r>
            <a:r>
              <a:rPr lang="en-US" u="sng" dirty="0"/>
              <a:t>responsible</a:t>
            </a:r>
            <a:r>
              <a:rPr lang="en-US" dirty="0"/>
              <a:t> for your safety and the </a:t>
            </a:r>
            <a:r>
              <a:rPr lang="en-US" u="sng" dirty="0"/>
              <a:t>safety</a:t>
            </a:r>
            <a:r>
              <a:rPr lang="en-US" dirty="0"/>
              <a:t> of the people working nearby</a:t>
            </a:r>
          </a:p>
          <a:p>
            <a:pPr lvl="1"/>
            <a:r>
              <a:rPr lang="en-US" dirty="0"/>
              <a:t>It is important that </a:t>
            </a:r>
            <a:r>
              <a:rPr lang="en-US" u="sng" dirty="0"/>
              <a:t>everyone</a:t>
            </a:r>
            <a:r>
              <a:rPr lang="en-US" dirty="0"/>
              <a:t> practice safe laboratory procedures</a:t>
            </a:r>
          </a:p>
          <a:p>
            <a:pPr lvl="1"/>
            <a:r>
              <a:rPr lang="en-US" dirty="0"/>
              <a:t>Table 2 “Safety in the Laboratory”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The Story Continues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Montreal Protocol</a:t>
            </a:r>
            <a:r>
              <a:rPr lang="en-US" dirty="0"/>
              <a:t> was signed in 1987, and this agreement phased out the use of CFCs and place restrictions on future use</a:t>
            </a:r>
          </a:p>
          <a:p>
            <a:pPr lvl="1"/>
            <a:r>
              <a:rPr lang="en-US" dirty="0"/>
              <a:t>CFC concentrations did not </a:t>
            </a:r>
            <a:r>
              <a:rPr lang="en-US" u="sng" dirty="0"/>
              <a:t>decline</a:t>
            </a:r>
            <a:r>
              <a:rPr lang="en-US" dirty="0"/>
              <a:t> immediately</a:t>
            </a:r>
          </a:p>
          <a:p>
            <a:pPr lvl="1"/>
            <a:r>
              <a:rPr lang="en-US" dirty="0"/>
              <a:t>The ozone hole forms each </a:t>
            </a:r>
            <a:r>
              <a:rPr lang="en-US" u="sng" dirty="0"/>
              <a:t>year</a:t>
            </a:r>
            <a:r>
              <a:rPr lang="en-US" dirty="0"/>
              <a:t> over Antarctica during the </a:t>
            </a:r>
            <a:r>
              <a:rPr lang="en-US" u="sng" dirty="0"/>
              <a:t>spring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chlorine</a:t>
            </a:r>
            <a:r>
              <a:rPr lang="en-US" dirty="0"/>
              <a:t> reacts with the ozone, causing ozone depletion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Benefits of Chemistry</a:t>
            </a:r>
          </a:p>
          <a:p>
            <a:pPr lvl="1"/>
            <a:r>
              <a:rPr lang="en-US" dirty="0"/>
              <a:t>Chemists are involved in finding </a:t>
            </a:r>
            <a:r>
              <a:rPr lang="en-US" u="sng" dirty="0"/>
              <a:t>cures</a:t>
            </a:r>
            <a:r>
              <a:rPr lang="en-US" dirty="0"/>
              <a:t> or </a:t>
            </a:r>
            <a:r>
              <a:rPr lang="en-US" u="sng" dirty="0"/>
              <a:t>vaccines</a:t>
            </a:r>
            <a:r>
              <a:rPr lang="en-US" dirty="0"/>
              <a:t> for diseases</a:t>
            </a:r>
          </a:p>
          <a:p>
            <a:pPr lvl="1"/>
            <a:r>
              <a:rPr lang="en-US" dirty="0"/>
              <a:t>Almost every situation that you can imagine involves a </a:t>
            </a:r>
            <a:r>
              <a:rPr lang="en-US" u="sng" dirty="0"/>
              <a:t>chemist</a:t>
            </a:r>
            <a:endParaRPr lang="en-US" dirty="0"/>
          </a:p>
          <a:p>
            <a:pPr lvl="1"/>
            <a:r>
              <a:rPr lang="en-US" dirty="0"/>
              <a:t>Advances in </a:t>
            </a:r>
            <a:r>
              <a:rPr lang="en-US" u="sng" dirty="0"/>
              <a:t>technology</a:t>
            </a:r>
            <a:r>
              <a:rPr lang="en-US" dirty="0"/>
              <a:t> are possible because of the study of matter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Chemistry is the study of </a:t>
            </a:r>
            <a:r>
              <a:rPr lang="en-US" u="sng" dirty="0"/>
              <a:t>matter</a:t>
            </a:r>
            <a:r>
              <a:rPr lang="en-US" dirty="0"/>
              <a:t> and the </a:t>
            </a:r>
            <a:r>
              <a:rPr lang="en-US" u="sng" dirty="0"/>
              <a:t>change</a:t>
            </a:r>
            <a:r>
              <a:rPr lang="en-US" dirty="0"/>
              <a:t> that it undergoes</a:t>
            </a:r>
          </a:p>
          <a:p>
            <a:pPr lvl="1"/>
            <a:r>
              <a:rPr lang="en-US" dirty="0"/>
              <a:t>Applicable to our </a:t>
            </a:r>
            <a:r>
              <a:rPr lang="en-US" u="sng" dirty="0"/>
              <a:t>everyday</a:t>
            </a:r>
            <a:r>
              <a:rPr lang="en-US" dirty="0"/>
              <a:t> lives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/>
              <a:t>The Ozone Layer</a:t>
            </a:r>
          </a:p>
          <a:p>
            <a:pPr lvl="1"/>
            <a:r>
              <a:rPr lang="en-US" dirty="0"/>
              <a:t>Overexposure to </a:t>
            </a:r>
            <a:r>
              <a:rPr lang="en-US" u="sng" dirty="0"/>
              <a:t>ultraviolet radiation</a:t>
            </a:r>
            <a:r>
              <a:rPr lang="en-US" dirty="0"/>
              <a:t> is harmful to both plants and animals</a:t>
            </a:r>
          </a:p>
          <a:p>
            <a:pPr lvl="1"/>
            <a:r>
              <a:rPr lang="en-US" dirty="0"/>
              <a:t>A substance, or chemical, is matter that has a </a:t>
            </a:r>
            <a:r>
              <a:rPr lang="en-US" u="sng" dirty="0"/>
              <a:t>definite</a:t>
            </a:r>
            <a:r>
              <a:rPr lang="en-US" dirty="0"/>
              <a:t> and </a:t>
            </a:r>
            <a:r>
              <a:rPr lang="en-US" u="sng" dirty="0"/>
              <a:t>uniform</a:t>
            </a:r>
            <a:r>
              <a:rPr lang="en-US" dirty="0"/>
              <a:t> composition</a:t>
            </a:r>
          </a:p>
          <a:p>
            <a:pPr lvl="1"/>
            <a:r>
              <a:rPr lang="en-US" u="sng" dirty="0"/>
              <a:t>Ozone,</a:t>
            </a:r>
            <a:r>
              <a:rPr lang="en-US" dirty="0"/>
              <a:t> which is made up of oxygen, is a substance in the atmosphere that absorbs most harmful radiation before it reaches Earth’s surface.</a:t>
            </a:r>
          </a:p>
          <a:p>
            <a:pPr lvl="2"/>
            <a:r>
              <a:rPr lang="en-US" sz="2800" dirty="0"/>
              <a:t>Ultraviolet radiation from the Sun causes some </a:t>
            </a:r>
            <a:r>
              <a:rPr lang="en-US" sz="2800" u="sng" dirty="0"/>
              <a:t>oxygen gas</a:t>
            </a:r>
            <a:r>
              <a:rPr lang="en-US" sz="2800" dirty="0"/>
              <a:t> (O</a:t>
            </a:r>
            <a:r>
              <a:rPr lang="en-US" sz="2800" baseline="-25000" dirty="0"/>
              <a:t>2</a:t>
            </a:r>
            <a:r>
              <a:rPr lang="en-US" sz="2800" dirty="0"/>
              <a:t>) to break into </a:t>
            </a:r>
            <a:r>
              <a:rPr lang="en-US" sz="2800" u="sng" dirty="0"/>
              <a:t>individual</a:t>
            </a:r>
            <a:r>
              <a:rPr lang="en-US" sz="2800" dirty="0"/>
              <a:t> particles of oxygen (O) which </a:t>
            </a:r>
            <a:r>
              <a:rPr lang="en-US" sz="2800" u="sng" dirty="0"/>
              <a:t>combine</a:t>
            </a:r>
            <a:r>
              <a:rPr lang="en-US" sz="2800" dirty="0"/>
              <a:t> with oxygen gas to form ozone (O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</a:p>
          <a:p>
            <a:pPr lvl="1"/>
            <a:r>
              <a:rPr lang="en-US" dirty="0"/>
              <a:t>The ozone layer is thinning over </a:t>
            </a:r>
            <a:r>
              <a:rPr lang="en-US" u="sng" dirty="0"/>
              <a:t>Antarctica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Chlorofluorocarbons</a:t>
            </a:r>
          </a:p>
          <a:p>
            <a:pPr lvl="1"/>
            <a:r>
              <a:rPr lang="en-US" dirty="0"/>
              <a:t>Chlorofluorocarbon (CFC) is a substance that consists of </a:t>
            </a:r>
            <a:r>
              <a:rPr lang="en-US" u="sng" dirty="0"/>
              <a:t>chlorine</a:t>
            </a:r>
            <a:r>
              <a:rPr lang="en-US" dirty="0"/>
              <a:t>, fluorine, and </a:t>
            </a:r>
            <a:r>
              <a:rPr lang="en-US" u="sng" dirty="0"/>
              <a:t>carbon</a:t>
            </a:r>
            <a:endParaRPr lang="en-US" dirty="0"/>
          </a:p>
          <a:p>
            <a:pPr lvl="2"/>
            <a:r>
              <a:rPr lang="en-US" sz="2800" dirty="0"/>
              <a:t>Nontoxic and </a:t>
            </a:r>
            <a:r>
              <a:rPr lang="en-US" sz="2800" u="sng" dirty="0"/>
              <a:t>stable</a:t>
            </a:r>
            <a:endParaRPr lang="en-US" sz="2800" dirty="0"/>
          </a:p>
          <a:p>
            <a:pPr lvl="2"/>
            <a:r>
              <a:rPr lang="en-US" sz="2800" dirty="0"/>
              <a:t>Used in </a:t>
            </a:r>
            <a:r>
              <a:rPr lang="en-US" sz="2800" u="sng" dirty="0"/>
              <a:t>refrigerators</a:t>
            </a:r>
            <a:r>
              <a:rPr lang="en-US" sz="2800" dirty="0"/>
              <a:t>, air-conditioning, </a:t>
            </a:r>
            <a:r>
              <a:rPr lang="en-US" sz="2800" u="sng" dirty="0"/>
              <a:t>plastic</a:t>
            </a:r>
            <a:r>
              <a:rPr lang="en-US" sz="2800" dirty="0"/>
              <a:t> foams, solvents, and propellants in spray cans</a:t>
            </a:r>
          </a:p>
          <a:p>
            <a:pPr lvl="2"/>
            <a:r>
              <a:rPr lang="en-US" sz="2800" u="sng" dirty="0"/>
              <a:t>Increasing</a:t>
            </a:r>
            <a:r>
              <a:rPr lang="en-US" sz="2800" dirty="0"/>
              <a:t> concentration in the atmosphere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1.2 Chemistry and </a:t>
            </a:r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/>
              <a:t>Matter and its Characteristics</a:t>
            </a:r>
          </a:p>
          <a:p>
            <a:pPr lvl="1"/>
            <a:r>
              <a:rPr lang="en-US" u="sng" dirty="0"/>
              <a:t>Matter</a:t>
            </a:r>
            <a:r>
              <a:rPr lang="en-US" dirty="0"/>
              <a:t>, anything that has mass and takes up space, and takes many different forms</a:t>
            </a:r>
          </a:p>
          <a:p>
            <a:pPr lvl="1"/>
            <a:r>
              <a:rPr lang="en-US" dirty="0"/>
              <a:t>Mass is a measurement that reflects the </a:t>
            </a:r>
            <a:r>
              <a:rPr lang="en-US" u="sng" dirty="0"/>
              <a:t>amount</a:t>
            </a:r>
            <a:r>
              <a:rPr lang="en-US" dirty="0"/>
              <a:t> of matter</a:t>
            </a:r>
          </a:p>
          <a:p>
            <a:pPr lvl="1"/>
            <a:r>
              <a:rPr lang="en-US" dirty="0"/>
              <a:t>Mass and Weight</a:t>
            </a:r>
          </a:p>
          <a:p>
            <a:pPr lvl="2"/>
            <a:r>
              <a:rPr lang="en-US" sz="2800" dirty="0"/>
              <a:t>Weight is a measure not only of the </a:t>
            </a:r>
            <a:r>
              <a:rPr lang="en-US" sz="2800" u="sng" dirty="0"/>
              <a:t>amount</a:t>
            </a:r>
            <a:r>
              <a:rPr lang="en-US" sz="2800" dirty="0"/>
              <a:t> of matter but also of the effect of Earth’s </a:t>
            </a:r>
            <a:r>
              <a:rPr lang="en-US" sz="2800" u="sng" dirty="0"/>
              <a:t>gravitational</a:t>
            </a:r>
            <a:r>
              <a:rPr lang="en-US" sz="2800" dirty="0"/>
              <a:t> pull on that matter.</a:t>
            </a:r>
          </a:p>
          <a:p>
            <a:pPr lvl="3"/>
            <a:r>
              <a:rPr lang="en-US" dirty="0"/>
              <a:t>Weight </a:t>
            </a:r>
            <a:r>
              <a:rPr lang="en-US" u="sng" dirty="0"/>
              <a:t>varies</a:t>
            </a:r>
            <a:r>
              <a:rPr lang="en-US" dirty="0"/>
              <a:t> depending on where an object 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Structure and observable characteristics</a:t>
            </a:r>
          </a:p>
          <a:p>
            <a:pPr lvl="2"/>
            <a:r>
              <a:rPr lang="en-US" sz="2800" dirty="0"/>
              <a:t>Much of matter and its behavior is </a:t>
            </a:r>
            <a:r>
              <a:rPr lang="en-US" sz="2800" u="sng" dirty="0"/>
              <a:t>macroscopic</a:t>
            </a:r>
            <a:endParaRPr lang="en-US" sz="2800" dirty="0"/>
          </a:p>
          <a:p>
            <a:pPr lvl="3"/>
            <a:r>
              <a:rPr lang="en-US" dirty="0"/>
              <a:t>Do not need a microscope to see it</a:t>
            </a:r>
          </a:p>
          <a:p>
            <a:pPr lvl="2"/>
            <a:r>
              <a:rPr lang="en-US" sz="2800" dirty="0"/>
              <a:t>Atoms are </a:t>
            </a:r>
            <a:r>
              <a:rPr lang="en-US" sz="2800" u="sng" dirty="0"/>
              <a:t>submicroscopic</a:t>
            </a:r>
            <a:r>
              <a:rPr lang="en-US" sz="2800" dirty="0"/>
              <a:t>, so small they cannot be seen with </a:t>
            </a:r>
            <a:r>
              <a:rPr lang="en-US" sz="2800" u="sng" dirty="0"/>
              <a:t>optical</a:t>
            </a:r>
            <a:r>
              <a:rPr lang="en-US" sz="2800" dirty="0"/>
              <a:t> microscopes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/>
              <a:t>The </a:t>
            </a:r>
            <a:r>
              <a:rPr lang="en-US" sz="2800" u="sng" dirty="0"/>
              <a:t>structure</a:t>
            </a:r>
            <a:r>
              <a:rPr lang="en-US" sz="2800" dirty="0"/>
              <a:t>, composition, and </a:t>
            </a:r>
            <a:r>
              <a:rPr lang="en-US" sz="2800" u="sng" dirty="0"/>
              <a:t>behavior</a:t>
            </a:r>
            <a:r>
              <a:rPr lang="en-US" sz="2800" dirty="0"/>
              <a:t> of all matter can be explained on a submicroscopic level – or the atomic level.</a:t>
            </a:r>
          </a:p>
          <a:p>
            <a:pPr lvl="2"/>
            <a:r>
              <a:rPr lang="en-US" sz="2800" dirty="0"/>
              <a:t>All that we </a:t>
            </a:r>
            <a:r>
              <a:rPr lang="en-US" sz="2800" u="sng" dirty="0"/>
              <a:t>observe</a:t>
            </a:r>
            <a:r>
              <a:rPr lang="en-US" sz="2800" dirty="0"/>
              <a:t> about matter depends on </a:t>
            </a:r>
            <a:r>
              <a:rPr lang="en-US" sz="2800" u="sng" dirty="0"/>
              <a:t>atoms</a:t>
            </a:r>
            <a:r>
              <a:rPr lang="en-US" sz="2800" dirty="0"/>
              <a:t> and the changes they undergo</a:t>
            </a:r>
          </a:p>
          <a:p>
            <a:pPr lvl="2"/>
            <a:r>
              <a:rPr lang="en-US" sz="2800" dirty="0"/>
              <a:t>A </a:t>
            </a:r>
            <a:r>
              <a:rPr lang="en-US" sz="2800" u="sng" dirty="0"/>
              <a:t>model</a:t>
            </a:r>
            <a:r>
              <a:rPr lang="en-US" sz="2800" dirty="0"/>
              <a:t> is a visual, verbal, or mathematical explanation of experimental data</a:t>
            </a:r>
          </a:p>
          <a:p>
            <a:pPr lvl="3"/>
            <a:r>
              <a:rPr lang="en-US" dirty="0"/>
              <a:t>Can be used to represent matter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853</Words>
  <Application>Microsoft Office PowerPoint</Application>
  <PresentationFormat>On-screen Show (4:3)</PresentationFormat>
  <Paragraphs>82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Chapter 1: Introduction to Chemistry</vt:lpstr>
      <vt:lpstr>1.1 The Stories of Two Substances</vt:lpstr>
      <vt:lpstr>Slide 3</vt:lpstr>
      <vt:lpstr>Slide 4</vt:lpstr>
      <vt:lpstr>Slide 5</vt:lpstr>
      <vt:lpstr>1.2 Chemistry and Matter</vt:lpstr>
      <vt:lpstr>Slide 7</vt:lpstr>
      <vt:lpstr>Slide 8</vt:lpstr>
      <vt:lpstr>Slide 9</vt:lpstr>
      <vt:lpstr>Slide 10</vt:lpstr>
      <vt:lpstr>1.3 Scientific Methods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1.4 Scientific Research</vt:lpstr>
      <vt:lpstr>Slide 20</vt:lpstr>
      <vt:lpstr>Slide 21</vt:lpstr>
      <vt:lpstr>Slide 22</vt:lpstr>
      <vt:lpstr>Slide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Introduction to Chemistry</dc:title>
  <dc:creator>-</dc:creator>
  <cp:lastModifiedBy>-</cp:lastModifiedBy>
  <cp:revision>58</cp:revision>
  <dcterms:created xsi:type="dcterms:W3CDTF">2015-08-12T17:26:39Z</dcterms:created>
  <dcterms:modified xsi:type="dcterms:W3CDTF">2015-08-13T02:30:18Z</dcterms:modified>
</cp:coreProperties>
</file>