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5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Calibri" panose="020F0502020204030204" pitchFamily="34" charset="0"/>
              <a:buChar char="–"/>
              <a:defRPr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 sz="2400"/>
            </a:lvl4pPr>
            <a:lvl5pPr marL="2057400" indent="-228600">
              <a:buFont typeface="Courier New" panose="02070309020205020404" pitchFamily="49" charset="0"/>
              <a:buChar char="o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2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3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6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4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19FB">
                <a:alpha val="75000"/>
              </a:srgbClr>
            </a:gs>
            <a:gs pos="35001">
              <a:schemeClr val="bg1"/>
            </a:gs>
            <a:gs pos="58000">
              <a:srgbClr val="FFFF00">
                <a:alpha val="75000"/>
              </a:srgbClr>
            </a:gs>
            <a:gs pos="88000">
              <a:srgbClr val="E81766">
                <a:alpha val="75000"/>
              </a:srgbClr>
            </a:gs>
            <a:gs pos="100000">
              <a:schemeClr val="tx1">
                <a:alpha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FCE7-FD43-4977-8959-87341FA31FF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E24E1-4898-4CBC-95AB-1F9C6525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1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10: The Mole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3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Using Molar Mass</a:t>
            </a:r>
            <a:endParaRPr lang="en-US" sz="2800" dirty="0"/>
          </a:p>
          <a:p>
            <a:pPr lvl="1"/>
            <a:r>
              <a:rPr lang="en-US" dirty="0"/>
              <a:t>The molar mass can be used as a </a:t>
            </a:r>
            <a:r>
              <a:rPr lang="en-US" u="sng" dirty="0"/>
              <a:t>conversion factor</a:t>
            </a:r>
            <a:endParaRPr lang="en-US" sz="2400" dirty="0"/>
          </a:p>
          <a:p>
            <a:pPr lvl="2"/>
            <a:r>
              <a:rPr lang="en-US" dirty="0"/>
              <a:t>Molar mass conversion factor: </a:t>
            </a:r>
            <a:r>
              <a:rPr lang="en-US" u="sng" dirty="0"/>
              <a:t>(atomic mass) grams </a:t>
            </a:r>
            <a:endParaRPr lang="en-US" sz="2000" dirty="0"/>
          </a:p>
          <a:p>
            <a:pPr marL="914400" lvl="2" indent="0">
              <a:buNone/>
            </a:pPr>
            <a:r>
              <a:rPr lang="en-US" dirty="0" smtClean="0"/>
              <a:t>					1 </a:t>
            </a:r>
            <a:r>
              <a:rPr lang="en-US" dirty="0" err="1"/>
              <a:t>mol</a:t>
            </a:r>
            <a:endParaRPr lang="en-US" sz="2000" dirty="0"/>
          </a:p>
          <a:p>
            <a:pPr lvl="2"/>
            <a:r>
              <a:rPr lang="en-US" u="sng" dirty="0"/>
              <a:t>Inverse</a:t>
            </a:r>
            <a:r>
              <a:rPr lang="en-US" dirty="0"/>
              <a:t> molar mass conversion factor: </a:t>
            </a:r>
            <a:r>
              <a:rPr lang="en-US" u="sng" dirty="0"/>
              <a:t>	1 </a:t>
            </a:r>
            <a:r>
              <a:rPr lang="en-US" u="sng" dirty="0" err="1"/>
              <a:t>mol</a:t>
            </a:r>
            <a:r>
              <a:rPr lang="en-US" u="sng" dirty="0"/>
              <a:t> </a:t>
            </a:r>
            <a:r>
              <a:rPr lang="en-US" u="sng" dirty="0" smtClean="0"/>
              <a:t>  </a:t>
            </a:r>
            <a:r>
              <a:rPr lang="en-US" u="sng" dirty="0"/>
              <a:t>	</a:t>
            </a:r>
            <a:r>
              <a:rPr lang="en-US" dirty="0" smtClean="0"/>
              <a:t>					(</a:t>
            </a:r>
            <a:r>
              <a:rPr lang="en-US" dirty="0"/>
              <a:t>atomic mass) grams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4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number of </a:t>
            </a:r>
            <a:r>
              <a:rPr lang="en-US" u="sng" dirty="0"/>
              <a:t>moles</a:t>
            </a:r>
            <a:r>
              <a:rPr lang="en-US" dirty="0"/>
              <a:t> can be converted to an equivalent mass using the </a:t>
            </a:r>
            <a:r>
              <a:rPr lang="en-US" u="sng" dirty="0"/>
              <a:t>molar mass</a:t>
            </a:r>
            <a:r>
              <a:rPr lang="en-US" dirty="0"/>
              <a:t> conversion factor</a:t>
            </a:r>
            <a:endParaRPr lang="en-US" sz="2400" dirty="0"/>
          </a:p>
          <a:p>
            <a:pPr lvl="2"/>
            <a:r>
              <a:rPr lang="en-US" dirty="0"/>
              <a:t>number of moles x </a:t>
            </a:r>
            <a:r>
              <a:rPr lang="en-US" u="sng" dirty="0"/>
              <a:t>   mass in grams  </a:t>
            </a:r>
            <a:r>
              <a:rPr lang="en-US" dirty="0"/>
              <a:t> = </a:t>
            </a:r>
            <a:r>
              <a:rPr lang="en-US" u="sng" dirty="0"/>
              <a:t>mass in grams</a:t>
            </a:r>
            <a:endParaRPr lang="en-US" sz="2000" dirty="0"/>
          </a:p>
          <a:p>
            <a:pPr marL="914400" lvl="2" indent="0">
              <a:buNone/>
            </a:pPr>
            <a:r>
              <a:rPr lang="en-US" dirty="0" smtClean="0"/>
              <a:t>			      1 </a:t>
            </a:r>
            <a:r>
              <a:rPr lang="en-US" dirty="0" err="1"/>
              <a:t>mol</a:t>
            </a:r>
            <a:endParaRPr lang="en-US" sz="20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mass</a:t>
            </a:r>
            <a:r>
              <a:rPr lang="en-US" dirty="0"/>
              <a:t> of a substance can be converted to the number of </a:t>
            </a:r>
            <a:r>
              <a:rPr lang="en-US" u="sng" dirty="0"/>
              <a:t>moles</a:t>
            </a:r>
            <a:r>
              <a:rPr lang="en-US" dirty="0"/>
              <a:t> using the inverse molar mass conversion factor</a:t>
            </a:r>
            <a:endParaRPr lang="en-US" sz="2400" dirty="0"/>
          </a:p>
          <a:p>
            <a:pPr lvl="2"/>
            <a:r>
              <a:rPr lang="en-US" dirty="0"/>
              <a:t>mass x </a:t>
            </a:r>
            <a:r>
              <a:rPr lang="en-US" u="sng" dirty="0"/>
              <a:t>        1 </a:t>
            </a:r>
            <a:r>
              <a:rPr lang="en-US" u="sng" dirty="0" err="1"/>
              <a:t>mol</a:t>
            </a:r>
            <a:r>
              <a:rPr lang="en-US" u="sng" dirty="0"/>
              <a:t>        </a:t>
            </a:r>
            <a:r>
              <a:rPr lang="en-US" dirty="0"/>
              <a:t>= </a:t>
            </a:r>
            <a:r>
              <a:rPr lang="en-US" u="sng" dirty="0"/>
              <a:t>number of moles</a:t>
            </a:r>
            <a:r>
              <a:rPr lang="en-US" dirty="0"/>
              <a:t> </a:t>
            </a:r>
            <a:endParaRPr lang="en-US" sz="2000" dirty="0"/>
          </a:p>
          <a:p>
            <a:pPr marL="914400" lvl="2" indent="0">
              <a:buNone/>
            </a:pPr>
            <a:r>
              <a:rPr lang="en-US" dirty="0" smtClean="0"/>
              <a:t>	   mass </a:t>
            </a:r>
            <a:r>
              <a:rPr lang="en-US" dirty="0"/>
              <a:t>in grams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9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Converting between mass and atoms</a:t>
            </a:r>
            <a:endParaRPr lang="en-US" sz="2400" dirty="0"/>
          </a:p>
          <a:p>
            <a:pPr lvl="2"/>
            <a:r>
              <a:rPr lang="en-US" dirty="0"/>
              <a:t>You </a:t>
            </a:r>
            <a:r>
              <a:rPr lang="en-US" u="sng" dirty="0"/>
              <a:t>cannot</a:t>
            </a:r>
            <a:r>
              <a:rPr lang="en-US" dirty="0"/>
              <a:t> make a </a:t>
            </a:r>
            <a:r>
              <a:rPr lang="en-US" u="sng" dirty="0"/>
              <a:t>direct</a:t>
            </a:r>
            <a:r>
              <a:rPr lang="en-US" dirty="0"/>
              <a:t> conversion from the mass of a substance to the number of representative particles of that substance</a:t>
            </a:r>
            <a:endParaRPr lang="en-US" sz="2000" dirty="0"/>
          </a:p>
          <a:p>
            <a:pPr lvl="3"/>
            <a:r>
              <a:rPr lang="en-US" dirty="0"/>
              <a:t>First convert the mass to moles using the </a:t>
            </a:r>
            <a:r>
              <a:rPr lang="en-US" u="sng" dirty="0"/>
              <a:t>inverse molar mass</a:t>
            </a:r>
            <a:r>
              <a:rPr lang="en-US" dirty="0"/>
              <a:t> conversion</a:t>
            </a:r>
            <a:endParaRPr lang="en-US" sz="2000" dirty="0"/>
          </a:p>
          <a:p>
            <a:pPr lvl="3"/>
            <a:r>
              <a:rPr lang="en-US" dirty="0"/>
              <a:t>Then convert the number of moles to number of representative particles using </a:t>
            </a:r>
            <a:r>
              <a:rPr lang="en-US" u="sng" dirty="0"/>
              <a:t>Avogadro’s number</a:t>
            </a:r>
            <a:r>
              <a:rPr lang="en-US" dirty="0"/>
              <a:t> conversion factor.</a:t>
            </a:r>
            <a:endParaRPr lang="en-US" sz="2000" dirty="0"/>
          </a:p>
          <a:p>
            <a:pPr lvl="2"/>
            <a:r>
              <a:rPr lang="en-US" dirty="0"/>
              <a:t>Mass must always be converted to </a:t>
            </a:r>
            <a:r>
              <a:rPr lang="en-US" u="sng" dirty="0"/>
              <a:t>moles</a:t>
            </a:r>
            <a:r>
              <a:rPr lang="en-US" dirty="0"/>
              <a:t> before being converted to atoms</a:t>
            </a:r>
            <a:endParaRPr lang="en-US" sz="2000" dirty="0"/>
          </a:p>
          <a:p>
            <a:pPr lvl="2"/>
            <a:r>
              <a:rPr lang="en-US" u="sng" dirty="0"/>
              <a:t>Atoms</a:t>
            </a:r>
            <a:r>
              <a:rPr lang="en-US" dirty="0"/>
              <a:t> must be converted to moles before calculating their </a:t>
            </a:r>
            <a:r>
              <a:rPr lang="en-US" u="sng" dirty="0"/>
              <a:t>mass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10.3 Moles of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4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Chemical Formulas and the Mole</a:t>
            </a:r>
            <a:endParaRPr lang="en-US" sz="2800" dirty="0"/>
          </a:p>
          <a:p>
            <a:pPr lvl="1"/>
            <a:r>
              <a:rPr lang="en-US" dirty="0"/>
              <a:t>The chemical formula for a compound indicates the </a:t>
            </a:r>
            <a:r>
              <a:rPr lang="en-US" u="sng" dirty="0"/>
              <a:t>numbers</a:t>
            </a:r>
            <a:r>
              <a:rPr lang="en-US" dirty="0"/>
              <a:t> and </a:t>
            </a:r>
            <a:r>
              <a:rPr lang="en-US" u="sng" dirty="0"/>
              <a:t>types</a:t>
            </a:r>
            <a:r>
              <a:rPr lang="en-US" dirty="0"/>
              <a:t> of atoms contained in one unit of the compound</a:t>
            </a:r>
            <a:endParaRPr lang="en-US" sz="24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ratio</a:t>
            </a:r>
            <a:r>
              <a:rPr lang="en-US" dirty="0"/>
              <a:t> of elements within a compound does not change depending on the </a:t>
            </a:r>
            <a:r>
              <a:rPr lang="en-US" u="sng" dirty="0"/>
              <a:t>amount</a:t>
            </a:r>
            <a:r>
              <a:rPr lang="en-US" dirty="0"/>
              <a:t>, is the same when there is a mole of that compound.</a:t>
            </a:r>
            <a:endParaRPr lang="en-US" sz="2400" dirty="0"/>
          </a:p>
          <a:p>
            <a:pPr lvl="2"/>
            <a:r>
              <a:rPr lang="en-US" dirty="0"/>
              <a:t>Ex: CO</a:t>
            </a:r>
            <a:r>
              <a:rPr lang="en-US" baseline="-25000" dirty="0"/>
              <a:t>2</a:t>
            </a:r>
            <a:endParaRPr lang="en-US" sz="2000" dirty="0"/>
          </a:p>
          <a:p>
            <a:pPr lvl="3"/>
            <a:r>
              <a:rPr lang="en-US" dirty="0"/>
              <a:t>1 molecule of CO</a:t>
            </a:r>
            <a:r>
              <a:rPr lang="en-US" baseline="-25000" dirty="0"/>
              <a:t>2</a:t>
            </a:r>
            <a:r>
              <a:rPr lang="en-US" dirty="0"/>
              <a:t> has a C-O ratio of </a:t>
            </a:r>
            <a:r>
              <a:rPr lang="en-US" u="sng" dirty="0"/>
              <a:t>1:2</a:t>
            </a:r>
            <a:endParaRPr lang="en-US" sz="2000" dirty="0"/>
          </a:p>
          <a:p>
            <a:pPr lvl="4"/>
            <a:r>
              <a:rPr lang="en-US" dirty="0"/>
              <a:t>1 carbon atom </a:t>
            </a:r>
            <a:endParaRPr lang="en-US" sz="2000" dirty="0"/>
          </a:p>
          <a:p>
            <a:pPr lvl="4"/>
            <a:r>
              <a:rPr lang="en-US" dirty="0"/>
              <a:t>2 oxygen atoms</a:t>
            </a:r>
            <a:endParaRPr lang="en-US" sz="2000" dirty="0"/>
          </a:p>
          <a:p>
            <a:pPr lvl="3"/>
            <a:r>
              <a:rPr lang="en-US" dirty="0"/>
              <a:t>1 mole of CO</a:t>
            </a:r>
            <a:r>
              <a:rPr lang="en-US" baseline="-25000" dirty="0"/>
              <a:t>2</a:t>
            </a:r>
            <a:r>
              <a:rPr lang="en-US" dirty="0"/>
              <a:t> has a C-O ratio of 1:2</a:t>
            </a:r>
            <a:endParaRPr lang="en-US" sz="2000" dirty="0"/>
          </a:p>
          <a:p>
            <a:pPr lvl="4"/>
            <a:r>
              <a:rPr lang="en-US" u="sng" dirty="0"/>
              <a:t>1 mole</a:t>
            </a:r>
            <a:r>
              <a:rPr lang="en-US" dirty="0"/>
              <a:t> of carbon atoms </a:t>
            </a:r>
            <a:endParaRPr lang="en-US" sz="2000" dirty="0"/>
          </a:p>
          <a:p>
            <a:pPr lvl="4"/>
            <a:r>
              <a:rPr lang="en-US" u="sng" dirty="0"/>
              <a:t>2 moles</a:t>
            </a:r>
            <a:r>
              <a:rPr lang="en-US" dirty="0"/>
              <a:t> of oxygen atoms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74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 some chemical calculations, you might need to convert from moles of a compound to moles of </a:t>
            </a:r>
            <a:r>
              <a:rPr lang="en-US" u="sng" dirty="0"/>
              <a:t>individual atoms</a:t>
            </a:r>
            <a:r>
              <a:rPr lang="en-US" dirty="0"/>
              <a:t> in the compound</a:t>
            </a:r>
            <a:endParaRPr lang="en-US" sz="2400" dirty="0"/>
          </a:p>
          <a:p>
            <a:pPr lvl="1"/>
            <a:r>
              <a:rPr lang="en-US" dirty="0"/>
              <a:t>Conversion factors can be written for any </a:t>
            </a:r>
            <a:r>
              <a:rPr lang="en-US" u="sng" dirty="0"/>
              <a:t>element</a:t>
            </a:r>
            <a:r>
              <a:rPr lang="en-US" dirty="0"/>
              <a:t>  in a </a:t>
            </a:r>
            <a:r>
              <a:rPr lang="en-US" u="sng" dirty="0"/>
              <a:t>compound</a:t>
            </a:r>
            <a:endParaRPr lang="en-US" sz="2400" dirty="0"/>
          </a:p>
          <a:p>
            <a:pPr lvl="2"/>
            <a:r>
              <a:rPr lang="en-US" dirty="0"/>
              <a:t>The number of moles of the element that goes in the </a:t>
            </a:r>
            <a:r>
              <a:rPr lang="en-US" u="sng" dirty="0"/>
              <a:t>numerator</a:t>
            </a:r>
            <a:r>
              <a:rPr lang="en-US" dirty="0"/>
              <a:t> of the conversion factor is the </a:t>
            </a:r>
            <a:r>
              <a:rPr lang="en-US" u="sng" dirty="0"/>
              <a:t>subscript</a:t>
            </a:r>
            <a:r>
              <a:rPr lang="en-US" dirty="0"/>
              <a:t> for that element in the chemical formula</a:t>
            </a:r>
            <a:endParaRPr lang="en-US" sz="2000" dirty="0"/>
          </a:p>
          <a:p>
            <a:pPr lvl="2"/>
            <a:r>
              <a:rPr lang="en-US" dirty="0"/>
              <a:t>Ex: </a:t>
            </a:r>
            <a:r>
              <a:rPr lang="en-US" u="sng" dirty="0"/>
              <a:t>2 </a:t>
            </a:r>
            <a:r>
              <a:rPr lang="en-US" u="sng" dirty="0" err="1"/>
              <a:t>mol</a:t>
            </a:r>
            <a:r>
              <a:rPr lang="en-US" u="sng" dirty="0"/>
              <a:t> F</a:t>
            </a:r>
            <a:r>
              <a:rPr lang="en-US" dirty="0"/>
              <a:t>/ 1 </a:t>
            </a:r>
            <a:r>
              <a:rPr lang="en-US" dirty="0" err="1"/>
              <a:t>mol</a:t>
            </a:r>
            <a:r>
              <a:rPr lang="en-US" dirty="0"/>
              <a:t> CCl</a:t>
            </a:r>
            <a:r>
              <a:rPr lang="en-US" baseline="-25000" dirty="0"/>
              <a:t>2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48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Molar Mass of Compounds</a:t>
            </a:r>
            <a:endParaRPr lang="en-US" sz="2800" dirty="0"/>
          </a:p>
          <a:p>
            <a:pPr lvl="1"/>
            <a:r>
              <a:rPr lang="en-US" dirty="0"/>
              <a:t>The mass of a mole of a compound equals the </a:t>
            </a:r>
            <a:r>
              <a:rPr lang="en-US" u="sng" dirty="0"/>
              <a:t>sum</a:t>
            </a:r>
            <a:r>
              <a:rPr lang="en-US" dirty="0"/>
              <a:t> of the masses of all the </a:t>
            </a:r>
            <a:r>
              <a:rPr lang="en-US" u="sng" dirty="0"/>
              <a:t>particles</a:t>
            </a:r>
            <a:r>
              <a:rPr lang="en-US" dirty="0"/>
              <a:t> that make up the compound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26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To determine the molar mass of potassium chromate (K</a:t>
            </a:r>
            <a:r>
              <a:rPr lang="en-US" baseline="-25000" dirty="0"/>
              <a:t>2</a:t>
            </a:r>
            <a:r>
              <a:rPr lang="en-US" dirty="0"/>
              <a:t>CrO</a:t>
            </a:r>
            <a:r>
              <a:rPr lang="en-US" baseline="-25000" dirty="0"/>
              <a:t>4</a:t>
            </a:r>
            <a:r>
              <a:rPr lang="en-US" dirty="0"/>
              <a:t>):</a:t>
            </a:r>
            <a:endParaRPr lang="en-US" sz="2400" dirty="0"/>
          </a:p>
          <a:p>
            <a:pPr lvl="2"/>
            <a:r>
              <a:rPr lang="en-US" dirty="0"/>
              <a:t>Calculate the mass of each of the parts using the subscripts and molar masses</a:t>
            </a:r>
            <a:endParaRPr lang="en-US" sz="2000" dirty="0"/>
          </a:p>
          <a:p>
            <a:pPr lvl="3"/>
            <a:r>
              <a:rPr lang="en-US" u="sng" dirty="0"/>
              <a:t>2 </a:t>
            </a:r>
            <a:r>
              <a:rPr lang="en-US" dirty="0" err="1"/>
              <a:t>mol</a:t>
            </a:r>
            <a:r>
              <a:rPr lang="en-US" dirty="0"/>
              <a:t> K x (39.1g K/ 1 </a:t>
            </a:r>
            <a:r>
              <a:rPr lang="en-US" dirty="0" err="1"/>
              <a:t>mol</a:t>
            </a:r>
            <a:r>
              <a:rPr lang="en-US" dirty="0"/>
              <a:t> K) = </a:t>
            </a:r>
            <a:r>
              <a:rPr lang="en-US" u="sng" dirty="0"/>
              <a:t>78.2</a:t>
            </a:r>
            <a:r>
              <a:rPr lang="en-US" dirty="0"/>
              <a:t> g K</a:t>
            </a:r>
            <a:endParaRPr lang="en-US" sz="2000" dirty="0"/>
          </a:p>
          <a:p>
            <a:pPr lvl="3"/>
            <a:r>
              <a:rPr lang="en-US" u="sng" dirty="0"/>
              <a:t>1 </a:t>
            </a:r>
            <a:r>
              <a:rPr lang="en-US" dirty="0" err="1"/>
              <a:t>mol</a:t>
            </a:r>
            <a:r>
              <a:rPr lang="en-US" dirty="0"/>
              <a:t> Cr x (52.0g Cr/ 1 </a:t>
            </a:r>
            <a:r>
              <a:rPr lang="en-US" dirty="0" err="1"/>
              <a:t>mol</a:t>
            </a:r>
            <a:r>
              <a:rPr lang="en-US" dirty="0"/>
              <a:t> Cr) = </a:t>
            </a:r>
            <a:r>
              <a:rPr lang="en-US" u="sng" dirty="0"/>
              <a:t>52.0</a:t>
            </a:r>
            <a:r>
              <a:rPr lang="en-US" dirty="0"/>
              <a:t> g Cr</a:t>
            </a:r>
            <a:endParaRPr lang="en-US" sz="2000" dirty="0"/>
          </a:p>
          <a:p>
            <a:pPr lvl="3"/>
            <a:r>
              <a:rPr lang="en-US" u="sng" dirty="0"/>
              <a:t>4 </a:t>
            </a:r>
            <a:r>
              <a:rPr lang="en-US" dirty="0" err="1"/>
              <a:t>mol</a:t>
            </a:r>
            <a:r>
              <a:rPr lang="en-US" dirty="0"/>
              <a:t> O x (16.0 g O/ 1 </a:t>
            </a:r>
            <a:r>
              <a:rPr lang="en-US" dirty="0" err="1"/>
              <a:t>mol</a:t>
            </a:r>
            <a:r>
              <a:rPr lang="en-US" dirty="0"/>
              <a:t> O) = </a:t>
            </a:r>
            <a:r>
              <a:rPr lang="en-US" u="sng" dirty="0"/>
              <a:t>64.0</a:t>
            </a:r>
            <a:r>
              <a:rPr lang="en-US" dirty="0"/>
              <a:t> g O</a:t>
            </a:r>
            <a:endParaRPr lang="en-US" sz="2000" dirty="0"/>
          </a:p>
          <a:p>
            <a:pPr lvl="2"/>
            <a:r>
              <a:rPr lang="en-US" dirty="0"/>
              <a:t>Add the masses together</a:t>
            </a:r>
            <a:endParaRPr lang="en-US" sz="2000" dirty="0"/>
          </a:p>
          <a:p>
            <a:pPr lvl="3"/>
            <a:r>
              <a:rPr lang="en-US" dirty="0"/>
              <a:t>78.2 g K + 52.o g CR + 64.0 g O = </a:t>
            </a:r>
            <a:r>
              <a:rPr lang="en-US" u="sng" dirty="0"/>
              <a:t>194.2</a:t>
            </a:r>
            <a:r>
              <a:rPr lang="en-US" dirty="0"/>
              <a:t> g K</a:t>
            </a:r>
            <a:r>
              <a:rPr lang="en-US" baseline="-25000" dirty="0"/>
              <a:t>2</a:t>
            </a:r>
            <a:r>
              <a:rPr lang="en-US" dirty="0"/>
              <a:t>CrO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72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Converting Moles of a Compound to Mass</a:t>
            </a:r>
            <a:endParaRPr lang="en-US" sz="2800" dirty="0"/>
          </a:p>
          <a:p>
            <a:pPr lvl="1"/>
            <a:r>
              <a:rPr lang="en-US" dirty="0"/>
              <a:t>In order to convert moles of a compound to mass of the compound first you must calculate the </a:t>
            </a:r>
            <a:r>
              <a:rPr lang="en-US" u="sng" dirty="0"/>
              <a:t>molar mass</a:t>
            </a:r>
            <a:r>
              <a:rPr lang="en-US" dirty="0"/>
              <a:t> of the compound</a:t>
            </a:r>
            <a:endParaRPr lang="en-US" sz="2400" dirty="0"/>
          </a:p>
          <a:p>
            <a:pPr lvl="1"/>
            <a:r>
              <a:rPr lang="en-US" dirty="0"/>
              <a:t>The molar mass of the compound can then be used as a </a:t>
            </a:r>
            <a:r>
              <a:rPr lang="en-US" u="sng" dirty="0"/>
              <a:t>conversion</a:t>
            </a:r>
            <a:r>
              <a:rPr lang="en-US" dirty="0"/>
              <a:t> factor to determine the </a:t>
            </a:r>
            <a:r>
              <a:rPr lang="en-US" u="sng" dirty="0"/>
              <a:t>mass</a:t>
            </a:r>
            <a:r>
              <a:rPr lang="en-US" dirty="0"/>
              <a:t> present in a given number of moles of a compound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Converting the Mass of a Compound to Moles</a:t>
            </a:r>
            <a:endParaRPr lang="en-US" sz="2800" dirty="0"/>
          </a:p>
          <a:p>
            <a:pPr lvl="1"/>
            <a:r>
              <a:rPr lang="en-US" dirty="0"/>
              <a:t>First calculate the molar mass of the </a:t>
            </a:r>
            <a:r>
              <a:rPr lang="en-US" u="sng" dirty="0"/>
              <a:t>compound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Use the </a:t>
            </a:r>
            <a:r>
              <a:rPr lang="en-US" u="sng" dirty="0"/>
              <a:t>inverse</a:t>
            </a:r>
            <a:r>
              <a:rPr lang="en-US" dirty="0"/>
              <a:t> of the molar mass as the conversion factor to solve for </a:t>
            </a:r>
            <a:r>
              <a:rPr lang="en-US" u="sng" dirty="0"/>
              <a:t>moles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8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10.1 Measuring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84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Converting the Mass of a Compound to Number of Particles</a:t>
            </a:r>
            <a:endParaRPr lang="en-US" sz="2800" dirty="0"/>
          </a:p>
          <a:p>
            <a:pPr lvl="1"/>
            <a:r>
              <a:rPr lang="en-US" dirty="0"/>
              <a:t>No direct conversion is possible between </a:t>
            </a:r>
            <a:r>
              <a:rPr lang="en-US" u="sng" dirty="0"/>
              <a:t>mass</a:t>
            </a:r>
            <a:r>
              <a:rPr lang="en-US" dirty="0"/>
              <a:t> and number of </a:t>
            </a:r>
            <a:r>
              <a:rPr lang="en-US" u="sng" dirty="0"/>
              <a:t>particles</a:t>
            </a:r>
            <a:r>
              <a:rPr lang="en-US" dirty="0"/>
              <a:t> in a compound</a:t>
            </a:r>
            <a:endParaRPr lang="en-US" sz="2400" dirty="0"/>
          </a:p>
          <a:p>
            <a:pPr lvl="1"/>
            <a:r>
              <a:rPr lang="en-US" dirty="0"/>
              <a:t>First convert the given </a:t>
            </a:r>
            <a:r>
              <a:rPr lang="en-US" u="sng" dirty="0"/>
              <a:t>mass</a:t>
            </a:r>
            <a:r>
              <a:rPr lang="en-US" dirty="0"/>
              <a:t> to </a:t>
            </a:r>
            <a:r>
              <a:rPr lang="en-US" u="sng" dirty="0"/>
              <a:t>moles</a:t>
            </a:r>
            <a:r>
              <a:rPr lang="en-US" dirty="0"/>
              <a:t> by multiplying by the inverse of the molar mass</a:t>
            </a:r>
            <a:endParaRPr lang="en-US" sz="2400" dirty="0"/>
          </a:p>
          <a:p>
            <a:pPr lvl="1"/>
            <a:r>
              <a:rPr lang="en-US" dirty="0"/>
              <a:t>Then convert </a:t>
            </a:r>
            <a:r>
              <a:rPr lang="en-US" u="sng" dirty="0"/>
              <a:t>moles</a:t>
            </a:r>
            <a:r>
              <a:rPr lang="en-US" dirty="0"/>
              <a:t> to the number of representative </a:t>
            </a:r>
            <a:r>
              <a:rPr lang="en-US" u="sng" dirty="0"/>
              <a:t>particles</a:t>
            </a:r>
            <a:r>
              <a:rPr lang="en-US" dirty="0"/>
              <a:t> by multiplying by Avogadro’s number</a:t>
            </a:r>
            <a:endParaRPr lang="en-US" sz="2400" dirty="0"/>
          </a:p>
          <a:p>
            <a:pPr lvl="1"/>
            <a:r>
              <a:rPr lang="en-US" dirty="0"/>
              <a:t>To determine the numbers of </a:t>
            </a:r>
            <a:r>
              <a:rPr lang="en-US" u="sng" dirty="0"/>
              <a:t>atoms</a:t>
            </a:r>
            <a:r>
              <a:rPr lang="en-US" dirty="0"/>
              <a:t> or </a:t>
            </a:r>
            <a:r>
              <a:rPr lang="en-US" u="sng" dirty="0"/>
              <a:t>ions</a:t>
            </a:r>
            <a:r>
              <a:rPr lang="en-US" dirty="0"/>
              <a:t> in a compound, use the conversion factors that are ratios of the number of atoms or ions in the compound to one mole of compound</a:t>
            </a:r>
            <a:endParaRPr lang="en-US" sz="2400" dirty="0"/>
          </a:p>
          <a:p>
            <a:pPr lvl="2"/>
            <a:r>
              <a:rPr lang="en-US" dirty="0"/>
              <a:t>Based on the chemical </a:t>
            </a:r>
            <a:r>
              <a:rPr lang="en-US" u="sng" dirty="0"/>
              <a:t>formula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12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10.4 Empirical and Molecular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45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Percent Composition</a:t>
            </a:r>
            <a:endParaRPr lang="en-US" sz="2800" dirty="0"/>
          </a:p>
          <a:p>
            <a:pPr lvl="1"/>
            <a:r>
              <a:rPr lang="en-US" dirty="0"/>
              <a:t>The percent by mass of any element in a compound can be found by </a:t>
            </a:r>
            <a:r>
              <a:rPr lang="en-US" u="sng" dirty="0"/>
              <a:t>dividing</a:t>
            </a:r>
            <a:r>
              <a:rPr lang="en-US" dirty="0"/>
              <a:t> the mass of the element by the mass of the compound and multiplying by </a:t>
            </a:r>
            <a:r>
              <a:rPr lang="en-US" u="sng" dirty="0"/>
              <a:t>100</a:t>
            </a:r>
            <a:r>
              <a:rPr lang="en-US" dirty="0"/>
              <a:t>.</a:t>
            </a:r>
            <a:endParaRPr lang="en-US" sz="2400" dirty="0"/>
          </a:p>
          <a:p>
            <a:pPr lvl="2"/>
            <a:r>
              <a:rPr lang="en-US" dirty="0"/>
              <a:t>Percent by mass (element) = mass of </a:t>
            </a:r>
            <a:r>
              <a:rPr lang="en-US" u="sng" dirty="0"/>
              <a:t>element</a:t>
            </a:r>
            <a:r>
              <a:rPr lang="en-US" dirty="0"/>
              <a:t>/ mass of </a:t>
            </a:r>
            <a:r>
              <a:rPr lang="en-US" u="sng" dirty="0"/>
              <a:t>compound</a:t>
            </a:r>
            <a:r>
              <a:rPr lang="en-US" dirty="0"/>
              <a:t>  x 100</a:t>
            </a:r>
            <a:endParaRPr lang="en-US" sz="2000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percents</a:t>
            </a:r>
            <a:r>
              <a:rPr lang="en-US" dirty="0"/>
              <a:t> by mass of all the elements of a compound must always add up to </a:t>
            </a:r>
            <a:r>
              <a:rPr lang="en-US" u="sng" dirty="0"/>
              <a:t>100</a:t>
            </a:r>
            <a:endParaRPr lang="en-US" sz="2400" dirty="0"/>
          </a:p>
          <a:p>
            <a:pPr lvl="1"/>
            <a:r>
              <a:rPr lang="en-US" dirty="0"/>
              <a:t>The percent by mass of each element in a compound is called the </a:t>
            </a:r>
            <a:r>
              <a:rPr lang="en-US" u="sng" dirty="0"/>
              <a:t>percent composition</a:t>
            </a:r>
            <a:r>
              <a:rPr lang="en-US" dirty="0"/>
              <a:t> of a compound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71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/>
              <a:t>Percent composition from the chemical formula</a:t>
            </a:r>
            <a:endParaRPr lang="en-US" sz="2400" dirty="0"/>
          </a:p>
          <a:p>
            <a:pPr lvl="2"/>
            <a:r>
              <a:rPr lang="en-US" dirty="0"/>
              <a:t>To find the percent composition of a compound from its chemical formula, assume you have exactly </a:t>
            </a:r>
            <a:r>
              <a:rPr lang="en-US" u="sng" dirty="0"/>
              <a:t>1 </a:t>
            </a:r>
            <a:r>
              <a:rPr lang="en-US" u="sng" dirty="0" err="1"/>
              <a:t>mol</a:t>
            </a:r>
            <a:r>
              <a:rPr lang="en-US" dirty="0"/>
              <a:t> of the compound and use the chemical formula to calculate the compound’s molar mass.  Then, determine the mass of each element in a mole of the compound by multiplying the element’s </a:t>
            </a:r>
            <a:r>
              <a:rPr lang="en-US" u="sng" dirty="0"/>
              <a:t>molar mass</a:t>
            </a:r>
            <a:r>
              <a:rPr lang="en-US" dirty="0"/>
              <a:t> by its </a:t>
            </a:r>
            <a:r>
              <a:rPr lang="en-US" u="sng" dirty="0"/>
              <a:t>subscript</a:t>
            </a:r>
            <a:r>
              <a:rPr lang="en-US" dirty="0"/>
              <a:t> in the chemical formula.</a:t>
            </a:r>
            <a:endParaRPr lang="en-US" sz="2000" dirty="0"/>
          </a:p>
          <a:p>
            <a:pPr lvl="2"/>
            <a:r>
              <a:rPr lang="en-US" dirty="0"/>
              <a:t>To find the percent by mass of an </a:t>
            </a:r>
            <a:r>
              <a:rPr lang="en-US" u="sng" dirty="0"/>
              <a:t>element</a:t>
            </a:r>
            <a:r>
              <a:rPr lang="en-US" dirty="0"/>
              <a:t>, divide the element’s mass by the molar mass of the </a:t>
            </a:r>
            <a:r>
              <a:rPr lang="en-US" u="sng" dirty="0"/>
              <a:t>compound</a:t>
            </a:r>
            <a:r>
              <a:rPr lang="en-US" dirty="0"/>
              <a:t> and multiply by 100.</a:t>
            </a:r>
            <a:endParaRPr lang="en-US" sz="2000" dirty="0"/>
          </a:p>
          <a:p>
            <a:pPr lvl="3"/>
            <a:r>
              <a:rPr lang="en-US" sz="2200" dirty="0"/>
              <a:t>Percent by mass = </a:t>
            </a:r>
            <a:r>
              <a:rPr lang="en-US" sz="2200" u="sng" dirty="0"/>
              <a:t>Mass of element in 1 </a:t>
            </a:r>
            <a:r>
              <a:rPr lang="en-US" sz="2200" u="sng" dirty="0" err="1"/>
              <a:t>mol</a:t>
            </a:r>
            <a:r>
              <a:rPr lang="en-US" sz="2200" u="sng" dirty="0"/>
              <a:t> of compound</a:t>
            </a:r>
            <a:r>
              <a:rPr lang="en-US" sz="2200" dirty="0"/>
              <a:t>  x 100</a:t>
            </a:r>
          </a:p>
          <a:p>
            <a:pPr marL="1371600" lvl="3" indent="0">
              <a:buNone/>
            </a:pPr>
            <a:r>
              <a:rPr lang="en-US" sz="2200" dirty="0" smtClean="0"/>
              <a:t>			       Molar </a:t>
            </a:r>
            <a:r>
              <a:rPr lang="en-US" sz="2200" dirty="0"/>
              <a:t>mass of compound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12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Empirical Formula</a:t>
            </a:r>
            <a:endParaRPr lang="en-US" sz="2800" dirty="0"/>
          </a:p>
          <a:p>
            <a:pPr lvl="1"/>
            <a:r>
              <a:rPr lang="en-US" dirty="0"/>
              <a:t>When a compound’s percent composition is known, its </a:t>
            </a:r>
            <a:r>
              <a:rPr lang="en-US" u="sng" dirty="0"/>
              <a:t>formula</a:t>
            </a:r>
            <a:r>
              <a:rPr lang="en-US" dirty="0"/>
              <a:t> can be calculated by determining the </a:t>
            </a:r>
            <a:r>
              <a:rPr lang="en-US" u="sng" dirty="0"/>
              <a:t>smallest</a:t>
            </a:r>
            <a:r>
              <a:rPr lang="en-US" dirty="0"/>
              <a:t> whole-number ratio of the moles of the elements in the compound.</a:t>
            </a:r>
            <a:endParaRPr lang="en-US" sz="24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empirical</a:t>
            </a:r>
            <a:r>
              <a:rPr lang="en-US" dirty="0"/>
              <a:t> formula for a compound is the formula with the smallest whole number mole ratio of the elements</a:t>
            </a:r>
            <a:endParaRPr lang="en-US" sz="2400" dirty="0"/>
          </a:p>
          <a:p>
            <a:pPr lvl="2"/>
            <a:r>
              <a:rPr lang="en-US" dirty="0"/>
              <a:t>Might or might not be the same as the actual </a:t>
            </a:r>
            <a:r>
              <a:rPr lang="en-US" u="sng" dirty="0"/>
              <a:t>molecular formula</a:t>
            </a:r>
            <a:endParaRPr lang="en-US" sz="2000" dirty="0"/>
          </a:p>
          <a:p>
            <a:pPr lvl="2"/>
            <a:r>
              <a:rPr lang="en-US" dirty="0"/>
              <a:t>If different, the molecular formula will always be a simple </a:t>
            </a:r>
            <a:r>
              <a:rPr lang="en-US" u="sng" dirty="0"/>
              <a:t>multiple</a:t>
            </a:r>
            <a:r>
              <a:rPr lang="en-US" dirty="0"/>
              <a:t> of the empirical formula</a:t>
            </a:r>
            <a:endParaRPr lang="en-US" sz="2000" dirty="0"/>
          </a:p>
          <a:p>
            <a:pPr lvl="2"/>
            <a:r>
              <a:rPr lang="en-US" dirty="0"/>
              <a:t>Ex: hydrogen peroxide</a:t>
            </a:r>
            <a:endParaRPr lang="en-US" sz="2000" dirty="0"/>
          </a:p>
          <a:p>
            <a:pPr lvl="3"/>
            <a:r>
              <a:rPr lang="en-US" dirty="0"/>
              <a:t>Empirical formula = </a:t>
            </a:r>
            <a:r>
              <a:rPr lang="en-US" u="sng" dirty="0"/>
              <a:t>HO</a:t>
            </a:r>
            <a:endParaRPr lang="en-US" sz="2000" dirty="0"/>
          </a:p>
          <a:p>
            <a:pPr lvl="3"/>
            <a:r>
              <a:rPr lang="en-US" dirty="0"/>
              <a:t>Molecular formula = </a:t>
            </a:r>
            <a:r>
              <a:rPr lang="en-US" u="sng" dirty="0"/>
              <a:t>H</a:t>
            </a:r>
            <a:r>
              <a:rPr lang="en-US" u="sng" baseline="-25000" dirty="0"/>
              <a:t>2</a:t>
            </a:r>
            <a:r>
              <a:rPr lang="en-US" u="sng" dirty="0"/>
              <a:t>O</a:t>
            </a:r>
            <a:r>
              <a:rPr lang="en-US" u="sng" baseline="-25000" dirty="0"/>
              <a:t>2</a:t>
            </a:r>
            <a:r>
              <a:rPr lang="en-US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971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If percent composition is given, you can assume that the total mass of the compound is </a:t>
            </a:r>
            <a:r>
              <a:rPr lang="en-US" u="sng" dirty="0"/>
              <a:t>100.00 g </a:t>
            </a:r>
            <a:r>
              <a:rPr lang="en-US" dirty="0"/>
              <a:t>and that the percent by mass of each element is equal to the mass of that element in </a:t>
            </a:r>
            <a:r>
              <a:rPr lang="en-US" u="sng" dirty="0"/>
              <a:t>grams</a:t>
            </a:r>
            <a:r>
              <a:rPr lang="en-US" dirty="0"/>
              <a:t>.</a:t>
            </a:r>
            <a:endParaRPr lang="en-US" sz="2400" dirty="0"/>
          </a:p>
          <a:p>
            <a:pPr lvl="2"/>
            <a:r>
              <a:rPr lang="en-US" dirty="0"/>
              <a:t>The mass of each element can be converted to a number of moles by multiplying by the </a:t>
            </a:r>
            <a:r>
              <a:rPr lang="en-US" u="sng" dirty="0"/>
              <a:t>inverse</a:t>
            </a:r>
            <a:r>
              <a:rPr lang="en-US" dirty="0"/>
              <a:t> of the </a:t>
            </a:r>
            <a:r>
              <a:rPr lang="en-US" u="sng" dirty="0"/>
              <a:t>molar mass</a:t>
            </a:r>
            <a:endParaRPr lang="en-US" sz="2000" dirty="0"/>
          </a:p>
          <a:p>
            <a:pPr lvl="2"/>
            <a:r>
              <a:rPr lang="en-US" dirty="0"/>
              <a:t>If the resulting values for moles are not </a:t>
            </a:r>
            <a:r>
              <a:rPr lang="en-US" u="sng" dirty="0"/>
              <a:t>whole</a:t>
            </a:r>
            <a:r>
              <a:rPr lang="en-US" dirty="0"/>
              <a:t> numbers then </a:t>
            </a:r>
            <a:endParaRPr lang="en-US" sz="2000" dirty="0"/>
          </a:p>
          <a:p>
            <a:pPr lvl="3"/>
            <a:r>
              <a:rPr lang="en-US" dirty="0"/>
              <a:t>Recognize that the element with the smaller number of moles might have the smallest subscript possible = </a:t>
            </a:r>
            <a:r>
              <a:rPr lang="en-US" u="sng" dirty="0"/>
              <a:t>1</a:t>
            </a:r>
            <a:endParaRPr lang="en-US" sz="2000" dirty="0"/>
          </a:p>
          <a:p>
            <a:pPr lvl="3"/>
            <a:r>
              <a:rPr lang="en-US" u="sng" dirty="0"/>
              <a:t>Divide</a:t>
            </a:r>
            <a:r>
              <a:rPr lang="en-US" dirty="0"/>
              <a:t> all mole values by the </a:t>
            </a:r>
            <a:r>
              <a:rPr lang="en-US" u="sng" dirty="0"/>
              <a:t>smallest</a:t>
            </a:r>
            <a:r>
              <a:rPr lang="en-US" dirty="0"/>
              <a:t> number of moles</a:t>
            </a:r>
            <a:endParaRPr lang="en-US" sz="2000" dirty="0"/>
          </a:p>
          <a:p>
            <a:pPr lvl="4"/>
            <a:r>
              <a:rPr lang="en-US" dirty="0"/>
              <a:t>Not changing the </a:t>
            </a:r>
            <a:r>
              <a:rPr lang="en-US" u="sng" dirty="0"/>
              <a:t>ratio</a:t>
            </a:r>
            <a:endParaRPr lang="en-US" sz="2000" dirty="0"/>
          </a:p>
          <a:p>
            <a:pPr lvl="3"/>
            <a:r>
              <a:rPr lang="en-US" dirty="0"/>
              <a:t>If all values are still not whole numbers then </a:t>
            </a:r>
            <a:r>
              <a:rPr lang="en-US" u="sng" dirty="0"/>
              <a:t>multiply</a:t>
            </a:r>
            <a:r>
              <a:rPr lang="en-US" dirty="0"/>
              <a:t> all the mole values by the smallest factor that will make them whole numbers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23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Molecular Formula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simplest</a:t>
            </a:r>
            <a:r>
              <a:rPr lang="en-US" dirty="0"/>
              <a:t> ratio does not always indicate the </a:t>
            </a:r>
            <a:r>
              <a:rPr lang="en-US" u="sng" dirty="0"/>
              <a:t>actual</a:t>
            </a:r>
            <a:r>
              <a:rPr lang="en-US" dirty="0"/>
              <a:t> ratio in the compound</a:t>
            </a:r>
            <a:endParaRPr lang="en-US" sz="24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molecular formula</a:t>
            </a:r>
            <a:r>
              <a:rPr lang="en-US" dirty="0"/>
              <a:t> specifies the actual number of atoms of each element in one molecule or formula unit of the substance.</a:t>
            </a:r>
            <a:endParaRPr lang="en-US" sz="2400" dirty="0"/>
          </a:p>
          <a:p>
            <a:pPr lvl="1"/>
            <a:r>
              <a:rPr lang="en-US" dirty="0"/>
              <a:t>To determine the molecular formula for a compound, the </a:t>
            </a:r>
            <a:r>
              <a:rPr lang="en-US" u="sng" dirty="0"/>
              <a:t>molar mass</a:t>
            </a:r>
            <a:r>
              <a:rPr lang="en-US" dirty="0"/>
              <a:t> of the compound must be determined through </a:t>
            </a:r>
            <a:r>
              <a:rPr lang="en-US" u="sng" dirty="0"/>
              <a:t>experimentation</a:t>
            </a:r>
            <a:r>
              <a:rPr lang="en-US" dirty="0"/>
              <a:t> and compared with the mass represented by the empirical formula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66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Dividing the </a:t>
            </a:r>
            <a:r>
              <a:rPr lang="en-US" u="sng" dirty="0"/>
              <a:t>actual</a:t>
            </a:r>
            <a:r>
              <a:rPr lang="en-US" dirty="0"/>
              <a:t> molar mass by the mass of the </a:t>
            </a:r>
            <a:r>
              <a:rPr lang="en-US" u="sng" dirty="0"/>
              <a:t>empirical</a:t>
            </a:r>
            <a:r>
              <a:rPr lang="en-US" dirty="0"/>
              <a:t> formula indicates the integer </a:t>
            </a:r>
            <a:r>
              <a:rPr lang="en-US" i="1" dirty="0"/>
              <a:t>n</a:t>
            </a:r>
            <a:r>
              <a:rPr lang="en-US" dirty="0"/>
              <a:t>.</a:t>
            </a:r>
            <a:endParaRPr lang="en-US" sz="2400" dirty="0"/>
          </a:p>
          <a:p>
            <a:pPr lvl="2"/>
            <a:r>
              <a:rPr lang="en-US" dirty="0"/>
              <a:t>The integer is the </a:t>
            </a:r>
            <a:r>
              <a:rPr lang="en-US" u="sng" dirty="0"/>
              <a:t>factor</a:t>
            </a:r>
            <a:r>
              <a:rPr lang="en-US" dirty="0"/>
              <a:t> by which the subscripts in the empirical formula must be multiplied to obtain the molecular formula.</a:t>
            </a:r>
            <a:endParaRPr lang="en-US" sz="2000" dirty="0"/>
          </a:p>
          <a:p>
            <a:pPr lvl="2"/>
            <a:r>
              <a:rPr lang="en-US" dirty="0"/>
              <a:t>Molecular formula = (empirical formula)</a:t>
            </a:r>
            <a:r>
              <a:rPr lang="en-US" i="1" u="sng" dirty="0"/>
              <a:t>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76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10.5 The Formula for a Hydrate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6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Naming Hydrates</a:t>
            </a:r>
            <a:endParaRPr lang="en-US" sz="2800" dirty="0"/>
          </a:p>
          <a:p>
            <a:pPr lvl="1"/>
            <a:r>
              <a:rPr lang="en-US" dirty="0"/>
              <a:t>Solid ionic compounds in which water molecules are trapped are called </a:t>
            </a:r>
            <a:r>
              <a:rPr lang="en-US" u="sng" dirty="0"/>
              <a:t>hydrates</a:t>
            </a:r>
            <a:endParaRPr lang="en-US" sz="2400" dirty="0"/>
          </a:p>
          <a:p>
            <a:pPr lvl="1"/>
            <a:r>
              <a:rPr lang="en-US" dirty="0"/>
              <a:t>A hydrate is a compound that has a specific number of </a:t>
            </a:r>
            <a:r>
              <a:rPr lang="en-US" u="sng" dirty="0"/>
              <a:t>water</a:t>
            </a:r>
            <a:r>
              <a:rPr lang="en-US" dirty="0"/>
              <a:t> molecules bound to its atoms.</a:t>
            </a:r>
            <a:endParaRPr lang="en-US" sz="2400" dirty="0"/>
          </a:p>
          <a:p>
            <a:pPr lvl="1"/>
            <a:r>
              <a:rPr lang="en-US" dirty="0"/>
              <a:t>In the </a:t>
            </a:r>
            <a:r>
              <a:rPr lang="en-US" u="sng" dirty="0"/>
              <a:t>formula</a:t>
            </a:r>
            <a:r>
              <a:rPr lang="en-US" dirty="0"/>
              <a:t> for a hydrate, the number of water molecules associated with each formula unit of the compound is written following a </a:t>
            </a:r>
            <a:r>
              <a:rPr lang="en-US" u="sng" dirty="0"/>
              <a:t>dot</a:t>
            </a:r>
            <a:endParaRPr lang="en-US" sz="2400" dirty="0"/>
          </a:p>
          <a:p>
            <a:pPr lvl="2"/>
            <a:r>
              <a:rPr lang="en-US" dirty="0"/>
              <a:t>Ex: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10H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US" sz="2000" dirty="0"/>
          </a:p>
          <a:p>
            <a:pPr lvl="3"/>
            <a:r>
              <a:rPr lang="en-US" dirty="0"/>
              <a:t>Sodium carbonate </a:t>
            </a:r>
            <a:r>
              <a:rPr lang="en-US" dirty="0" err="1"/>
              <a:t>decahydrate</a:t>
            </a:r>
            <a:endParaRPr lang="en-US" sz="20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prefix</a:t>
            </a:r>
            <a:r>
              <a:rPr lang="en-US" dirty="0"/>
              <a:t> attached to the root word hydrate refers to the </a:t>
            </a:r>
            <a:r>
              <a:rPr lang="en-US" u="sng" dirty="0"/>
              <a:t>number</a:t>
            </a:r>
            <a:r>
              <a:rPr lang="en-US" dirty="0"/>
              <a:t> of water molecules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8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Counting Particles</a:t>
            </a:r>
            <a:endParaRPr lang="en-US" sz="2800" dirty="0"/>
          </a:p>
          <a:p>
            <a:pPr lvl="1"/>
            <a:r>
              <a:rPr lang="en-US" dirty="0"/>
              <a:t>Chemists need a convenient </a:t>
            </a:r>
            <a:r>
              <a:rPr lang="en-US" u="sng" dirty="0"/>
              <a:t>method</a:t>
            </a:r>
            <a:r>
              <a:rPr lang="en-US" dirty="0"/>
              <a:t> for accurately counting the number of atoms, molecules, or formula units in a </a:t>
            </a:r>
            <a:r>
              <a:rPr lang="en-US" u="sng" dirty="0"/>
              <a:t>sample</a:t>
            </a:r>
            <a:r>
              <a:rPr lang="en-US" dirty="0"/>
              <a:t> of a substance.</a:t>
            </a:r>
            <a:endParaRPr lang="en-US" sz="2400" dirty="0"/>
          </a:p>
          <a:p>
            <a:pPr lvl="1"/>
            <a:r>
              <a:rPr lang="en-US" dirty="0"/>
              <a:t>Chemists created a counting unit called the </a:t>
            </a:r>
            <a:r>
              <a:rPr lang="en-US" u="sng" dirty="0"/>
              <a:t>mole</a:t>
            </a:r>
            <a:r>
              <a:rPr lang="en-US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33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Analyzing a Hydrate</a:t>
            </a:r>
            <a:endParaRPr lang="en-US" sz="2800" dirty="0"/>
          </a:p>
          <a:p>
            <a:pPr lvl="1"/>
            <a:r>
              <a:rPr lang="en-US" dirty="0"/>
              <a:t>When a hydrate is heated, water molecules (water of </a:t>
            </a:r>
            <a:r>
              <a:rPr lang="en-US" u="sng" dirty="0"/>
              <a:t>hydration</a:t>
            </a:r>
            <a:r>
              <a:rPr lang="en-US" dirty="0"/>
              <a:t>) are driven off leaving an </a:t>
            </a:r>
            <a:r>
              <a:rPr lang="en-US" u="sng" dirty="0"/>
              <a:t>anhydrous</a:t>
            </a:r>
            <a:r>
              <a:rPr lang="en-US" dirty="0"/>
              <a:t> compound, or one “without water.”</a:t>
            </a:r>
            <a:endParaRPr lang="en-US" sz="2400" dirty="0"/>
          </a:p>
          <a:p>
            <a:pPr lvl="1"/>
            <a:r>
              <a:rPr lang="en-US" dirty="0"/>
              <a:t>In order to determine the formula of a hydrate you must find the number of moles of </a:t>
            </a:r>
            <a:r>
              <a:rPr lang="en-US" u="sng" dirty="0"/>
              <a:t>water</a:t>
            </a:r>
            <a:r>
              <a:rPr lang="en-US" dirty="0"/>
              <a:t> associated with </a:t>
            </a:r>
            <a:r>
              <a:rPr lang="en-US" u="sng" dirty="0"/>
              <a:t>1 </a:t>
            </a:r>
            <a:r>
              <a:rPr lang="en-US" u="sng" dirty="0" err="1"/>
              <a:t>mol</a:t>
            </a:r>
            <a:r>
              <a:rPr lang="en-US" dirty="0"/>
              <a:t> of the hydrate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19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To find the </a:t>
            </a:r>
            <a:r>
              <a:rPr lang="en-US" u="sng" dirty="0"/>
              <a:t>coefficient</a:t>
            </a:r>
            <a:r>
              <a:rPr lang="en-US" dirty="0"/>
              <a:t> of the water molecules you would compare the masses before and after heating the sample</a:t>
            </a:r>
            <a:endParaRPr lang="en-US" sz="2400" dirty="0"/>
          </a:p>
          <a:p>
            <a:pPr lvl="2"/>
            <a:r>
              <a:rPr lang="en-US" dirty="0"/>
              <a:t>The mass of the water of hydration is the difference between the mass of the </a:t>
            </a:r>
            <a:r>
              <a:rPr lang="en-US" u="sng" dirty="0"/>
              <a:t>hydrate</a:t>
            </a:r>
            <a:r>
              <a:rPr lang="en-US" dirty="0"/>
              <a:t> and the mass of the </a:t>
            </a:r>
            <a:r>
              <a:rPr lang="en-US" u="sng" dirty="0"/>
              <a:t>anhydrous</a:t>
            </a:r>
            <a:r>
              <a:rPr lang="en-US" dirty="0"/>
              <a:t> compound</a:t>
            </a:r>
            <a:endParaRPr lang="en-US" sz="2000" dirty="0"/>
          </a:p>
          <a:p>
            <a:pPr lvl="2"/>
            <a:r>
              <a:rPr lang="en-US" dirty="0"/>
              <a:t>You can convert the masses of the anhydrous sample and the water of hydration to moles using their </a:t>
            </a:r>
            <a:r>
              <a:rPr lang="en-US" u="sng" dirty="0"/>
              <a:t>molar masses</a:t>
            </a:r>
            <a:endParaRPr lang="en-US" sz="2000" dirty="0"/>
          </a:p>
          <a:p>
            <a:pPr lvl="2"/>
            <a:r>
              <a:rPr lang="en-US" dirty="0"/>
              <a:t>Once the moles have been determined you can calculate the </a:t>
            </a:r>
            <a:r>
              <a:rPr lang="en-US" u="sng" dirty="0"/>
              <a:t>ratio</a:t>
            </a:r>
            <a:r>
              <a:rPr lang="en-US" dirty="0"/>
              <a:t> of moles of water to the anhydrous hydrate</a:t>
            </a:r>
            <a:endParaRPr lang="en-US" sz="2000" dirty="0"/>
          </a:p>
          <a:p>
            <a:pPr lvl="3"/>
            <a:r>
              <a:rPr lang="en-US" u="sng" dirty="0"/>
              <a:t>         # </a:t>
            </a:r>
            <a:r>
              <a:rPr lang="en-US" u="sng" dirty="0" err="1"/>
              <a:t>mol</a:t>
            </a:r>
            <a:r>
              <a:rPr lang="en-US" u="sng" dirty="0"/>
              <a:t> water             </a:t>
            </a:r>
            <a:r>
              <a:rPr lang="en-US" dirty="0"/>
              <a:t>= ratio = </a:t>
            </a:r>
            <a:r>
              <a:rPr lang="en-US" u="sng" dirty="0"/>
              <a:t>coefficient of water</a:t>
            </a:r>
            <a:endParaRPr lang="en-US" sz="2000" dirty="0"/>
          </a:p>
          <a:p>
            <a:pPr marL="1371600" lvl="3" indent="0">
              <a:buNone/>
            </a:pPr>
            <a:r>
              <a:rPr lang="en-US" dirty="0" smtClean="0"/>
              <a:t>  # </a:t>
            </a:r>
            <a:r>
              <a:rPr lang="en-US" dirty="0" err="1"/>
              <a:t>mol</a:t>
            </a:r>
            <a:r>
              <a:rPr lang="en-US" dirty="0"/>
              <a:t> anhydrous hydrate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87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Uses of hydrates</a:t>
            </a:r>
            <a:endParaRPr lang="en-US" sz="2400" dirty="0"/>
          </a:p>
          <a:p>
            <a:pPr lvl="2"/>
            <a:r>
              <a:rPr lang="en-US" dirty="0"/>
              <a:t>Anhydrous calcium chloride is used to remove </a:t>
            </a:r>
            <a:r>
              <a:rPr lang="en-US" u="sng" dirty="0"/>
              <a:t>moisture</a:t>
            </a:r>
            <a:r>
              <a:rPr lang="en-US" dirty="0"/>
              <a:t> from the air, creating a dry atmosphere, and calcium sulfate is often added to solvents to keep them free of </a:t>
            </a:r>
            <a:r>
              <a:rPr lang="en-US" u="sng" dirty="0"/>
              <a:t>water</a:t>
            </a:r>
            <a:r>
              <a:rPr lang="en-US" dirty="0"/>
              <a:t>.</a:t>
            </a:r>
            <a:endParaRPr lang="en-US" sz="2000" dirty="0"/>
          </a:p>
          <a:p>
            <a:pPr lvl="3"/>
            <a:r>
              <a:rPr lang="en-US" u="sng" dirty="0"/>
              <a:t>Desiccants</a:t>
            </a:r>
            <a:r>
              <a:rPr lang="en-US" dirty="0"/>
              <a:t>, drying agents</a:t>
            </a:r>
            <a:endParaRPr lang="en-US" sz="2000" dirty="0"/>
          </a:p>
          <a:p>
            <a:pPr lvl="2"/>
            <a:r>
              <a:rPr lang="en-US" dirty="0"/>
              <a:t>Electronic and optical equipment that are transported </a:t>
            </a:r>
            <a:r>
              <a:rPr lang="en-US" u="sng" dirty="0"/>
              <a:t>overseas</a:t>
            </a:r>
            <a:r>
              <a:rPr lang="en-US" dirty="0"/>
              <a:t> by ship are packaged with packets of desiccants that absorb water from the air and prevent moisture from interfering with sensitive </a:t>
            </a:r>
            <a:r>
              <a:rPr lang="en-US" u="sng" dirty="0"/>
              <a:t>electronic</a:t>
            </a:r>
            <a:r>
              <a:rPr lang="en-US" dirty="0"/>
              <a:t> circuitry.</a:t>
            </a:r>
            <a:endParaRPr lang="en-US" sz="2000" dirty="0"/>
          </a:p>
          <a:p>
            <a:pPr lvl="2"/>
            <a:r>
              <a:rPr lang="en-US" dirty="0"/>
              <a:t>Some hydrates are used to store </a:t>
            </a:r>
            <a:r>
              <a:rPr lang="en-US" u="sng" dirty="0"/>
              <a:t>solar</a:t>
            </a:r>
            <a:r>
              <a:rPr lang="en-US" dirty="0"/>
              <a:t> energy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3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 mole</a:t>
            </a:r>
            <a:endParaRPr lang="en-US" sz="2400" dirty="0"/>
          </a:p>
          <a:p>
            <a:pPr lvl="2"/>
            <a:r>
              <a:rPr lang="en-US" dirty="0"/>
              <a:t>The mole (</a:t>
            </a:r>
            <a:r>
              <a:rPr lang="en-US" u="sng" dirty="0" err="1"/>
              <a:t>mol</a:t>
            </a:r>
            <a:r>
              <a:rPr lang="en-US" dirty="0"/>
              <a:t>) is the SI </a:t>
            </a:r>
            <a:r>
              <a:rPr lang="en-US" u="sng" dirty="0"/>
              <a:t>base</a:t>
            </a:r>
            <a:r>
              <a:rPr lang="en-US" dirty="0"/>
              <a:t> unit used to measure the amount of a substance</a:t>
            </a:r>
            <a:endParaRPr lang="en-US" sz="2000" dirty="0"/>
          </a:p>
          <a:p>
            <a:pPr lvl="2"/>
            <a:r>
              <a:rPr lang="en-US" dirty="0"/>
              <a:t>A mole is defined as the number of carbon atoms in exactly </a:t>
            </a:r>
            <a:r>
              <a:rPr lang="en-US" u="sng" dirty="0"/>
              <a:t>12 g</a:t>
            </a:r>
            <a:r>
              <a:rPr lang="en-US" dirty="0"/>
              <a:t> of pure </a:t>
            </a:r>
            <a:r>
              <a:rPr lang="en-US" u="sng" dirty="0"/>
              <a:t>carbon-12</a:t>
            </a:r>
            <a:endParaRPr lang="en-US" sz="2000" dirty="0"/>
          </a:p>
          <a:p>
            <a:pPr lvl="2"/>
            <a:r>
              <a:rPr lang="en-US" dirty="0"/>
              <a:t>A mole of anything contains 6.0221367 x 10</a:t>
            </a:r>
            <a:r>
              <a:rPr lang="en-US" baseline="30000" dirty="0"/>
              <a:t>23</a:t>
            </a:r>
            <a:r>
              <a:rPr lang="en-US" dirty="0"/>
              <a:t> representative </a:t>
            </a:r>
            <a:r>
              <a:rPr lang="en-US" u="sng" dirty="0"/>
              <a:t>particles</a:t>
            </a:r>
            <a:endParaRPr lang="en-US" sz="2000" dirty="0"/>
          </a:p>
          <a:p>
            <a:pPr lvl="3"/>
            <a:r>
              <a:rPr lang="en-US" dirty="0"/>
              <a:t>A representative particle is any particle, such as an </a:t>
            </a:r>
            <a:r>
              <a:rPr lang="en-US" u="sng" dirty="0"/>
              <a:t>atom</a:t>
            </a:r>
            <a:r>
              <a:rPr lang="en-US" dirty="0"/>
              <a:t>, molecule, formula unit, </a:t>
            </a:r>
            <a:r>
              <a:rPr lang="en-US" u="sng" dirty="0"/>
              <a:t>electron</a:t>
            </a:r>
            <a:r>
              <a:rPr lang="en-US" dirty="0"/>
              <a:t>, or ion</a:t>
            </a:r>
            <a:endParaRPr lang="en-US" sz="1800" dirty="0"/>
          </a:p>
          <a:p>
            <a:pPr lvl="3"/>
            <a:r>
              <a:rPr lang="en-US" dirty="0"/>
              <a:t>This number is called </a:t>
            </a:r>
            <a:r>
              <a:rPr lang="en-US" u="sng" dirty="0"/>
              <a:t>Avogadro’s</a:t>
            </a:r>
            <a:r>
              <a:rPr lang="en-US" dirty="0"/>
              <a:t> number</a:t>
            </a:r>
            <a:endParaRPr lang="en-US" sz="1800" dirty="0"/>
          </a:p>
          <a:p>
            <a:pPr lvl="3"/>
            <a:r>
              <a:rPr lang="en-US" dirty="0"/>
              <a:t>Round to </a:t>
            </a:r>
            <a:r>
              <a:rPr lang="en-US" u="sng" dirty="0"/>
              <a:t>6.02 x 10</a:t>
            </a:r>
            <a:r>
              <a:rPr lang="en-US" u="sng" baseline="30000" dirty="0"/>
              <a:t>23</a:t>
            </a:r>
            <a:r>
              <a:rPr lang="en-US" dirty="0"/>
              <a:t>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3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Converting Between Moles and Particles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relationship</a:t>
            </a:r>
            <a:r>
              <a:rPr lang="en-US" dirty="0"/>
              <a:t> between moles and representative particles is given by Avogadro’s number.</a:t>
            </a:r>
            <a:endParaRPr lang="en-US" sz="2400" dirty="0"/>
          </a:p>
          <a:p>
            <a:pPr lvl="1"/>
            <a:r>
              <a:rPr lang="en-US" dirty="0"/>
              <a:t>1 </a:t>
            </a:r>
            <a:r>
              <a:rPr lang="en-US" dirty="0" err="1"/>
              <a:t>mol</a:t>
            </a:r>
            <a:r>
              <a:rPr lang="en-US" dirty="0"/>
              <a:t> of representative particles =  6.02 x 10</a:t>
            </a:r>
            <a:r>
              <a:rPr lang="en-US" baseline="30000" dirty="0"/>
              <a:t>23</a:t>
            </a:r>
            <a:r>
              <a:rPr lang="en-US" dirty="0"/>
              <a:t> representative particles</a:t>
            </a:r>
            <a:endParaRPr lang="en-US" sz="2400" dirty="0"/>
          </a:p>
          <a:p>
            <a:pPr lvl="2"/>
            <a:r>
              <a:rPr lang="en-US" dirty="0"/>
              <a:t>Conversion factors: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u="sng" dirty="0" smtClean="0"/>
              <a:t>6.02 </a:t>
            </a:r>
            <a:r>
              <a:rPr lang="en-US" sz="2000" u="sng" dirty="0"/>
              <a:t>x 10</a:t>
            </a:r>
            <a:r>
              <a:rPr lang="en-US" sz="2000" u="sng" baseline="30000" dirty="0"/>
              <a:t>23</a:t>
            </a:r>
            <a:r>
              <a:rPr lang="en-US" sz="2000" u="sng" dirty="0"/>
              <a:t> representative </a:t>
            </a:r>
            <a:r>
              <a:rPr lang="en-US" sz="2000" u="sng" dirty="0" smtClean="0"/>
              <a:t>particles </a:t>
            </a:r>
            <a:r>
              <a:rPr lang="en-US" sz="2000" dirty="0" smtClean="0"/>
              <a:t>← </a:t>
            </a:r>
            <a:r>
              <a:rPr lang="en-US" sz="2000" dirty="0"/>
              <a:t>Avogadro’s # </a:t>
            </a:r>
            <a:r>
              <a:rPr lang="en-US" sz="2000" dirty="0" smtClean="0"/>
              <a:t>conversion    			1 </a:t>
            </a:r>
            <a:r>
              <a:rPr lang="en-US" sz="2000" dirty="0" err="1" smtClean="0"/>
              <a:t>mol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u="sng" dirty="0"/>
              <a:t>	</a:t>
            </a:r>
            <a:r>
              <a:rPr lang="en-US" sz="2000" u="sng" dirty="0" smtClean="0"/>
              <a:t>	1 </a:t>
            </a:r>
            <a:r>
              <a:rPr lang="en-US" sz="2000" u="sng" dirty="0" err="1"/>
              <a:t>mol</a:t>
            </a:r>
            <a:r>
              <a:rPr lang="en-US" sz="2000" u="sng" dirty="0"/>
              <a:t> 		</a:t>
            </a:r>
            <a:r>
              <a:rPr lang="en-US" sz="2000" dirty="0" smtClean="0"/>
              <a:t> </a:t>
            </a:r>
            <a:r>
              <a:rPr lang="en-US" sz="2000" dirty="0"/>
              <a:t>← </a:t>
            </a:r>
            <a:r>
              <a:rPr lang="en-US" sz="2000" u="sng" dirty="0"/>
              <a:t>inverse</a:t>
            </a:r>
            <a:r>
              <a:rPr lang="en-US" sz="2000" dirty="0"/>
              <a:t> Avogadro’s # </a:t>
            </a:r>
            <a:r>
              <a:rPr lang="en-US" sz="2000" dirty="0" smtClean="0"/>
              <a:t>conversion</a:t>
            </a:r>
          </a:p>
          <a:p>
            <a:pPr marL="0" indent="0">
              <a:buNone/>
            </a:pPr>
            <a:r>
              <a:rPr lang="en-US" sz="2000" dirty="0" smtClean="0"/>
              <a:t>	   6.02 x 10</a:t>
            </a:r>
            <a:r>
              <a:rPr lang="en-US" sz="2000" baseline="30000" dirty="0" smtClean="0"/>
              <a:t>23</a:t>
            </a:r>
            <a:r>
              <a:rPr lang="en-US" sz="2000" dirty="0" smtClean="0"/>
              <a:t> representative particles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6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600200"/>
            <a:ext cx="8901545" cy="4525963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By using the correct </a:t>
            </a:r>
            <a:r>
              <a:rPr lang="en-US" u="sng" dirty="0"/>
              <a:t>conversion</a:t>
            </a:r>
            <a:r>
              <a:rPr lang="en-US" dirty="0"/>
              <a:t> factor, you can find the number of representative particles in a </a:t>
            </a:r>
            <a:r>
              <a:rPr lang="en-US" u="sng" dirty="0"/>
              <a:t>given</a:t>
            </a:r>
            <a:r>
              <a:rPr lang="en-US" dirty="0"/>
              <a:t> number of moles.</a:t>
            </a:r>
            <a:endParaRPr lang="en-US" sz="2400" dirty="0"/>
          </a:p>
          <a:p>
            <a:pPr lvl="2"/>
            <a:r>
              <a:rPr lang="en-US" dirty="0"/>
              <a:t>Number of moles x  </a:t>
            </a:r>
            <a:r>
              <a:rPr lang="en-US" u="sng" dirty="0"/>
              <a:t>6.02 x 10</a:t>
            </a:r>
            <a:r>
              <a:rPr lang="en-US" u="sng" baseline="30000" dirty="0"/>
              <a:t>23</a:t>
            </a:r>
            <a:r>
              <a:rPr lang="en-US" u="sng" dirty="0"/>
              <a:t> representative particles</a:t>
            </a:r>
            <a:r>
              <a:rPr lang="en-US" dirty="0"/>
              <a:t> =  </a:t>
            </a:r>
            <a:r>
              <a:rPr lang="en-US" u="sng" dirty="0"/>
              <a:t>particles</a:t>
            </a:r>
            <a:endParaRPr lang="en-US" sz="2000" dirty="0"/>
          </a:p>
          <a:p>
            <a:pPr marL="914400" lvl="2" indent="0">
              <a:buNone/>
            </a:pPr>
            <a:r>
              <a:rPr lang="en-US" dirty="0" smtClean="0"/>
              <a:t>				1 </a:t>
            </a:r>
            <a:r>
              <a:rPr lang="en-US" dirty="0"/>
              <a:t>mole</a:t>
            </a:r>
            <a:endParaRPr lang="en-US" sz="2000" dirty="0"/>
          </a:p>
          <a:p>
            <a:pPr lvl="1"/>
            <a:r>
              <a:rPr lang="en-US" dirty="0"/>
              <a:t>You can find how many </a:t>
            </a:r>
            <a:r>
              <a:rPr lang="en-US" u="sng" dirty="0"/>
              <a:t>moles</a:t>
            </a:r>
            <a:r>
              <a:rPr lang="en-US" dirty="0"/>
              <a:t> are represented by a certain number of representative </a:t>
            </a:r>
            <a:r>
              <a:rPr lang="en-US" u="sng" dirty="0"/>
              <a:t>particles</a:t>
            </a:r>
            <a:r>
              <a:rPr lang="en-US" dirty="0"/>
              <a:t> by using the inverse of Avogadro’s number as a conversion.</a:t>
            </a:r>
            <a:endParaRPr lang="en-US" sz="2400" dirty="0"/>
          </a:p>
          <a:p>
            <a:pPr lvl="2"/>
            <a:r>
              <a:rPr lang="en-US" dirty="0"/>
              <a:t>Number of particles x  </a:t>
            </a:r>
            <a:r>
              <a:rPr lang="en-US" u="sng" dirty="0"/>
              <a:t>		1 mole 			</a:t>
            </a:r>
            <a:r>
              <a:rPr lang="en-US" dirty="0"/>
              <a:t>= </a:t>
            </a:r>
            <a:r>
              <a:rPr lang="en-US" u="sng" dirty="0"/>
              <a:t># moles</a:t>
            </a:r>
            <a:endParaRPr lang="en-US" sz="2000" dirty="0"/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			6.02 </a:t>
            </a:r>
            <a:r>
              <a:rPr lang="en-US" dirty="0"/>
              <a:t>x 10</a:t>
            </a:r>
            <a:r>
              <a:rPr lang="en-US" baseline="30000" dirty="0"/>
              <a:t>23</a:t>
            </a:r>
            <a:r>
              <a:rPr lang="en-US" dirty="0"/>
              <a:t> representative particles </a:t>
            </a:r>
            <a:endParaRPr lang="en-US" sz="2000" dirty="0"/>
          </a:p>
          <a:p>
            <a:pPr lvl="2"/>
            <a:r>
              <a:rPr lang="en-US" dirty="0"/>
              <a:t>You can </a:t>
            </a:r>
            <a:r>
              <a:rPr lang="en-US" u="sng" dirty="0"/>
              <a:t>convert</a:t>
            </a:r>
            <a:r>
              <a:rPr lang="en-US" dirty="0"/>
              <a:t> between moles and number of representative particles by multiplying the </a:t>
            </a:r>
            <a:r>
              <a:rPr lang="en-US" u="sng" dirty="0"/>
              <a:t>known</a:t>
            </a:r>
            <a:r>
              <a:rPr lang="en-US" dirty="0"/>
              <a:t> quantity by the proper conversion factor.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2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10.2 Mass and the Mole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Mass of a Mole</a:t>
            </a:r>
            <a:endParaRPr lang="en-US" sz="2800" dirty="0"/>
          </a:p>
          <a:p>
            <a:pPr lvl="1"/>
            <a:r>
              <a:rPr lang="en-US" dirty="0"/>
              <a:t>One-mole quantities of two different </a:t>
            </a:r>
            <a:r>
              <a:rPr lang="en-US" u="sng" dirty="0"/>
              <a:t>substances</a:t>
            </a:r>
            <a:r>
              <a:rPr lang="en-US" dirty="0"/>
              <a:t> have different masses</a:t>
            </a:r>
            <a:endParaRPr lang="en-US" sz="2400" dirty="0"/>
          </a:p>
          <a:p>
            <a:pPr lvl="1"/>
            <a:r>
              <a:rPr lang="en-US" dirty="0"/>
              <a:t>The atomic masses of all elements are established relative to </a:t>
            </a:r>
            <a:r>
              <a:rPr lang="en-US" u="sng" dirty="0"/>
              <a:t>carbon-12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u="sng" dirty="0"/>
              <a:t>Atomic masses</a:t>
            </a:r>
            <a:r>
              <a:rPr lang="en-US" dirty="0"/>
              <a:t> on the periodic table are weighted averages of the masses of all the naturally occurring </a:t>
            </a:r>
            <a:r>
              <a:rPr lang="en-US" u="sng" dirty="0"/>
              <a:t>isotopes</a:t>
            </a:r>
            <a:r>
              <a:rPr lang="en-US" dirty="0"/>
              <a:t> of each element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8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mass in grams of one mole of any pure substance is called its </a:t>
            </a:r>
            <a:r>
              <a:rPr lang="en-US" u="sng" dirty="0"/>
              <a:t>molar mass</a:t>
            </a:r>
            <a:endParaRPr lang="en-US" sz="2400" dirty="0"/>
          </a:p>
          <a:p>
            <a:pPr lvl="2"/>
            <a:r>
              <a:rPr lang="en-US" dirty="0"/>
              <a:t>Numerically equal to an </a:t>
            </a:r>
            <a:r>
              <a:rPr lang="en-US" u="sng" dirty="0"/>
              <a:t>element’s</a:t>
            </a:r>
            <a:r>
              <a:rPr lang="en-US" dirty="0"/>
              <a:t> atomic mass</a:t>
            </a:r>
            <a:endParaRPr lang="en-US" sz="2000" dirty="0"/>
          </a:p>
          <a:p>
            <a:pPr lvl="2"/>
            <a:r>
              <a:rPr lang="en-US" dirty="0"/>
              <a:t>Units = </a:t>
            </a:r>
            <a:r>
              <a:rPr lang="en-US" u="sng" dirty="0"/>
              <a:t>g/</a:t>
            </a:r>
            <a:r>
              <a:rPr lang="en-US" u="sng" dirty="0" err="1"/>
              <a:t>mol</a:t>
            </a:r>
            <a:endParaRPr lang="en-US" sz="2000" dirty="0"/>
          </a:p>
          <a:p>
            <a:pPr lvl="2"/>
            <a:r>
              <a:rPr lang="en-US" dirty="0"/>
              <a:t>Ex: manganese </a:t>
            </a:r>
            <a:endParaRPr lang="en-US" sz="2000" dirty="0"/>
          </a:p>
          <a:p>
            <a:pPr lvl="3"/>
            <a:r>
              <a:rPr lang="en-US" dirty="0"/>
              <a:t>atomic mass = 54.94 </a:t>
            </a:r>
            <a:r>
              <a:rPr lang="en-US" dirty="0" err="1"/>
              <a:t>amu</a:t>
            </a:r>
            <a:endParaRPr lang="en-US" sz="2000" dirty="0"/>
          </a:p>
          <a:p>
            <a:pPr lvl="3"/>
            <a:r>
              <a:rPr lang="en-US" dirty="0"/>
              <a:t>molar mass = </a:t>
            </a:r>
            <a:r>
              <a:rPr lang="en-US" u="sng" dirty="0"/>
              <a:t>54.94 g/</a:t>
            </a:r>
            <a:r>
              <a:rPr lang="en-US" u="sng" dirty="0" err="1"/>
              <a:t>mol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1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1726</Words>
  <Application>Microsoft Office PowerPoint</Application>
  <PresentationFormat>On-screen Show (4:3)</PresentationFormat>
  <Paragraphs>145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Chapter 10: The Mole</vt:lpstr>
      <vt:lpstr>10.1 Measuring Matter</vt:lpstr>
      <vt:lpstr>PowerPoint Presentation</vt:lpstr>
      <vt:lpstr>PowerPoint Presentation</vt:lpstr>
      <vt:lpstr>PowerPoint Presentation</vt:lpstr>
      <vt:lpstr>PowerPoint Presentation</vt:lpstr>
      <vt:lpstr>10.2 Mass and the Mole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10.3 Moles of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10.4 Empirical and Molecular Formulas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10.5 The Formula for a Hydrate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The Mole</dc:title>
  <dc:creator>Teacher</dc:creator>
  <cp:lastModifiedBy>Teacher</cp:lastModifiedBy>
  <cp:revision>6</cp:revision>
  <dcterms:created xsi:type="dcterms:W3CDTF">2016-02-17T18:53:45Z</dcterms:created>
  <dcterms:modified xsi:type="dcterms:W3CDTF">2016-02-17T19:15:47Z</dcterms:modified>
</cp:coreProperties>
</file>