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D953-9CF0-449C-8C1F-A110337A44C4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E88B-CAB8-431E-9E89-FA037308F4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337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D953-9CF0-449C-8C1F-A110337A44C4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E88B-CAB8-431E-9E89-FA037308F4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9870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D953-9CF0-449C-8C1F-A110337A44C4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E88B-CAB8-431E-9E89-FA037308F4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349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Calibri" panose="020F0502020204030204" pitchFamily="34" charset="0"/>
              <a:buChar char="‒"/>
              <a:defRPr/>
            </a:lvl1pPr>
            <a:lvl2pPr marL="742950" indent="-285750">
              <a:buFont typeface="Courier New" panose="02070309020205020404" pitchFamily="49" charset="0"/>
              <a:buChar char="o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D953-9CF0-449C-8C1F-A110337A44C4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E88B-CAB8-431E-9E89-FA037308F4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022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D953-9CF0-449C-8C1F-A110337A44C4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E88B-CAB8-431E-9E89-FA037308F4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287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D953-9CF0-449C-8C1F-A110337A44C4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E88B-CAB8-431E-9E89-FA037308F4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883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D953-9CF0-449C-8C1F-A110337A44C4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E88B-CAB8-431E-9E89-FA037308F4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4233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D953-9CF0-449C-8C1F-A110337A44C4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E88B-CAB8-431E-9E89-FA037308F4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296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D953-9CF0-449C-8C1F-A110337A44C4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E88B-CAB8-431E-9E89-FA037308F4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1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D953-9CF0-449C-8C1F-A110337A44C4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E88B-CAB8-431E-9E89-FA037308F4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4712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D953-9CF0-449C-8C1F-A110337A44C4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E88B-CAB8-431E-9E89-FA037308F4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064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85000"/>
              </a:srgbClr>
            </a:gs>
            <a:gs pos="39999">
              <a:schemeClr val="bg1"/>
            </a:gs>
            <a:gs pos="100000">
              <a:schemeClr val="accent5">
                <a:lumMod val="75000"/>
                <a:alpha val="84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BD953-9CF0-449C-8C1F-A110337A44C4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AE88B-CAB8-431E-9E89-FA037308F4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1263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Chapter </a:t>
            </a:r>
            <a:r>
              <a:rPr lang="en-US" smtClean="0"/>
              <a:t>12: </a:t>
            </a:r>
            <a:r>
              <a:rPr lang="en-US" dirty="0" smtClean="0"/>
              <a:t>States of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9536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Thomas Graham designed experiments so that gases effused into a </a:t>
            </a:r>
            <a:r>
              <a:rPr lang="en-US" u="sng" dirty="0"/>
              <a:t>vacuum</a:t>
            </a:r>
            <a:r>
              <a:rPr lang="en-US" dirty="0"/>
              <a:t> – space containing no matter.</a:t>
            </a:r>
          </a:p>
          <a:p>
            <a:pPr lvl="2"/>
            <a:r>
              <a:rPr lang="en-US" dirty="0"/>
              <a:t>Graham’s law of effusion states that the </a:t>
            </a:r>
            <a:r>
              <a:rPr lang="en-US" u="sng" dirty="0"/>
              <a:t>rate</a:t>
            </a:r>
            <a:r>
              <a:rPr lang="en-US" dirty="0"/>
              <a:t> of effusion for a gas is </a:t>
            </a:r>
            <a:r>
              <a:rPr lang="en-US" u="sng" dirty="0"/>
              <a:t>inversely</a:t>
            </a:r>
            <a:r>
              <a:rPr lang="en-US" dirty="0"/>
              <a:t> proportional to the square root of its molar mass.</a:t>
            </a:r>
          </a:p>
          <a:p>
            <a:pPr lvl="3"/>
            <a:r>
              <a:rPr lang="en-US" sz="2400" dirty="0"/>
              <a:t>Rate of effusion ∝ 1</a:t>
            </a:r>
            <a:r>
              <a:rPr lang="en-US" sz="2400" dirty="0" smtClean="0"/>
              <a:t>/√</a:t>
            </a:r>
            <a:r>
              <a:rPr lang="en-US" sz="2400" dirty="0"/>
              <a:t>molar mass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876800" y="3685310"/>
            <a:ext cx="152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33527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The rate of diffusion depends mainly on the </a:t>
            </a:r>
            <a:r>
              <a:rPr lang="en-US" u="sng" dirty="0"/>
              <a:t>mass</a:t>
            </a:r>
            <a:r>
              <a:rPr lang="en-US" dirty="0"/>
              <a:t> of the particles involved</a:t>
            </a:r>
          </a:p>
          <a:p>
            <a:pPr lvl="3"/>
            <a:r>
              <a:rPr lang="en-US" u="sng" dirty="0"/>
              <a:t>Lighter</a:t>
            </a:r>
            <a:r>
              <a:rPr lang="en-US" dirty="0"/>
              <a:t> particles move more rapidly</a:t>
            </a:r>
          </a:p>
          <a:p>
            <a:pPr lvl="3"/>
            <a:r>
              <a:rPr lang="en-US" dirty="0"/>
              <a:t>Using Graham’s law, you can set up a </a:t>
            </a:r>
            <a:r>
              <a:rPr lang="en-US" u="sng" dirty="0"/>
              <a:t>proportion</a:t>
            </a:r>
            <a:r>
              <a:rPr lang="en-US" dirty="0"/>
              <a:t> to compare the diffusion rates for </a:t>
            </a:r>
            <a:r>
              <a:rPr lang="en-US" u="sng" dirty="0"/>
              <a:t>two</a:t>
            </a:r>
            <a:r>
              <a:rPr lang="en-US" dirty="0"/>
              <a:t> gases:</a:t>
            </a:r>
          </a:p>
          <a:p>
            <a:pPr lvl="4"/>
            <a:r>
              <a:rPr lang="en-US" dirty="0" err="1"/>
              <a:t>Rate</a:t>
            </a:r>
            <a:r>
              <a:rPr lang="en-US" baseline="-25000" dirty="0" err="1"/>
              <a:t>A</a:t>
            </a:r>
            <a:r>
              <a:rPr lang="en-US" dirty="0"/>
              <a:t> =     molar </a:t>
            </a:r>
            <a:r>
              <a:rPr lang="en-US" dirty="0" err="1"/>
              <a:t>mass</a:t>
            </a:r>
            <a:r>
              <a:rPr lang="en-US" baseline="-25000" dirty="0" err="1"/>
              <a:t>B</a:t>
            </a:r>
            <a:r>
              <a:rPr lang="en-US" dirty="0"/>
              <a:t> </a:t>
            </a:r>
          </a:p>
          <a:p>
            <a:pPr marL="1828800" lvl="4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Rate</a:t>
            </a:r>
            <a:r>
              <a:rPr lang="en-US" baseline="-25000" dirty="0" err="1" smtClean="0"/>
              <a:t>B</a:t>
            </a:r>
            <a:r>
              <a:rPr lang="en-US" dirty="0" smtClean="0"/>
              <a:t>        </a:t>
            </a:r>
            <a:r>
              <a:rPr lang="en-US" dirty="0"/>
              <a:t>molar </a:t>
            </a:r>
            <a:r>
              <a:rPr lang="en-US" dirty="0" err="1"/>
              <a:t>mass</a:t>
            </a:r>
            <a:r>
              <a:rPr lang="en-US" baseline="-25000" dirty="0" err="1"/>
              <a:t>A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657600" y="3810000"/>
            <a:ext cx="1371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514600" y="3823855"/>
            <a:ext cx="76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581400" y="3429000"/>
            <a:ext cx="152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470563" y="3429000"/>
            <a:ext cx="110838" cy="762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318163" y="4010891"/>
            <a:ext cx="1524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22739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Gas Pressure</a:t>
            </a:r>
          </a:p>
          <a:p>
            <a:pPr lvl="1"/>
            <a:r>
              <a:rPr lang="en-US" dirty="0"/>
              <a:t>Pressure is </a:t>
            </a:r>
            <a:r>
              <a:rPr lang="en-US" u="sng" dirty="0"/>
              <a:t>force</a:t>
            </a:r>
            <a:r>
              <a:rPr lang="en-US" dirty="0"/>
              <a:t> per unit area.</a:t>
            </a:r>
          </a:p>
          <a:p>
            <a:pPr lvl="1"/>
            <a:r>
              <a:rPr lang="en-US" dirty="0"/>
              <a:t>Gas particles exert pressure when they </a:t>
            </a:r>
            <a:r>
              <a:rPr lang="en-US" u="sng" dirty="0"/>
              <a:t>collide</a:t>
            </a:r>
            <a:r>
              <a:rPr lang="en-US" dirty="0"/>
              <a:t> with the walls of their container</a:t>
            </a:r>
          </a:p>
          <a:p>
            <a:pPr lvl="1"/>
            <a:r>
              <a:rPr lang="en-US" dirty="0"/>
              <a:t>Small mass = </a:t>
            </a:r>
            <a:r>
              <a:rPr lang="en-US" u="sng" dirty="0"/>
              <a:t>small</a:t>
            </a:r>
            <a:r>
              <a:rPr lang="en-US" dirty="0"/>
              <a:t> pressure exerted by each particle</a:t>
            </a:r>
          </a:p>
          <a:p>
            <a:pPr lvl="2"/>
            <a:r>
              <a:rPr lang="en-US" dirty="0"/>
              <a:t>The large </a:t>
            </a:r>
            <a:r>
              <a:rPr lang="en-US" u="sng" dirty="0"/>
              <a:t>amount</a:t>
            </a:r>
            <a:r>
              <a:rPr lang="en-US" dirty="0"/>
              <a:t> of particles results in a substantial pressure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012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Particles in air move in every </a:t>
            </a:r>
            <a:r>
              <a:rPr lang="en-US" u="sng" dirty="0"/>
              <a:t>direction</a:t>
            </a:r>
            <a:r>
              <a:rPr lang="en-US" dirty="0"/>
              <a:t> and exert pressure in all directions.</a:t>
            </a:r>
          </a:p>
          <a:p>
            <a:pPr lvl="2"/>
            <a:r>
              <a:rPr lang="en-US" dirty="0"/>
              <a:t>This pressure is called </a:t>
            </a:r>
            <a:r>
              <a:rPr lang="en-US" u="sng" dirty="0"/>
              <a:t>atmospheric</a:t>
            </a:r>
            <a:r>
              <a:rPr lang="en-US" dirty="0"/>
              <a:t> pressure, or air pressure</a:t>
            </a:r>
          </a:p>
          <a:p>
            <a:pPr lvl="2"/>
            <a:r>
              <a:rPr lang="en-US" u="sng" dirty="0"/>
              <a:t>Varies</a:t>
            </a:r>
            <a:r>
              <a:rPr lang="en-US" dirty="0"/>
              <a:t> at different points on Earth</a:t>
            </a:r>
          </a:p>
          <a:p>
            <a:pPr lvl="2"/>
            <a:r>
              <a:rPr lang="en-US" dirty="0"/>
              <a:t>Atmospheric pressure is approximately </a:t>
            </a:r>
            <a:r>
              <a:rPr lang="en-US" u="sng" dirty="0"/>
              <a:t>1</a:t>
            </a:r>
            <a:r>
              <a:rPr lang="en-US" dirty="0"/>
              <a:t> kilogram per square centimeter at </a:t>
            </a:r>
            <a:r>
              <a:rPr lang="en-US" u="sng" dirty="0"/>
              <a:t>sea level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8577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Measuring air pressure</a:t>
            </a:r>
          </a:p>
          <a:p>
            <a:pPr lvl="2"/>
            <a:r>
              <a:rPr lang="en-US" dirty="0"/>
              <a:t>Evangelista Torricelli</a:t>
            </a:r>
          </a:p>
          <a:p>
            <a:pPr lvl="3"/>
            <a:r>
              <a:rPr lang="en-US" dirty="0"/>
              <a:t>Hypothesized that the </a:t>
            </a:r>
            <a:r>
              <a:rPr lang="en-US" u="sng" dirty="0"/>
              <a:t>height</a:t>
            </a:r>
            <a:r>
              <a:rPr lang="en-US" dirty="0"/>
              <a:t> of a column of liquid would vary with the </a:t>
            </a:r>
            <a:r>
              <a:rPr lang="en-US" u="sng" dirty="0"/>
              <a:t>density</a:t>
            </a:r>
            <a:r>
              <a:rPr lang="en-US" dirty="0"/>
              <a:t> of the liquid</a:t>
            </a:r>
          </a:p>
          <a:p>
            <a:pPr lvl="3"/>
            <a:r>
              <a:rPr lang="en-US" dirty="0"/>
              <a:t>Invented the </a:t>
            </a:r>
            <a:r>
              <a:rPr lang="en-US" u="sng" dirty="0"/>
              <a:t>barometer</a:t>
            </a:r>
            <a:r>
              <a:rPr lang="en-US" dirty="0"/>
              <a:t>: an instrument used to measure atmospheric pressure</a:t>
            </a:r>
          </a:p>
          <a:p>
            <a:pPr lvl="4"/>
            <a:r>
              <a:rPr lang="en-US" dirty="0"/>
              <a:t>Height of mercury = </a:t>
            </a:r>
            <a:r>
              <a:rPr lang="en-US" u="sng" dirty="0"/>
              <a:t>760 mm</a:t>
            </a:r>
            <a:r>
              <a:rPr lang="en-US" dirty="0"/>
              <a:t> at sea level</a:t>
            </a:r>
          </a:p>
          <a:p>
            <a:pPr lvl="4"/>
            <a:r>
              <a:rPr lang="en-US" dirty="0"/>
              <a:t>Determined by </a:t>
            </a:r>
            <a:r>
              <a:rPr lang="en-US" u="sng" dirty="0"/>
              <a:t>gravity</a:t>
            </a:r>
            <a:r>
              <a:rPr lang="en-US" dirty="0"/>
              <a:t> and air pressure</a:t>
            </a:r>
          </a:p>
          <a:p>
            <a:pPr lvl="4"/>
            <a:r>
              <a:rPr lang="en-US" dirty="0"/>
              <a:t>Changes in air temperature or </a:t>
            </a:r>
            <a:r>
              <a:rPr lang="en-US" u="sng" dirty="0"/>
              <a:t>humidity</a:t>
            </a:r>
            <a:r>
              <a:rPr lang="en-US" dirty="0"/>
              <a:t> cause air pressure to vary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6152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A </a:t>
            </a:r>
            <a:r>
              <a:rPr lang="en-US" u="sng" dirty="0"/>
              <a:t>manometer</a:t>
            </a:r>
            <a:r>
              <a:rPr lang="en-US" dirty="0"/>
              <a:t> is an instrument used to measure gas pressure in a closed container</a:t>
            </a:r>
          </a:p>
          <a:p>
            <a:pPr lvl="3"/>
            <a:r>
              <a:rPr lang="en-US" u="sng" dirty="0"/>
              <a:t>Flask</a:t>
            </a:r>
            <a:r>
              <a:rPr lang="en-US" dirty="0"/>
              <a:t> connected to a U-tube that contains mercury</a:t>
            </a:r>
          </a:p>
          <a:p>
            <a:pPr lvl="3"/>
            <a:r>
              <a:rPr lang="en-US" dirty="0"/>
              <a:t>The difference in </a:t>
            </a:r>
            <a:r>
              <a:rPr lang="en-US" u="sng" dirty="0"/>
              <a:t>height</a:t>
            </a:r>
            <a:r>
              <a:rPr lang="en-US" dirty="0"/>
              <a:t> of the mercury in the two arms is used to calculate the pressure of the gas in the flask</a:t>
            </a:r>
          </a:p>
          <a:p>
            <a:endParaRPr lang="en-US" dirty="0"/>
          </a:p>
        </p:txBody>
      </p:sp>
      <p:pic>
        <p:nvPicPr>
          <p:cNvPr id="1026" name="Picture 2" descr="http://images.flatworldknowledge.com/averillfwk/averillfwk-fig10_005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1197"/>
          <a:stretch/>
        </p:blipFill>
        <p:spPr bwMode="auto">
          <a:xfrm>
            <a:off x="2438400" y="3602182"/>
            <a:ext cx="4371109" cy="2801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92126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Units of pressure</a:t>
            </a:r>
          </a:p>
          <a:p>
            <a:pPr lvl="2"/>
            <a:r>
              <a:rPr lang="en-US" dirty="0"/>
              <a:t>The SI unit of pressure is the </a:t>
            </a:r>
            <a:r>
              <a:rPr lang="en-US" u="sng" dirty="0"/>
              <a:t>pascal</a:t>
            </a:r>
            <a:r>
              <a:rPr lang="en-US" dirty="0"/>
              <a:t> (Pa)</a:t>
            </a:r>
          </a:p>
          <a:p>
            <a:pPr lvl="3"/>
            <a:r>
              <a:rPr lang="en-US" dirty="0"/>
              <a:t>One pascal is equal to a force of one </a:t>
            </a:r>
            <a:r>
              <a:rPr lang="en-US" u="sng" dirty="0"/>
              <a:t>newton</a:t>
            </a:r>
            <a:r>
              <a:rPr lang="en-US" dirty="0"/>
              <a:t> per square </a:t>
            </a:r>
            <a:r>
              <a:rPr lang="en-US" u="sng" dirty="0"/>
              <a:t>meter</a:t>
            </a:r>
            <a:endParaRPr lang="en-US" dirty="0"/>
          </a:p>
          <a:p>
            <a:pPr lvl="2"/>
            <a:r>
              <a:rPr lang="en-US" dirty="0"/>
              <a:t>Air pressure is often reported in a unit called an </a:t>
            </a:r>
            <a:r>
              <a:rPr lang="en-US" u="sng" dirty="0"/>
              <a:t>atmosphere</a:t>
            </a:r>
            <a:r>
              <a:rPr lang="en-US" dirty="0"/>
              <a:t> (1 </a:t>
            </a:r>
            <a:r>
              <a:rPr lang="en-US" dirty="0" err="1"/>
              <a:t>atm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One atmosphere is equal to </a:t>
            </a:r>
            <a:r>
              <a:rPr lang="en-US" u="sng" dirty="0"/>
              <a:t>101.3</a:t>
            </a:r>
            <a:r>
              <a:rPr lang="en-US" dirty="0"/>
              <a:t> kilopascals (</a:t>
            </a:r>
            <a:r>
              <a:rPr lang="en-US" dirty="0" err="1"/>
              <a:t>kPa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8666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Dalton’s law of partial pressures</a:t>
            </a:r>
          </a:p>
          <a:p>
            <a:pPr lvl="2"/>
            <a:r>
              <a:rPr lang="en-US" dirty="0"/>
              <a:t>States that the </a:t>
            </a:r>
            <a:r>
              <a:rPr lang="en-US" u="sng" dirty="0"/>
              <a:t>total</a:t>
            </a:r>
            <a:r>
              <a:rPr lang="en-US" dirty="0"/>
              <a:t> pressure of a mixture of gases is equal to the </a:t>
            </a:r>
            <a:r>
              <a:rPr lang="en-US" u="sng" dirty="0"/>
              <a:t>sum</a:t>
            </a:r>
            <a:r>
              <a:rPr lang="en-US" dirty="0"/>
              <a:t> of the pressures of all the gases in the mixture</a:t>
            </a:r>
          </a:p>
          <a:p>
            <a:pPr lvl="2"/>
            <a:r>
              <a:rPr lang="en-US" dirty="0"/>
              <a:t>The portion of the total pressure contributed by a single gas is called its </a:t>
            </a:r>
            <a:r>
              <a:rPr lang="en-US" u="sng" dirty="0"/>
              <a:t>partial pressure</a:t>
            </a:r>
            <a:endParaRPr lang="en-US" dirty="0"/>
          </a:p>
          <a:p>
            <a:pPr lvl="4"/>
            <a:r>
              <a:rPr lang="en-US" dirty="0"/>
              <a:t>Depends on the number of </a:t>
            </a:r>
            <a:r>
              <a:rPr lang="en-US" u="sng" dirty="0"/>
              <a:t>moles</a:t>
            </a:r>
            <a:r>
              <a:rPr lang="en-US" dirty="0"/>
              <a:t> of gas, the </a:t>
            </a:r>
            <a:r>
              <a:rPr lang="en-US" u="sng" dirty="0"/>
              <a:t>size</a:t>
            </a:r>
            <a:r>
              <a:rPr lang="en-US" dirty="0"/>
              <a:t> of the container, and the </a:t>
            </a:r>
            <a:r>
              <a:rPr lang="en-US" u="sng" dirty="0"/>
              <a:t>temperature</a:t>
            </a:r>
            <a:r>
              <a:rPr lang="en-US" dirty="0"/>
              <a:t> of the mixture</a:t>
            </a:r>
          </a:p>
          <a:p>
            <a:pPr lvl="2"/>
            <a:r>
              <a:rPr lang="en-US" dirty="0"/>
              <a:t>At a given temperature and pressure, the partial pressure of 1 </a:t>
            </a:r>
            <a:r>
              <a:rPr lang="en-US" dirty="0" err="1"/>
              <a:t>mol</a:t>
            </a:r>
            <a:r>
              <a:rPr lang="en-US" dirty="0"/>
              <a:t> of any gas is the </a:t>
            </a:r>
            <a:r>
              <a:rPr lang="en-US" u="sng" dirty="0"/>
              <a:t>same</a:t>
            </a:r>
            <a:endParaRPr lang="en-US" dirty="0"/>
          </a:p>
          <a:p>
            <a:pPr lvl="2"/>
            <a:r>
              <a:rPr lang="en-US" dirty="0"/>
              <a:t>Equation:</a:t>
            </a:r>
          </a:p>
          <a:p>
            <a:pPr lvl="3"/>
            <a:r>
              <a:rPr lang="en-US" dirty="0" err="1"/>
              <a:t>P</a:t>
            </a:r>
            <a:r>
              <a:rPr lang="en-US" baseline="-25000" dirty="0" err="1"/>
              <a:t>total</a:t>
            </a:r>
            <a:r>
              <a:rPr lang="en-US" dirty="0"/>
              <a:t> = </a:t>
            </a:r>
            <a:r>
              <a:rPr lang="en-US" u="sng" dirty="0"/>
              <a:t>P</a:t>
            </a:r>
            <a:r>
              <a:rPr lang="en-US" u="sng" baseline="-25000" dirty="0"/>
              <a:t>1</a:t>
            </a:r>
            <a:r>
              <a:rPr lang="en-US" u="sng" dirty="0"/>
              <a:t> + P</a:t>
            </a:r>
            <a:r>
              <a:rPr lang="en-US" u="sng" baseline="-25000" dirty="0"/>
              <a:t>2</a:t>
            </a:r>
            <a:r>
              <a:rPr lang="en-US" u="sng" dirty="0"/>
              <a:t> + P</a:t>
            </a:r>
            <a:r>
              <a:rPr lang="en-US" u="sng" baseline="-25000" dirty="0"/>
              <a:t>3</a:t>
            </a:r>
            <a:r>
              <a:rPr lang="en-US" u="sng" dirty="0"/>
              <a:t> + … </a:t>
            </a:r>
            <a:r>
              <a:rPr lang="en-US" u="sng" dirty="0" err="1"/>
              <a:t>P</a:t>
            </a:r>
            <a:r>
              <a:rPr lang="en-US" u="sng" baseline="-25000" dirty="0" err="1"/>
              <a:t>n</a:t>
            </a:r>
            <a:r>
              <a:rPr lang="en-US" u="sng" dirty="0"/>
              <a:t> </a:t>
            </a:r>
            <a:endParaRPr lang="en-US" dirty="0"/>
          </a:p>
          <a:p>
            <a:pPr lvl="2"/>
            <a:r>
              <a:rPr lang="en-US" dirty="0"/>
              <a:t>Partial pressures can be used to determine the </a:t>
            </a:r>
            <a:r>
              <a:rPr lang="en-US" u="sng" dirty="0"/>
              <a:t>amount</a:t>
            </a:r>
            <a:r>
              <a:rPr lang="en-US" dirty="0"/>
              <a:t> of gas produced by a reaction</a:t>
            </a:r>
          </a:p>
          <a:p>
            <a:pPr lvl="2"/>
            <a:r>
              <a:rPr lang="en-US" dirty="0"/>
              <a:t>The partial pressure of gases at the </a:t>
            </a:r>
            <a:r>
              <a:rPr lang="en-US" u="sng" dirty="0"/>
              <a:t>same</a:t>
            </a:r>
            <a:r>
              <a:rPr lang="en-US" dirty="0"/>
              <a:t> temperature are related to their </a:t>
            </a:r>
            <a:r>
              <a:rPr lang="en-US" u="sng" dirty="0"/>
              <a:t>concentration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868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12.2 Forces of </a:t>
            </a:r>
            <a:r>
              <a:rPr lang="en-US" dirty="0" smtClean="0"/>
              <a:t>Attraction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5464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Intermolecular Forces</a:t>
            </a:r>
          </a:p>
          <a:p>
            <a:pPr lvl="1"/>
            <a:r>
              <a:rPr lang="en-US" dirty="0"/>
              <a:t>The attractive forces that hold particles together in ionic, covalent, and metallic bonds are called </a:t>
            </a:r>
            <a:r>
              <a:rPr lang="en-US" u="sng" dirty="0"/>
              <a:t>intramolecular</a:t>
            </a:r>
            <a:r>
              <a:rPr lang="en-US" dirty="0"/>
              <a:t> forces</a:t>
            </a:r>
          </a:p>
          <a:p>
            <a:pPr lvl="2"/>
            <a:r>
              <a:rPr lang="en-US" dirty="0"/>
              <a:t>“</a:t>
            </a:r>
            <a:r>
              <a:rPr lang="en-US" u="sng" dirty="0"/>
              <a:t>within</a:t>
            </a:r>
            <a:r>
              <a:rPr lang="en-US" dirty="0"/>
              <a:t>” particles</a:t>
            </a:r>
          </a:p>
          <a:p>
            <a:pPr lvl="1"/>
            <a:r>
              <a:rPr lang="en-US" u="sng" dirty="0"/>
              <a:t>Intermolecular</a:t>
            </a:r>
            <a:r>
              <a:rPr lang="en-US" dirty="0"/>
              <a:t> forces hold together identical particles, or two different types of particles</a:t>
            </a:r>
          </a:p>
          <a:p>
            <a:pPr lvl="2"/>
            <a:r>
              <a:rPr lang="en-US" dirty="0"/>
              <a:t>“</a:t>
            </a:r>
            <a:r>
              <a:rPr lang="en-US" u="sng" dirty="0"/>
              <a:t>between</a:t>
            </a:r>
            <a:r>
              <a:rPr lang="en-US" dirty="0"/>
              <a:t>” particles</a:t>
            </a:r>
          </a:p>
          <a:p>
            <a:pPr lvl="1"/>
            <a:r>
              <a:rPr lang="en-US" dirty="0"/>
              <a:t>Intermolecular forces are </a:t>
            </a:r>
            <a:r>
              <a:rPr lang="en-US" u="sng" dirty="0"/>
              <a:t>weaker</a:t>
            </a:r>
            <a:r>
              <a:rPr lang="en-US" dirty="0"/>
              <a:t> than intramolecular forces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8184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12.1 </a:t>
            </a:r>
            <a:r>
              <a:rPr lang="en-US" dirty="0" smtClean="0"/>
              <a:t>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917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Dispersion forces</a:t>
            </a:r>
          </a:p>
          <a:p>
            <a:pPr lvl="2"/>
            <a:r>
              <a:rPr lang="en-US" dirty="0"/>
              <a:t>Weak forces that result from </a:t>
            </a:r>
            <a:r>
              <a:rPr lang="en-US" u="sng" dirty="0"/>
              <a:t>temporary</a:t>
            </a:r>
            <a:r>
              <a:rPr lang="en-US" dirty="0"/>
              <a:t> shifts in the density of electrons in electron clouds</a:t>
            </a:r>
          </a:p>
          <a:p>
            <a:pPr lvl="2"/>
            <a:r>
              <a:rPr lang="en-US" dirty="0"/>
              <a:t>Sometimes called </a:t>
            </a:r>
            <a:r>
              <a:rPr lang="en-US" u="sng" dirty="0"/>
              <a:t>London</a:t>
            </a:r>
            <a:r>
              <a:rPr lang="en-US" dirty="0"/>
              <a:t> forces</a:t>
            </a:r>
          </a:p>
          <a:p>
            <a:pPr lvl="2"/>
            <a:r>
              <a:rPr lang="en-US" dirty="0"/>
              <a:t>Electrons in the electron cloud are in </a:t>
            </a:r>
            <a:r>
              <a:rPr lang="en-US" u="sng" dirty="0"/>
              <a:t>constant</a:t>
            </a:r>
            <a:r>
              <a:rPr lang="en-US" dirty="0"/>
              <a:t> motion</a:t>
            </a:r>
          </a:p>
          <a:p>
            <a:pPr lvl="2"/>
            <a:r>
              <a:rPr lang="en-US" dirty="0"/>
              <a:t>When the electron </a:t>
            </a:r>
            <a:r>
              <a:rPr lang="en-US" u="sng" dirty="0"/>
              <a:t>density</a:t>
            </a:r>
            <a:r>
              <a:rPr lang="en-US" dirty="0"/>
              <a:t> around a nucleus is, for a moment, </a:t>
            </a:r>
            <a:r>
              <a:rPr lang="en-US" u="sng" dirty="0"/>
              <a:t>greater</a:t>
            </a:r>
            <a:r>
              <a:rPr lang="en-US" dirty="0"/>
              <a:t> in one region of the cloud a temporary </a:t>
            </a:r>
            <a:r>
              <a:rPr lang="en-US" u="sng" dirty="0"/>
              <a:t>dipole</a:t>
            </a:r>
            <a:r>
              <a:rPr lang="en-US" dirty="0"/>
              <a:t> forms.</a:t>
            </a:r>
          </a:p>
          <a:p>
            <a:pPr lvl="2"/>
            <a:r>
              <a:rPr lang="en-US" dirty="0"/>
              <a:t>Exist between </a:t>
            </a:r>
            <a:r>
              <a:rPr lang="en-US" u="sng" dirty="0"/>
              <a:t>all</a:t>
            </a:r>
            <a:r>
              <a:rPr lang="en-US" dirty="0"/>
              <a:t> particles</a:t>
            </a:r>
          </a:p>
          <a:p>
            <a:pPr lvl="3"/>
            <a:r>
              <a:rPr lang="en-US" dirty="0"/>
              <a:t>Weak for </a:t>
            </a:r>
            <a:r>
              <a:rPr lang="en-US" u="sng" dirty="0"/>
              <a:t>small</a:t>
            </a:r>
            <a:r>
              <a:rPr lang="en-US" dirty="0"/>
              <a:t> particles</a:t>
            </a:r>
          </a:p>
          <a:p>
            <a:pPr lvl="3"/>
            <a:r>
              <a:rPr lang="en-US" u="sng" dirty="0"/>
              <a:t>Increasing</a:t>
            </a:r>
            <a:r>
              <a:rPr lang="en-US" dirty="0"/>
              <a:t> effect as the number of electrons involved increases</a:t>
            </a:r>
          </a:p>
          <a:p>
            <a:pPr lvl="2"/>
            <a:r>
              <a:rPr lang="en-US" dirty="0"/>
              <a:t>The only forces between </a:t>
            </a:r>
            <a:r>
              <a:rPr lang="en-US" u="sng" dirty="0"/>
              <a:t>nonpolar</a:t>
            </a:r>
            <a:r>
              <a:rPr lang="en-US" dirty="0"/>
              <a:t> molecules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0441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Dipole-dipole forces</a:t>
            </a:r>
          </a:p>
          <a:p>
            <a:pPr lvl="2"/>
            <a:r>
              <a:rPr lang="en-US" dirty="0"/>
              <a:t>Polar molecules contain </a:t>
            </a:r>
            <a:r>
              <a:rPr lang="en-US" u="sng" dirty="0"/>
              <a:t>permanent</a:t>
            </a:r>
            <a:r>
              <a:rPr lang="en-US" dirty="0"/>
              <a:t> dipoles</a:t>
            </a:r>
          </a:p>
          <a:p>
            <a:pPr lvl="3"/>
            <a:r>
              <a:rPr lang="en-US" dirty="0"/>
              <a:t>Regions that are always partially </a:t>
            </a:r>
            <a:r>
              <a:rPr lang="en-US" u="sng" dirty="0"/>
              <a:t>negative</a:t>
            </a:r>
            <a:r>
              <a:rPr lang="en-US" dirty="0"/>
              <a:t> or partially </a:t>
            </a:r>
            <a:r>
              <a:rPr lang="en-US" u="sng" dirty="0"/>
              <a:t>positive</a:t>
            </a:r>
            <a:endParaRPr lang="en-US" dirty="0"/>
          </a:p>
          <a:p>
            <a:pPr lvl="2"/>
            <a:r>
              <a:rPr lang="en-US" dirty="0"/>
              <a:t>Attractions between oppositely charged regions of polar molecules are called </a:t>
            </a:r>
            <a:r>
              <a:rPr lang="en-US" u="sng" dirty="0"/>
              <a:t>dipole-dipole</a:t>
            </a:r>
            <a:r>
              <a:rPr lang="en-US" dirty="0"/>
              <a:t> forces</a:t>
            </a:r>
          </a:p>
          <a:p>
            <a:pPr lvl="2"/>
            <a:r>
              <a:rPr lang="en-US" dirty="0"/>
              <a:t>Neighboring </a:t>
            </a:r>
            <a:r>
              <a:rPr lang="en-US" u="sng" dirty="0"/>
              <a:t>polar</a:t>
            </a:r>
            <a:r>
              <a:rPr lang="en-US" dirty="0"/>
              <a:t> molecules orient themselves so that </a:t>
            </a:r>
            <a:r>
              <a:rPr lang="en-US" u="sng" dirty="0"/>
              <a:t>oppositely</a:t>
            </a:r>
            <a:r>
              <a:rPr lang="en-US" dirty="0"/>
              <a:t> charged regions align</a:t>
            </a:r>
          </a:p>
          <a:p>
            <a:pPr lvl="2"/>
            <a:r>
              <a:rPr lang="en-US" dirty="0"/>
              <a:t>Stronger than dispersion forces only for </a:t>
            </a:r>
            <a:r>
              <a:rPr lang="en-US" u="sng" dirty="0"/>
              <a:t>small</a:t>
            </a:r>
            <a:r>
              <a:rPr lang="en-US" dirty="0"/>
              <a:t> polar molecules with </a:t>
            </a:r>
            <a:r>
              <a:rPr lang="en-US" u="sng" dirty="0"/>
              <a:t>large</a:t>
            </a:r>
            <a:r>
              <a:rPr lang="en-US" dirty="0"/>
              <a:t> dipoles</a:t>
            </a:r>
          </a:p>
          <a:p>
            <a:pPr lvl="2"/>
            <a:r>
              <a:rPr lang="en-US" dirty="0"/>
              <a:t>For many </a:t>
            </a:r>
            <a:r>
              <a:rPr lang="en-US" u="sng" dirty="0"/>
              <a:t>polar</a:t>
            </a:r>
            <a:r>
              <a:rPr lang="en-US" dirty="0"/>
              <a:t> molecules, dispersion forces dominate dipole-dipole forces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25495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4953000" cy="579120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Hydrogen bonds</a:t>
            </a:r>
          </a:p>
          <a:p>
            <a:pPr lvl="2"/>
            <a:r>
              <a:rPr lang="en-US" dirty="0"/>
              <a:t>A </a:t>
            </a:r>
            <a:r>
              <a:rPr lang="en-US" u="sng" dirty="0"/>
              <a:t>dipole-dipole</a:t>
            </a:r>
            <a:r>
              <a:rPr lang="en-US" dirty="0"/>
              <a:t> attraction that occurs between molecules containing a </a:t>
            </a:r>
            <a:r>
              <a:rPr lang="en-US" u="sng" dirty="0"/>
              <a:t>hydrogen</a:t>
            </a:r>
            <a:r>
              <a:rPr lang="en-US" dirty="0"/>
              <a:t> atom bonded to a small , highly </a:t>
            </a:r>
            <a:r>
              <a:rPr lang="en-US" u="sng" dirty="0"/>
              <a:t>electronegative</a:t>
            </a:r>
            <a:r>
              <a:rPr lang="en-US" dirty="0"/>
              <a:t> atom with at least one lone electron pair</a:t>
            </a:r>
          </a:p>
          <a:p>
            <a:pPr lvl="3"/>
            <a:r>
              <a:rPr lang="en-US" dirty="0"/>
              <a:t>Hydrogen bonded to either </a:t>
            </a:r>
            <a:r>
              <a:rPr lang="en-US" u="sng" dirty="0"/>
              <a:t>fluorine</a:t>
            </a:r>
            <a:r>
              <a:rPr lang="en-US" dirty="0"/>
              <a:t>, </a:t>
            </a:r>
            <a:r>
              <a:rPr lang="en-US" u="sng" dirty="0"/>
              <a:t>oxygen</a:t>
            </a:r>
            <a:r>
              <a:rPr lang="en-US" dirty="0"/>
              <a:t>, or </a:t>
            </a:r>
            <a:r>
              <a:rPr lang="en-US" u="sng" dirty="0"/>
              <a:t>nitrogen</a:t>
            </a:r>
            <a:endParaRPr lang="en-US" dirty="0"/>
          </a:p>
          <a:p>
            <a:pPr lvl="2"/>
            <a:r>
              <a:rPr lang="en-US" u="sng" dirty="0"/>
              <a:t>Dominate</a:t>
            </a:r>
            <a:r>
              <a:rPr lang="en-US" dirty="0"/>
              <a:t> both dispersion forces and dipole-dipole forces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447800"/>
            <a:ext cx="3365679" cy="4425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184253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12.3 Liquids and Solids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Liquids</a:t>
            </a:r>
          </a:p>
          <a:p>
            <a:pPr lvl="1"/>
            <a:r>
              <a:rPr lang="en-US" dirty="0"/>
              <a:t>A liquid can take the </a:t>
            </a:r>
            <a:r>
              <a:rPr lang="en-US" u="sng" dirty="0"/>
              <a:t>shape</a:t>
            </a:r>
            <a:r>
              <a:rPr lang="en-US" dirty="0"/>
              <a:t> of its container but its </a:t>
            </a:r>
            <a:r>
              <a:rPr lang="en-US" u="sng" dirty="0"/>
              <a:t>volume</a:t>
            </a:r>
            <a:r>
              <a:rPr lang="en-US" dirty="0"/>
              <a:t> is fixed </a:t>
            </a:r>
          </a:p>
          <a:p>
            <a:pPr lvl="1"/>
            <a:r>
              <a:rPr lang="en-US" dirty="0"/>
              <a:t>Individual particles do not have </a:t>
            </a:r>
            <a:r>
              <a:rPr lang="en-US" u="sng" dirty="0"/>
              <a:t>fixed</a:t>
            </a:r>
            <a:r>
              <a:rPr lang="en-US" dirty="0"/>
              <a:t> positions in the liquid</a:t>
            </a:r>
          </a:p>
          <a:p>
            <a:pPr lvl="1"/>
            <a:r>
              <a:rPr lang="en-US" dirty="0"/>
              <a:t>Forces of </a:t>
            </a:r>
            <a:r>
              <a:rPr lang="en-US" u="sng" dirty="0"/>
              <a:t>attraction</a:t>
            </a:r>
            <a:r>
              <a:rPr lang="en-US" dirty="0"/>
              <a:t> between particles in the liquid </a:t>
            </a:r>
            <a:r>
              <a:rPr lang="en-US" u="sng" dirty="0"/>
              <a:t>limit</a:t>
            </a:r>
            <a:r>
              <a:rPr lang="en-US" dirty="0"/>
              <a:t> their range of motion so that the particles remain closely packed in a fixed volume.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94262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Density and compression</a:t>
            </a:r>
          </a:p>
          <a:p>
            <a:pPr lvl="2"/>
            <a:r>
              <a:rPr lang="en-US" dirty="0"/>
              <a:t>The density of a liquid is much </a:t>
            </a:r>
            <a:r>
              <a:rPr lang="en-US" u="sng" dirty="0"/>
              <a:t>greater</a:t>
            </a:r>
            <a:r>
              <a:rPr lang="en-US" dirty="0"/>
              <a:t> than that of its vapor at the same conditions</a:t>
            </a:r>
          </a:p>
          <a:p>
            <a:pPr lvl="2"/>
            <a:r>
              <a:rPr lang="en-US" dirty="0"/>
              <a:t>The higher density of liquids is due to the </a:t>
            </a:r>
            <a:r>
              <a:rPr lang="en-US" u="sng" dirty="0"/>
              <a:t>intermolecular</a:t>
            </a:r>
            <a:r>
              <a:rPr lang="en-US" dirty="0"/>
              <a:t> forces that hold particles together</a:t>
            </a:r>
          </a:p>
          <a:p>
            <a:pPr lvl="2"/>
            <a:r>
              <a:rPr lang="en-US" dirty="0"/>
              <a:t>Liquids re considered </a:t>
            </a:r>
            <a:r>
              <a:rPr lang="en-US" u="sng" dirty="0"/>
              <a:t>incompressible</a:t>
            </a:r>
            <a:r>
              <a:rPr lang="en-US" dirty="0"/>
              <a:t> in many applications</a:t>
            </a:r>
          </a:p>
          <a:p>
            <a:pPr lvl="3"/>
            <a:r>
              <a:rPr lang="en-US" dirty="0"/>
              <a:t>An enormous amount of </a:t>
            </a:r>
            <a:r>
              <a:rPr lang="en-US" u="sng" dirty="0"/>
              <a:t>pressure</a:t>
            </a:r>
            <a:r>
              <a:rPr lang="en-US" dirty="0"/>
              <a:t> needed to reduce the volume of a liquid by a very small amount because liquid particles are already tightly packed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87778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Fluidity</a:t>
            </a:r>
          </a:p>
          <a:p>
            <a:pPr lvl="2"/>
            <a:r>
              <a:rPr lang="en-US" dirty="0"/>
              <a:t>Gases and liquids are classified as </a:t>
            </a:r>
            <a:r>
              <a:rPr lang="en-US" u="sng" dirty="0"/>
              <a:t>fluids</a:t>
            </a:r>
            <a:r>
              <a:rPr lang="en-US" dirty="0"/>
              <a:t> because they can flow and diffuse</a:t>
            </a:r>
          </a:p>
          <a:p>
            <a:pPr lvl="2"/>
            <a:r>
              <a:rPr lang="en-US" dirty="0"/>
              <a:t>Liquids diffuse more </a:t>
            </a:r>
            <a:r>
              <a:rPr lang="en-US" u="sng" dirty="0"/>
              <a:t>slowly</a:t>
            </a:r>
            <a:r>
              <a:rPr lang="en-US" dirty="0"/>
              <a:t> than gases at the same conditions</a:t>
            </a:r>
          </a:p>
          <a:p>
            <a:pPr lvl="3"/>
            <a:r>
              <a:rPr lang="en-US" u="sng" dirty="0"/>
              <a:t>Less</a:t>
            </a:r>
            <a:r>
              <a:rPr lang="en-US" dirty="0"/>
              <a:t> fluid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07088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Viscosity</a:t>
            </a:r>
          </a:p>
          <a:p>
            <a:pPr lvl="2"/>
            <a:r>
              <a:rPr lang="en-US" dirty="0"/>
              <a:t>A measure of the </a:t>
            </a:r>
            <a:r>
              <a:rPr lang="en-US" u="sng" dirty="0"/>
              <a:t>resistance</a:t>
            </a:r>
            <a:r>
              <a:rPr lang="en-US" dirty="0"/>
              <a:t> of a liquid to </a:t>
            </a:r>
            <a:r>
              <a:rPr lang="en-US" u="sng" dirty="0"/>
              <a:t>flow</a:t>
            </a:r>
            <a:endParaRPr lang="en-US" dirty="0"/>
          </a:p>
          <a:p>
            <a:pPr lvl="2"/>
            <a:r>
              <a:rPr lang="en-US" dirty="0"/>
              <a:t>The particles in a liquid are </a:t>
            </a:r>
            <a:r>
              <a:rPr lang="en-US" u="sng" dirty="0"/>
              <a:t>close</a:t>
            </a:r>
            <a:r>
              <a:rPr lang="en-US" dirty="0"/>
              <a:t> enough for attractive forces to slow their </a:t>
            </a:r>
            <a:r>
              <a:rPr lang="en-US" u="sng" dirty="0"/>
              <a:t>movement</a:t>
            </a:r>
            <a:r>
              <a:rPr lang="en-US" dirty="0"/>
              <a:t> as they flow past one another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733800"/>
            <a:ext cx="5257800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820917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Determined by:</a:t>
            </a:r>
          </a:p>
          <a:p>
            <a:pPr lvl="3"/>
            <a:r>
              <a:rPr lang="en-US" dirty="0"/>
              <a:t>Type of intermolecular forces</a:t>
            </a:r>
          </a:p>
          <a:p>
            <a:pPr lvl="4"/>
            <a:r>
              <a:rPr lang="en-US" dirty="0"/>
              <a:t>The </a:t>
            </a:r>
            <a:r>
              <a:rPr lang="en-US" u="sng" dirty="0"/>
              <a:t>stronger</a:t>
            </a:r>
            <a:r>
              <a:rPr lang="en-US" dirty="0"/>
              <a:t> the intermolecular attractive forces, the </a:t>
            </a:r>
            <a:r>
              <a:rPr lang="en-US" u="sng" dirty="0"/>
              <a:t>higher</a:t>
            </a:r>
            <a:r>
              <a:rPr lang="en-US" dirty="0"/>
              <a:t> the viscosity</a:t>
            </a:r>
          </a:p>
          <a:p>
            <a:pPr lvl="3"/>
            <a:r>
              <a:rPr lang="en-US" dirty="0"/>
              <a:t>Size and shape of the particles</a:t>
            </a:r>
          </a:p>
          <a:p>
            <a:pPr lvl="4"/>
            <a:r>
              <a:rPr lang="en-US" dirty="0"/>
              <a:t>More </a:t>
            </a:r>
            <a:r>
              <a:rPr lang="en-US" u="sng" dirty="0"/>
              <a:t>massive</a:t>
            </a:r>
            <a:r>
              <a:rPr lang="en-US" dirty="0"/>
              <a:t> particles have higher viscosity</a:t>
            </a:r>
          </a:p>
          <a:p>
            <a:pPr lvl="4"/>
            <a:r>
              <a:rPr lang="en-US" dirty="0"/>
              <a:t>Molecules with long </a:t>
            </a:r>
            <a:r>
              <a:rPr lang="en-US" u="sng" dirty="0"/>
              <a:t>chains</a:t>
            </a:r>
            <a:r>
              <a:rPr lang="en-US" dirty="0"/>
              <a:t> have a higher viscosity than </a:t>
            </a:r>
            <a:r>
              <a:rPr lang="en-US" u="sng" dirty="0"/>
              <a:t>shorter</a:t>
            </a:r>
            <a:r>
              <a:rPr lang="en-US" dirty="0"/>
              <a:t>, more compact molecules</a:t>
            </a:r>
          </a:p>
          <a:p>
            <a:pPr lvl="3"/>
            <a:r>
              <a:rPr lang="en-US" dirty="0"/>
              <a:t>Temperature</a:t>
            </a:r>
          </a:p>
          <a:p>
            <a:pPr lvl="4"/>
            <a:r>
              <a:rPr lang="en-US" dirty="0"/>
              <a:t>Viscosity </a:t>
            </a:r>
            <a:r>
              <a:rPr lang="en-US" u="sng" dirty="0"/>
              <a:t>decreases</a:t>
            </a:r>
            <a:r>
              <a:rPr lang="en-US" dirty="0"/>
              <a:t> with temperature</a:t>
            </a:r>
          </a:p>
          <a:p>
            <a:pPr lvl="4"/>
            <a:r>
              <a:rPr lang="en-US" dirty="0"/>
              <a:t>Added </a:t>
            </a:r>
            <a:r>
              <a:rPr lang="en-US" u="sng" dirty="0"/>
              <a:t>kinetic</a:t>
            </a:r>
            <a:r>
              <a:rPr lang="en-US" dirty="0"/>
              <a:t> energy makes it easier for the molecules to </a:t>
            </a:r>
            <a:r>
              <a:rPr lang="en-US" u="sng" dirty="0"/>
              <a:t>overcome</a:t>
            </a:r>
            <a:r>
              <a:rPr lang="en-US" dirty="0"/>
              <a:t> intermolecular forces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63944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Surface tension</a:t>
            </a:r>
          </a:p>
          <a:p>
            <a:pPr lvl="2"/>
            <a:r>
              <a:rPr lang="en-US" dirty="0"/>
              <a:t>Intermolecular forces do not have an </a:t>
            </a:r>
            <a:r>
              <a:rPr lang="en-US" u="sng" dirty="0"/>
              <a:t>equal</a:t>
            </a:r>
            <a:r>
              <a:rPr lang="en-US" dirty="0"/>
              <a:t> effect on </a:t>
            </a:r>
            <a:r>
              <a:rPr lang="en-US" u="sng" dirty="0"/>
              <a:t>all</a:t>
            </a:r>
            <a:r>
              <a:rPr lang="en-US" dirty="0"/>
              <a:t> particles in a liquid</a:t>
            </a:r>
          </a:p>
          <a:p>
            <a:pPr lvl="2"/>
            <a:r>
              <a:rPr lang="en-US" dirty="0"/>
              <a:t>For particles at the </a:t>
            </a:r>
            <a:r>
              <a:rPr lang="en-US" u="sng" dirty="0"/>
              <a:t>surface</a:t>
            </a:r>
            <a:r>
              <a:rPr lang="en-US" dirty="0"/>
              <a:t> of the liquid there are no attractions from above to </a:t>
            </a:r>
            <a:r>
              <a:rPr lang="en-US" u="sng" dirty="0"/>
              <a:t>balance</a:t>
            </a:r>
            <a:r>
              <a:rPr lang="en-US" dirty="0"/>
              <a:t> the attractions from below – net attractive force pulling </a:t>
            </a:r>
            <a:r>
              <a:rPr lang="en-US" u="sng" dirty="0"/>
              <a:t>down</a:t>
            </a:r>
            <a:endParaRPr lang="en-US" dirty="0"/>
          </a:p>
          <a:p>
            <a:pPr lvl="2"/>
            <a:r>
              <a:rPr lang="en-US" dirty="0"/>
              <a:t>The energy required to increase the surface area of a liquid by a given amount is called </a:t>
            </a:r>
            <a:r>
              <a:rPr lang="en-US" u="sng" dirty="0"/>
              <a:t>surface</a:t>
            </a:r>
            <a:r>
              <a:rPr lang="en-US" dirty="0"/>
              <a:t> </a:t>
            </a:r>
            <a:r>
              <a:rPr lang="en-US" u="sng" dirty="0"/>
              <a:t>tension</a:t>
            </a:r>
            <a:endParaRPr lang="en-US" dirty="0"/>
          </a:p>
          <a:p>
            <a:pPr lvl="3"/>
            <a:r>
              <a:rPr lang="en-US" dirty="0"/>
              <a:t>A measure of the </a:t>
            </a:r>
            <a:r>
              <a:rPr lang="en-US" u="sng" dirty="0"/>
              <a:t>inward</a:t>
            </a:r>
            <a:r>
              <a:rPr lang="en-US" dirty="0"/>
              <a:t> pull by particles in the interior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20950" t="19829" r="18327" b="24125"/>
          <a:stretch/>
        </p:blipFill>
        <p:spPr bwMode="auto">
          <a:xfrm>
            <a:off x="3124200" y="4419600"/>
            <a:ext cx="3429000" cy="2125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680301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The </a:t>
            </a:r>
            <a:r>
              <a:rPr lang="en-US" u="sng" dirty="0" smtClean="0"/>
              <a:t>stronger</a:t>
            </a:r>
            <a:r>
              <a:rPr lang="en-US" dirty="0" smtClean="0"/>
              <a:t> the attractions between particles, the </a:t>
            </a:r>
            <a:r>
              <a:rPr lang="en-US" u="sng" dirty="0" smtClean="0"/>
              <a:t>greater</a:t>
            </a:r>
            <a:r>
              <a:rPr lang="en-US" dirty="0" smtClean="0"/>
              <a:t> the surface tension</a:t>
            </a:r>
          </a:p>
          <a:p>
            <a:pPr lvl="2"/>
            <a:r>
              <a:rPr lang="en-US" dirty="0" smtClean="0"/>
              <a:t>Soaps and detergents </a:t>
            </a:r>
            <a:r>
              <a:rPr lang="en-US" u="sng" dirty="0" smtClean="0"/>
              <a:t>decrease</a:t>
            </a:r>
            <a:r>
              <a:rPr lang="en-US" dirty="0" smtClean="0"/>
              <a:t> the surface tension of water by disrupting the </a:t>
            </a:r>
            <a:r>
              <a:rPr lang="en-US" u="sng" dirty="0" smtClean="0"/>
              <a:t>hydrogen</a:t>
            </a:r>
            <a:r>
              <a:rPr lang="en-US" dirty="0" smtClean="0"/>
              <a:t> bonds between water molecules</a:t>
            </a:r>
          </a:p>
          <a:p>
            <a:pPr lvl="2"/>
            <a:r>
              <a:rPr lang="en-US" dirty="0" smtClean="0"/>
              <a:t>Compounds that lower the surface tension of water are called surface-active agents or </a:t>
            </a:r>
            <a:r>
              <a:rPr lang="en-US" u="sng" dirty="0" smtClean="0"/>
              <a:t>surfactants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9365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Kinetic-Molecular Theory</a:t>
            </a:r>
          </a:p>
          <a:p>
            <a:pPr lvl="1"/>
            <a:r>
              <a:rPr lang="en-US" dirty="0"/>
              <a:t>Structure and composition affect the </a:t>
            </a:r>
            <a:r>
              <a:rPr lang="en-US" u="sng" dirty="0"/>
              <a:t>physical</a:t>
            </a:r>
            <a:r>
              <a:rPr lang="en-US" dirty="0"/>
              <a:t> properties of matter</a:t>
            </a:r>
          </a:p>
          <a:p>
            <a:pPr lvl="1"/>
            <a:r>
              <a:rPr lang="en-US" dirty="0"/>
              <a:t>About 1860, Ludwig Boltzmann and James Maxwell each proposed a </a:t>
            </a:r>
            <a:r>
              <a:rPr lang="en-US" u="sng" dirty="0"/>
              <a:t>model</a:t>
            </a:r>
            <a:r>
              <a:rPr lang="en-US" dirty="0"/>
              <a:t> to explain the properties of gases: the </a:t>
            </a:r>
            <a:r>
              <a:rPr lang="en-US" u="sng" dirty="0"/>
              <a:t>kinetic-molecular</a:t>
            </a:r>
            <a:r>
              <a:rPr lang="en-US" dirty="0"/>
              <a:t> theory</a:t>
            </a:r>
          </a:p>
          <a:p>
            <a:pPr lvl="2"/>
            <a:r>
              <a:rPr lang="en-US" dirty="0"/>
              <a:t>Describes the behavior of matter in terms of </a:t>
            </a:r>
            <a:r>
              <a:rPr lang="en-US" u="sng" dirty="0"/>
              <a:t>particles</a:t>
            </a:r>
            <a:r>
              <a:rPr lang="en-US" dirty="0"/>
              <a:t> in </a:t>
            </a:r>
            <a:r>
              <a:rPr lang="en-US" u="sng" dirty="0"/>
              <a:t>motion</a:t>
            </a:r>
            <a:endParaRPr lang="en-US" dirty="0"/>
          </a:p>
          <a:p>
            <a:pPr lvl="2"/>
            <a:r>
              <a:rPr lang="en-US" dirty="0"/>
              <a:t>Makes assumptions about the </a:t>
            </a:r>
            <a:r>
              <a:rPr lang="en-US" u="sng" dirty="0"/>
              <a:t>size</a:t>
            </a:r>
            <a:r>
              <a:rPr lang="en-US" dirty="0"/>
              <a:t>, motion, and </a:t>
            </a:r>
            <a:r>
              <a:rPr lang="en-US" u="sng" dirty="0"/>
              <a:t>energy</a:t>
            </a:r>
            <a:r>
              <a:rPr lang="en-US" dirty="0"/>
              <a:t> of gas particles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86165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/>
              <a:t>Cohesion and Adhesion</a:t>
            </a:r>
          </a:p>
          <a:p>
            <a:pPr lvl="2"/>
            <a:r>
              <a:rPr lang="en-US" dirty="0"/>
              <a:t>When water is placed in a </a:t>
            </a:r>
            <a:r>
              <a:rPr lang="en-US" u="sng" dirty="0"/>
              <a:t>narrow</a:t>
            </a:r>
            <a:r>
              <a:rPr lang="en-US" dirty="0"/>
              <a:t> container the surface of the water is not </a:t>
            </a:r>
            <a:r>
              <a:rPr lang="en-US" u="sng" dirty="0"/>
              <a:t>straight</a:t>
            </a:r>
            <a:endParaRPr lang="en-US" dirty="0"/>
          </a:p>
          <a:p>
            <a:pPr lvl="2"/>
            <a:r>
              <a:rPr lang="en-US" dirty="0"/>
              <a:t>The surface forms a </a:t>
            </a:r>
            <a:r>
              <a:rPr lang="en-US" u="sng" dirty="0"/>
              <a:t>concave</a:t>
            </a:r>
            <a:r>
              <a:rPr lang="en-US" dirty="0"/>
              <a:t> </a:t>
            </a:r>
            <a:r>
              <a:rPr lang="en-US" u="sng" dirty="0"/>
              <a:t>meniscus</a:t>
            </a:r>
            <a:r>
              <a:rPr lang="en-US" dirty="0"/>
              <a:t>: it dips at the center</a:t>
            </a:r>
          </a:p>
          <a:p>
            <a:pPr lvl="2"/>
            <a:r>
              <a:rPr lang="en-US" dirty="0"/>
              <a:t>Two types of forces at work</a:t>
            </a:r>
          </a:p>
          <a:p>
            <a:pPr lvl="3"/>
            <a:r>
              <a:rPr lang="en-US" u="sng" dirty="0"/>
              <a:t>Cohesion</a:t>
            </a:r>
            <a:r>
              <a:rPr lang="en-US" dirty="0"/>
              <a:t>: force of attraction between identical molecules</a:t>
            </a:r>
          </a:p>
          <a:p>
            <a:pPr lvl="3"/>
            <a:r>
              <a:rPr lang="en-US" u="sng" dirty="0"/>
              <a:t>Adhesion</a:t>
            </a:r>
            <a:r>
              <a:rPr lang="en-US" dirty="0"/>
              <a:t>: force of attraction between molecules that are different</a:t>
            </a:r>
          </a:p>
          <a:p>
            <a:pPr lvl="2"/>
            <a:r>
              <a:rPr lang="en-US" dirty="0"/>
              <a:t>Adhesive forces between water molecules and silicon dioxide in glass are </a:t>
            </a:r>
            <a:r>
              <a:rPr lang="en-US" u="sng" dirty="0"/>
              <a:t>greater</a:t>
            </a:r>
            <a:r>
              <a:rPr lang="en-US" dirty="0"/>
              <a:t> than the cohesive forces between water molecules, the water </a:t>
            </a:r>
            <a:r>
              <a:rPr lang="en-US" u="sng" dirty="0"/>
              <a:t>rises</a:t>
            </a:r>
            <a:r>
              <a:rPr lang="en-US" dirty="0"/>
              <a:t> along the inner walls of the cylinder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06371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If the cylinder is extremely </a:t>
            </a:r>
            <a:r>
              <a:rPr lang="en-US" u="sng" dirty="0"/>
              <a:t>narrow</a:t>
            </a:r>
            <a:r>
              <a:rPr lang="en-US" dirty="0"/>
              <a:t>, a </a:t>
            </a:r>
            <a:r>
              <a:rPr lang="en-US" u="sng" dirty="0"/>
              <a:t>thin</a:t>
            </a:r>
            <a:r>
              <a:rPr lang="en-US" dirty="0"/>
              <a:t> film of water will be drawn upward</a:t>
            </a:r>
          </a:p>
          <a:p>
            <a:pPr lvl="3"/>
            <a:r>
              <a:rPr lang="en-US" dirty="0"/>
              <a:t>Narrow tubes are called </a:t>
            </a:r>
            <a:r>
              <a:rPr lang="en-US" u="sng" dirty="0"/>
              <a:t>capillary</a:t>
            </a:r>
            <a:r>
              <a:rPr lang="en-US" dirty="0"/>
              <a:t> tubes</a:t>
            </a:r>
          </a:p>
          <a:p>
            <a:pPr lvl="3"/>
            <a:r>
              <a:rPr lang="en-US" dirty="0"/>
              <a:t>This movement of liquid is called </a:t>
            </a:r>
            <a:r>
              <a:rPr lang="en-US" u="sng" dirty="0"/>
              <a:t>capillary action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505200"/>
            <a:ext cx="2368999" cy="2894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674974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Solids</a:t>
            </a:r>
          </a:p>
          <a:p>
            <a:pPr lvl="1"/>
            <a:r>
              <a:rPr lang="en-US" dirty="0"/>
              <a:t>The particles of a solid are in </a:t>
            </a:r>
            <a:r>
              <a:rPr lang="en-US" u="sng" dirty="0"/>
              <a:t>constant</a:t>
            </a:r>
            <a:r>
              <a:rPr lang="en-US" dirty="0"/>
              <a:t> motion</a:t>
            </a:r>
          </a:p>
          <a:p>
            <a:pPr lvl="1"/>
            <a:r>
              <a:rPr lang="en-US" u="sng" dirty="0"/>
              <a:t>Strong</a:t>
            </a:r>
            <a:r>
              <a:rPr lang="en-US" dirty="0"/>
              <a:t> attractive forces acting between particles in a solid limit the motion of the particles to </a:t>
            </a:r>
            <a:r>
              <a:rPr lang="en-US" u="sng" dirty="0"/>
              <a:t>vibrations</a:t>
            </a:r>
            <a:endParaRPr lang="en-US" dirty="0"/>
          </a:p>
          <a:p>
            <a:pPr lvl="1"/>
            <a:r>
              <a:rPr lang="en-US" dirty="0"/>
              <a:t>Density of solids</a:t>
            </a:r>
          </a:p>
          <a:p>
            <a:pPr lvl="2"/>
            <a:r>
              <a:rPr lang="en-US" dirty="0"/>
              <a:t>In general, the particles in a solid are more </a:t>
            </a:r>
            <a:r>
              <a:rPr lang="en-US" u="sng" dirty="0"/>
              <a:t>closely</a:t>
            </a:r>
            <a:r>
              <a:rPr lang="en-US" dirty="0"/>
              <a:t> packed than those in a liquid: more </a:t>
            </a:r>
            <a:r>
              <a:rPr lang="en-US" u="sng" dirty="0"/>
              <a:t>dense</a:t>
            </a:r>
            <a:endParaRPr lang="en-US" dirty="0"/>
          </a:p>
          <a:p>
            <a:pPr lvl="3"/>
            <a:r>
              <a:rPr lang="en-US" dirty="0"/>
              <a:t>The solid form of a material most always </a:t>
            </a:r>
            <a:r>
              <a:rPr lang="en-US" u="sng" dirty="0"/>
              <a:t>sinks</a:t>
            </a:r>
            <a:r>
              <a:rPr lang="en-US" dirty="0"/>
              <a:t> in the liquid form</a:t>
            </a:r>
          </a:p>
          <a:p>
            <a:pPr lvl="3"/>
            <a:r>
              <a:rPr lang="en-US" dirty="0"/>
              <a:t>Around a </a:t>
            </a:r>
            <a:r>
              <a:rPr lang="en-US" u="sng" dirty="0"/>
              <a:t>10%</a:t>
            </a:r>
            <a:r>
              <a:rPr lang="en-US" dirty="0"/>
              <a:t> difference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6474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Crystalline solids</a:t>
            </a:r>
          </a:p>
          <a:p>
            <a:pPr lvl="2"/>
            <a:r>
              <a:rPr lang="en-US" dirty="0"/>
              <a:t>A solid whose atoms, ions, or molecules are arranged in an </a:t>
            </a:r>
            <a:r>
              <a:rPr lang="en-US" u="sng" dirty="0"/>
              <a:t>orderly</a:t>
            </a:r>
            <a:r>
              <a:rPr lang="en-US" dirty="0"/>
              <a:t>, </a:t>
            </a:r>
            <a:r>
              <a:rPr lang="en-US" u="sng" dirty="0"/>
              <a:t>geometric</a:t>
            </a:r>
            <a:r>
              <a:rPr lang="en-US" dirty="0"/>
              <a:t> structure</a:t>
            </a:r>
          </a:p>
          <a:p>
            <a:pPr lvl="2"/>
            <a:r>
              <a:rPr lang="en-US" dirty="0"/>
              <a:t>The locations of particles in a crystalline solid can be represented as </a:t>
            </a:r>
            <a:r>
              <a:rPr lang="en-US" u="sng" dirty="0"/>
              <a:t>points</a:t>
            </a:r>
            <a:r>
              <a:rPr lang="en-US" dirty="0"/>
              <a:t> on a framework called a crystal </a:t>
            </a:r>
            <a:r>
              <a:rPr lang="en-US" u="sng" dirty="0"/>
              <a:t>lattice</a:t>
            </a:r>
            <a:endParaRPr lang="en-US" dirty="0"/>
          </a:p>
          <a:p>
            <a:pPr lvl="2"/>
            <a:r>
              <a:rPr lang="en-US" dirty="0"/>
              <a:t>A </a:t>
            </a:r>
            <a:r>
              <a:rPr lang="en-US" u="sng" dirty="0"/>
              <a:t>unit cell</a:t>
            </a:r>
            <a:r>
              <a:rPr lang="en-US" dirty="0"/>
              <a:t> is the smallest arrangement of atoms in a crystal lattice that has the same symmetry as the whole crystal</a:t>
            </a:r>
          </a:p>
          <a:p>
            <a:pPr lvl="3"/>
            <a:r>
              <a:rPr lang="en-US" dirty="0"/>
              <a:t>Small </a:t>
            </a:r>
            <a:r>
              <a:rPr lang="en-US" u="sng" dirty="0"/>
              <a:t>representative</a:t>
            </a:r>
            <a:r>
              <a:rPr lang="en-US" dirty="0"/>
              <a:t> part of the whole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87282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Crystal shapes differ because the surfaces, or </a:t>
            </a:r>
            <a:r>
              <a:rPr lang="en-US" u="sng" dirty="0"/>
              <a:t>faces</a:t>
            </a:r>
            <a:r>
              <a:rPr lang="en-US" dirty="0"/>
              <a:t>, of unit cells do not always meet at </a:t>
            </a:r>
            <a:r>
              <a:rPr lang="en-US" u="sng" dirty="0"/>
              <a:t>right</a:t>
            </a:r>
            <a:r>
              <a:rPr lang="en-US" dirty="0"/>
              <a:t> angles, and the edges of the faces vary in </a:t>
            </a:r>
            <a:r>
              <a:rPr lang="en-US" u="sng" dirty="0"/>
              <a:t>length</a:t>
            </a:r>
            <a:endParaRPr lang="en-US" dirty="0"/>
          </a:p>
          <a:p>
            <a:pPr lvl="2"/>
            <a:r>
              <a:rPr lang="en-US" dirty="0"/>
              <a:t>Classified into </a:t>
            </a:r>
            <a:r>
              <a:rPr lang="en-US" u="sng" dirty="0"/>
              <a:t>five</a:t>
            </a:r>
            <a:r>
              <a:rPr lang="en-US" dirty="0"/>
              <a:t> categories based on the types of particles they contain and how those particles are bonded together: </a:t>
            </a:r>
            <a:r>
              <a:rPr lang="en-US" u="sng" dirty="0"/>
              <a:t>atomic</a:t>
            </a:r>
            <a:r>
              <a:rPr lang="en-US" dirty="0"/>
              <a:t> solids, molecular solids, covalent network solids, </a:t>
            </a:r>
            <a:r>
              <a:rPr lang="en-US" u="sng" dirty="0"/>
              <a:t>ionic</a:t>
            </a:r>
            <a:r>
              <a:rPr lang="en-US" dirty="0"/>
              <a:t> solids, and </a:t>
            </a:r>
            <a:r>
              <a:rPr lang="en-US" u="sng" dirty="0"/>
              <a:t>metallic</a:t>
            </a:r>
            <a:r>
              <a:rPr lang="en-US" dirty="0"/>
              <a:t> solids.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94382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Molecular solids</a:t>
            </a:r>
          </a:p>
          <a:p>
            <a:pPr lvl="3"/>
            <a:r>
              <a:rPr lang="en-US" dirty="0"/>
              <a:t>Molecules held together by </a:t>
            </a:r>
            <a:r>
              <a:rPr lang="en-US" u="sng" dirty="0"/>
              <a:t>dispersion</a:t>
            </a:r>
            <a:r>
              <a:rPr lang="en-US" dirty="0"/>
              <a:t> forces, dipole-dipole forces, or </a:t>
            </a:r>
            <a:r>
              <a:rPr lang="en-US" u="sng" dirty="0"/>
              <a:t>hydrogen</a:t>
            </a:r>
            <a:r>
              <a:rPr lang="en-US" dirty="0"/>
              <a:t> bonds</a:t>
            </a:r>
          </a:p>
          <a:p>
            <a:pPr lvl="3"/>
            <a:r>
              <a:rPr lang="en-US" dirty="0"/>
              <a:t>Most not </a:t>
            </a:r>
            <a:r>
              <a:rPr lang="en-US" u="sng" dirty="0"/>
              <a:t>solids</a:t>
            </a:r>
            <a:r>
              <a:rPr lang="en-US" dirty="0"/>
              <a:t> at room temperature</a:t>
            </a:r>
          </a:p>
          <a:p>
            <a:pPr lvl="3"/>
            <a:r>
              <a:rPr lang="en-US" u="sng" dirty="0"/>
              <a:t>Poor</a:t>
            </a:r>
            <a:r>
              <a:rPr lang="en-US" dirty="0"/>
              <a:t> conductors of heat and electricity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95987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Covalent network solids</a:t>
            </a:r>
          </a:p>
          <a:p>
            <a:pPr lvl="3"/>
            <a:r>
              <a:rPr lang="en-US" dirty="0"/>
              <a:t>Atoms that can form </a:t>
            </a:r>
            <a:r>
              <a:rPr lang="en-US" u="sng" dirty="0"/>
              <a:t>multiple</a:t>
            </a:r>
            <a:r>
              <a:rPr lang="en-US" dirty="0"/>
              <a:t> covalent bonds are able to form covalent network solids</a:t>
            </a:r>
          </a:p>
          <a:p>
            <a:pPr lvl="3"/>
            <a:r>
              <a:rPr lang="en-US" dirty="0"/>
              <a:t>An element that exists in different forms at the same state is called an </a:t>
            </a:r>
            <a:r>
              <a:rPr lang="en-US" u="sng" dirty="0"/>
              <a:t>allotrope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66740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Ionic solids</a:t>
            </a:r>
          </a:p>
          <a:p>
            <a:pPr lvl="3"/>
            <a:r>
              <a:rPr lang="en-US" dirty="0"/>
              <a:t>Each </a:t>
            </a:r>
            <a:r>
              <a:rPr lang="en-US" u="sng" dirty="0"/>
              <a:t>ion</a:t>
            </a:r>
            <a:r>
              <a:rPr lang="en-US" dirty="0"/>
              <a:t> in an ionic solid is surrounded by ions of </a:t>
            </a:r>
            <a:r>
              <a:rPr lang="en-US" u="sng" dirty="0"/>
              <a:t>opposite</a:t>
            </a:r>
            <a:r>
              <a:rPr lang="en-US" dirty="0"/>
              <a:t> charge</a:t>
            </a:r>
          </a:p>
          <a:p>
            <a:pPr lvl="3"/>
            <a:r>
              <a:rPr lang="en-US" dirty="0"/>
              <a:t>The type of ions and the </a:t>
            </a:r>
            <a:r>
              <a:rPr lang="en-US" u="sng" dirty="0"/>
              <a:t>ratio</a:t>
            </a:r>
            <a:r>
              <a:rPr lang="en-US" dirty="0"/>
              <a:t> of ions determine the structure of the lattice and the shape of the crystal</a:t>
            </a:r>
          </a:p>
          <a:p>
            <a:pPr lvl="3"/>
            <a:r>
              <a:rPr lang="en-US" u="sng" dirty="0"/>
              <a:t>High</a:t>
            </a:r>
            <a:r>
              <a:rPr lang="en-US" dirty="0"/>
              <a:t> melting point and hardness</a:t>
            </a:r>
          </a:p>
          <a:p>
            <a:pPr lvl="3"/>
            <a:r>
              <a:rPr lang="en-US" dirty="0"/>
              <a:t>Strong but </a:t>
            </a:r>
            <a:r>
              <a:rPr lang="en-US" u="sng" dirty="0"/>
              <a:t>brittle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34789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Metallic solids</a:t>
            </a:r>
          </a:p>
          <a:p>
            <a:pPr lvl="3"/>
            <a:r>
              <a:rPr lang="en-US" u="sng" dirty="0"/>
              <a:t>Positive</a:t>
            </a:r>
            <a:r>
              <a:rPr lang="en-US" dirty="0"/>
              <a:t> metal ions surrounded by a sea of mobile </a:t>
            </a:r>
            <a:r>
              <a:rPr lang="en-US" u="sng" dirty="0"/>
              <a:t>electrons</a:t>
            </a:r>
            <a:endParaRPr lang="en-US" dirty="0"/>
          </a:p>
          <a:p>
            <a:pPr lvl="3"/>
            <a:r>
              <a:rPr lang="en-US" dirty="0"/>
              <a:t>Wide range of </a:t>
            </a:r>
            <a:r>
              <a:rPr lang="en-US" u="sng" dirty="0"/>
              <a:t>physical</a:t>
            </a:r>
            <a:r>
              <a:rPr lang="en-US" dirty="0"/>
              <a:t> properties</a:t>
            </a:r>
          </a:p>
          <a:p>
            <a:pPr lvl="3"/>
            <a:r>
              <a:rPr lang="en-US" u="sng" dirty="0"/>
              <a:t>Malleable</a:t>
            </a:r>
            <a:r>
              <a:rPr lang="en-US" dirty="0"/>
              <a:t> and ductile</a:t>
            </a:r>
          </a:p>
          <a:p>
            <a:pPr lvl="3"/>
            <a:r>
              <a:rPr lang="en-US" dirty="0"/>
              <a:t>Good conductors of </a:t>
            </a:r>
            <a:r>
              <a:rPr lang="en-US" u="sng" dirty="0"/>
              <a:t>heat</a:t>
            </a:r>
            <a:r>
              <a:rPr lang="en-US" dirty="0"/>
              <a:t> and electricity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14645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Amorphous solids</a:t>
            </a:r>
          </a:p>
          <a:p>
            <a:pPr lvl="2"/>
            <a:r>
              <a:rPr lang="en-US" dirty="0"/>
              <a:t>Particles are not arranged in a </a:t>
            </a:r>
            <a:r>
              <a:rPr lang="en-US" u="sng" dirty="0"/>
              <a:t>regular</a:t>
            </a:r>
            <a:r>
              <a:rPr lang="en-US" dirty="0"/>
              <a:t>, repeating pattern</a:t>
            </a:r>
          </a:p>
          <a:p>
            <a:pPr lvl="2"/>
            <a:r>
              <a:rPr lang="en-US" dirty="0"/>
              <a:t>Does not contain </a:t>
            </a:r>
            <a:r>
              <a:rPr lang="en-US" u="sng" dirty="0"/>
              <a:t>crystals</a:t>
            </a:r>
            <a:endParaRPr lang="en-US" dirty="0"/>
          </a:p>
          <a:p>
            <a:pPr lvl="2"/>
            <a:r>
              <a:rPr lang="en-US" dirty="0"/>
              <a:t>“without </a:t>
            </a:r>
            <a:r>
              <a:rPr lang="en-US" u="sng" dirty="0"/>
              <a:t>shape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Often forms when a molten material cools too </a:t>
            </a:r>
            <a:r>
              <a:rPr lang="en-US" u="sng" dirty="0"/>
              <a:t>quickly</a:t>
            </a:r>
            <a:r>
              <a:rPr lang="en-US" dirty="0"/>
              <a:t> to allow enough time for crystals to form</a:t>
            </a:r>
          </a:p>
          <a:p>
            <a:pPr lvl="2"/>
            <a:r>
              <a:rPr lang="en-US" dirty="0"/>
              <a:t>Ex: glass, </a:t>
            </a:r>
            <a:r>
              <a:rPr lang="en-US" u="sng" dirty="0"/>
              <a:t>rubber</a:t>
            </a:r>
            <a:r>
              <a:rPr lang="en-US" dirty="0"/>
              <a:t>, plastic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6993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Particle size</a:t>
            </a:r>
          </a:p>
          <a:p>
            <a:pPr lvl="2"/>
            <a:r>
              <a:rPr lang="en-US" dirty="0"/>
              <a:t>Gases consist of </a:t>
            </a:r>
            <a:r>
              <a:rPr lang="en-US" u="sng" dirty="0"/>
              <a:t>small</a:t>
            </a:r>
            <a:r>
              <a:rPr lang="en-US" dirty="0"/>
              <a:t> particles that are separated from one another by </a:t>
            </a:r>
            <a:r>
              <a:rPr lang="en-US" u="sng" dirty="0"/>
              <a:t>empty</a:t>
            </a:r>
            <a:r>
              <a:rPr lang="en-US" dirty="0"/>
              <a:t> space</a:t>
            </a:r>
          </a:p>
          <a:p>
            <a:pPr lvl="2"/>
            <a:r>
              <a:rPr lang="en-US" dirty="0"/>
              <a:t>Volume of particles is </a:t>
            </a:r>
            <a:r>
              <a:rPr lang="en-US" u="sng" dirty="0"/>
              <a:t>small</a:t>
            </a:r>
            <a:r>
              <a:rPr lang="en-US" dirty="0"/>
              <a:t> compared to the volume of the empty space</a:t>
            </a:r>
          </a:p>
          <a:p>
            <a:pPr lvl="2"/>
            <a:r>
              <a:rPr lang="en-US" dirty="0"/>
              <a:t>There are no significant attractive or repulsive </a:t>
            </a:r>
            <a:r>
              <a:rPr lang="en-US" u="sng" dirty="0"/>
              <a:t>forces</a:t>
            </a:r>
            <a:r>
              <a:rPr lang="en-US" dirty="0"/>
              <a:t> between particles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60403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12.4 Phase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73705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Phase Changes that Require Energy</a:t>
            </a:r>
          </a:p>
          <a:p>
            <a:pPr lvl="1"/>
            <a:r>
              <a:rPr lang="en-US" dirty="0"/>
              <a:t>States of a substance are referred to as </a:t>
            </a:r>
            <a:r>
              <a:rPr lang="en-US" u="sng" dirty="0"/>
              <a:t>phases</a:t>
            </a:r>
            <a:r>
              <a:rPr lang="en-US" dirty="0"/>
              <a:t> when they coexist as physically distinct parts of a mixture</a:t>
            </a:r>
          </a:p>
          <a:p>
            <a:pPr lvl="1"/>
            <a:r>
              <a:rPr lang="en-US" u="sng" dirty="0"/>
              <a:t>Heat</a:t>
            </a:r>
            <a:r>
              <a:rPr lang="en-US" dirty="0"/>
              <a:t> is the transfer of energy from an object at a higher temperature to an object at a lower temperature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23435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/>
              <a:t>Melting</a:t>
            </a:r>
          </a:p>
          <a:p>
            <a:pPr lvl="2"/>
            <a:r>
              <a:rPr lang="en-US" dirty="0"/>
              <a:t>The phase change from </a:t>
            </a:r>
            <a:r>
              <a:rPr lang="en-US" u="sng" dirty="0"/>
              <a:t>solid</a:t>
            </a:r>
            <a:r>
              <a:rPr lang="en-US" dirty="0"/>
              <a:t> to </a:t>
            </a:r>
            <a:r>
              <a:rPr lang="en-US" u="sng" dirty="0"/>
              <a:t>liquid</a:t>
            </a:r>
            <a:endParaRPr lang="en-US" dirty="0"/>
          </a:p>
          <a:p>
            <a:pPr lvl="2"/>
            <a:r>
              <a:rPr lang="en-US" dirty="0"/>
              <a:t>The energy absorbed by the ice is not used to raise the </a:t>
            </a:r>
            <a:r>
              <a:rPr lang="en-US" u="sng" dirty="0"/>
              <a:t>temperature</a:t>
            </a:r>
            <a:r>
              <a:rPr lang="en-US" dirty="0"/>
              <a:t> but instead </a:t>
            </a:r>
            <a:r>
              <a:rPr lang="en-US" u="sng" dirty="0"/>
              <a:t>disrupts</a:t>
            </a:r>
            <a:r>
              <a:rPr lang="en-US" dirty="0"/>
              <a:t> the hydrogen bonds holding the water molecules together in the ice crystal so that molecules move </a:t>
            </a:r>
            <a:r>
              <a:rPr lang="en-US" u="sng" dirty="0"/>
              <a:t>apart</a:t>
            </a:r>
            <a:r>
              <a:rPr lang="en-US" dirty="0"/>
              <a:t> and enter the liquid stage.</a:t>
            </a:r>
          </a:p>
          <a:p>
            <a:pPr lvl="3"/>
            <a:r>
              <a:rPr lang="en-US" dirty="0"/>
              <a:t>The amount of </a:t>
            </a:r>
            <a:r>
              <a:rPr lang="en-US" u="sng" dirty="0"/>
              <a:t>energy</a:t>
            </a:r>
            <a:r>
              <a:rPr lang="en-US" dirty="0"/>
              <a:t> required to melt one mole of a solid depends on the </a:t>
            </a:r>
            <a:r>
              <a:rPr lang="en-US" u="sng" dirty="0"/>
              <a:t>strength</a:t>
            </a:r>
            <a:r>
              <a:rPr lang="en-US" dirty="0"/>
              <a:t> of the forces keeping the particles together in the solid</a:t>
            </a:r>
          </a:p>
          <a:p>
            <a:pPr lvl="2"/>
            <a:r>
              <a:rPr lang="en-US" dirty="0"/>
              <a:t>The </a:t>
            </a:r>
            <a:r>
              <a:rPr lang="en-US" u="sng" dirty="0"/>
              <a:t>melting point</a:t>
            </a:r>
            <a:r>
              <a:rPr lang="en-US" dirty="0"/>
              <a:t> of a crystalline solid is the temperature at which the forces holding its crystal lattices together are broken and it becomes a liquid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16179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/>
              <a:t>Vaporization</a:t>
            </a:r>
          </a:p>
          <a:p>
            <a:pPr lvl="2"/>
            <a:r>
              <a:rPr lang="en-US" dirty="0"/>
              <a:t>The process by which a liquid changes to a </a:t>
            </a:r>
            <a:r>
              <a:rPr lang="en-US" u="sng" dirty="0"/>
              <a:t>gas</a:t>
            </a:r>
            <a:r>
              <a:rPr lang="en-US" dirty="0"/>
              <a:t> or </a:t>
            </a:r>
            <a:r>
              <a:rPr lang="en-US" u="sng" dirty="0"/>
              <a:t>vapor</a:t>
            </a:r>
            <a:endParaRPr lang="en-US" dirty="0"/>
          </a:p>
          <a:p>
            <a:pPr lvl="2"/>
            <a:r>
              <a:rPr lang="en-US" dirty="0"/>
              <a:t>For a substance that is ordinarily a liquid at </a:t>
            </a:r>
            <a:r>
              <a:rPr lang="en-US" u="sng" dirty="0"/>
              <a:t>room</a:t>
            </a:r>
            <a:r>
              <a:rPr lang="en-US" dirty="0"/>
              <a:t> temperature, the gas phase is called a </a:t>
            </a:r>
            <a:r>
              <a:rPr lang="en-US" u="sng" dirty="0"/>
              <a:t>vapor</a:t>
            </a:r>
            <a:endParaRPr lang="en-US" dirty="0"/>
          </a:p>
          <a:p>
            <a:pPr lvl="2"/>
            <a:r>
              <a:rPr lang="en-US" dirty="0"/>
              <a:t>When vaporization occurs only at the </a:t>
            </a:r>
            <a:r>
              <a:rPr lang="en-US" u="sng" dirty="0"/>
              <a:t>surface</a:t>
            </a:r>
            <a:r>
              <a:rPr lang="en-US" dirty="0"/>
              <a:t> of a liquid, the process is called </a:t>
            </a:r>
            <a:r>
              <a:rPr lang="en-US" u="sng" dirty="0"/>
              <a:t>evaporation</a:t>
            </a:r>
            <a:endParaRPr lang="en-US" dirty="0"/>
          </a:p>
          <a:p>
            <a:pPr lvl="2"/>
            <a:r>
              <a:rPr lang="en-US" dirty="0"/>
              <a:t>The pressure exerted by a vapor over a liquid is called </a:t>
            </a:r>
            <a:r>
              <a:rPr lang="en-US" u="sng" dirty="0"/>
              <a:t>vapor pressure</a:t>
            </a:r>
            <a:endParaRPr lang="en-US" dirty="0"/>
          </a:p>
          <a:p>
            <a:pPr lvl="2"/>
            <a:r>
              <a:rPr lang="en-US" dirty="0"/>
              <a:t>The temperature at which the vapor pressure of a liquid equals the external or atmospheric pressure is called the </a:t>
            </a:r>
            <a:r>
              <a:rPr lang="en-US" u="sng" dirty="0"/>
              <a:t>boiling point</a:t>
            </a:r>
            <a:endParaRPr lang="en-US" dirty="0"/>
          </a:p>
          <a:p>
            <a:pPr lvl="3"/>
            <a:r>
              <a:rPr lang="en-US" dirty="0"/>
              <a:t>Molecules </a:t>
            </a:r>
            <a:r>
              <a:rPr lang="en-US" u="sng" dirty="0"/>
              <a:t>throughout</a:t>
            </a:r>
            <a:r>
              <a:rPr lang="en-US" dirty="0"/>
              <a:t> the liquid have enough energy to vaporize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31053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Sublimation</a:t>
            </a:r>
          </a:p>
          <a:p>
            <a:pPr lvl="2"/>
            <a:r>
              <a:rPr lang="en-US" dirty="0"/>
              <a:t>The process by which a </a:t>
            </a:r>
            <a:r>
              <a:rPr lang="en-US" u="sng" dirty="0"/>
              <a:t>solid</a:t>
            </a:r>
            <a:r>
              <a:rPr lang="en-US" dirty="0"/>
              <a:t> changes directly to a </a:t>
            </a:r>
            <a:r>
              <a:rPr lang="en-US" u="sng" dirty="0"/>
              <a:t>gas</a:t>
            </a:r>
            <a:r>
              <a:rPr lang="en-US" dirty="0"/>
              <a:t> without first becoming a liquid</a:t>
            </a:r>
          </a:p>
          <a:p>
            <a:endParaRPr lang="en-US" dirty="0"/>
          </a:p>
        </p:txBody>
      </p:sp>
      <p:pic>
        <p:nvPicPr>
          <p:cNvPr id="2050" name="Picture 2" descr="http://indianseafoodsexporters.files.wordpress.com/2010/09/dry-ice-supplier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19482" y="3124200"/>
            <a:ext cx="4286250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019561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Phase Changes that Release Energy</a:t>
            </a:r>
          </a:p>
          <a:p>
            <a:pPr lvl="1"/>
            <a:r>
              <a:rPr lang="en-US" dirty="0"/>
              <a:t>As heat is </a:t>
            </a:r>
            <a:r>
              <a:rPr lang="en-US" u="sng" dirty="0"/>
              <a:t>removed</a:t>
            </a:r>
            <a:r>
              <a:rPr lang="en-US" dirty="0"/>
              <a:t>, molecules lose kinetic energy and their velocity </a:t>
            </a:r>
            <a:r>
              <a:rPr lang="en-US" u="sng" dirty="0"/>
              <a:t>decreases</a:t>
            </a:r>
            <a:endParaRPr lang="en-US" dirty="0"/>
          </a:p>
          <a:p>
            <a:pPr lvl="2"/>
            <a:r>
              <a:rPr lang="en-US" dirty="0"/>
              <a:t>More likely to form </a:t>
            </a:r>
            <a:r>
              <a:rPr lang="en-US" u="sng" dirty="0"/>
              <a:t>bonds</a:t>
            </a:r>
            <a:r>
              <a:rPr lang="en-US" dirty="0"/>
              <a:t> with other molecules </a:t>
            </a:r>
          </a:p>
          <a:p>
            <a:pPr lvl="2"/>
            <a:r>
              <a:rPr lang="en-US" dirty="0"/>
              <a:t>When bonds are formed, energy is </a:t>
            </a:r>
            <a:r>
              <a:rPr lang="en-US" u="sng" dirty="0"/>
              <a:t>released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93008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Freezing</a:t>
            </a:r>
          </a:p>
          <a:p>
            <a:pPr lvl="2"/>
            <a:r>
              <a:rPr lang="en-US" dirty="0"/>
              <a:t>As molecules lose kinetic energy and their velocity decreases they are less likely to </a:t>
            </a:r>
            <a:r>
              <a:rPr lang="en-US" u="sng" dirty="0"/>
              <a:t>flow</a:t>
            </a:r>
            <a:r>
              <a:rPr lang="en-US" dirty="0"/>
              <a:t> past one another</a:t>
            </a:r>
          </a:p>
          <a:p>
            <a:pPr lvl="2"/>
            <a:r>
              <a:rPr lang="en-US" dirty="0"/>
              <a:t>Reverse of </a:t>
            </a:r>
            <a:r>
              <a:rPr lang="en-US" u="sng" dirty="0"/>
              <a:t>melting</a:t>
            </a:r>
            <a:endParaRPr lang="en-US" dirty="0"/>
          </a:p>
          <a:p>
            <a:pPr lvl="2"/>
            <a:r>
              <a:rPr lang="en-US" dirty="0"/>
              <a:t>The </a:t>
            </a:r>
            <a:r>
              <a:rPr lang="en-US" u="sng" dirty="0"/>
              <a:t>freezing point</a:t>
            </a:r>
            <a:r>
              <a:rPr lang="en-US" dirty="0"/>
              <a:t> is the temperature at which a liquid is converted into a crystalline solid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64411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Condensation</a:t>
            </a:r>
          </a:p>
          <a:p>
            <a:pPr lvl="2"/>
            <a:r>
              <a:rPr lang="en-US" dirty="0"/>
              <a:t>The process by which a gas or a vapor becomes a </a:t>
            </a:r>
            <a:r>
              <a:rPr lang="en-US" u="sng" dirty="0"/>
              <a:t>liquid</a:t>
            </a:r>
            <a:endParaRPr lang="en-US" dirty="0"/>
          </a:p>
          <a:p>
            <a:pPr lvl="2"/>
            <a:r>
              <a:rPr lang="en-US" dirty="0"/>
              <a:t>Reverse of </a:t>
            </a:r>
            <a:r>
              <a:rPr lang="en-US" u="sng" dirty="0"/>
              <a:t>vaporization</a:t>
            </a:r>
            <a:endParaRPr lang="en-US" dirty="0"/>
          </a:p>
          <a:p>
            <a:pPr lvl="2"/>
            <a:r>
              <a:rPr lang="en-US" dirty="0"/>
              <a:t>Always involves the transfer of </a:t>
            </a:r>
            <a:r>
              <a:rPr lang="en-US" u="sng" dirty="0"/>
              <a:t>thermal</a:t>
            </a:r>
            <a:r>
              <a:rPr lang="en-US" dirty="0"/>
              <a:t> energy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92949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Deposition</a:t>
            </a:r>
          </a:p>
          <a:p>
            <a:pPr lvl="2"/>
            <a:r>
              <a:rPr lang="en-US" dirty="0"/>
              <a:t>The process by which a substance changes from a </a:t>
            </a:r>
            <a:r>
              <a:rPr lang="en-US" u="sng" dirty="0"/>
              <a:t>gas</a:t>
            </a:r>
            <a:r>
              <a:rPr lang="en-US" dirty="0"/>
              <a:t> or vapor to a </a:t>
            </a:r>
            <a:r>
              <a:rPr lang="en-US" u="sng" dirty="0"/>
              <a:t>solid</a:t>
            </a:r>
            <a:r>
              <a:rPr lang="en-US" dirty="0"/>
              <a:t> without first becoming a liquid</a:t>
            </a:r>
          </a:p>
          <a:p>
            <a:pPr lvl="2"/>
            <a:r>
              <a:rPr lang="en-US" dirty="0"/>
              <a:t>Reverse of </a:t>
            </a:r>
            <a:r>
              <a:rPr lang="en-US" u="sng" dirty="0"/>
              <a:t>sublimation</a:t>
            </a:r>
            <a:endParaRPr lang="en-US" dirty="0"/>
          </a:p>
          <a:p>
            <a:pPr lvl="2"/>
            <a:r>
              <a:rPr lang="en-US" u="sng" dirty="0"/>
              <a:t>Snowflakes</a:t>
            </a:r>
            <a:r>
              <a:rPr lang="en-US" dirty="0"/>
              <a:t> form this way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6911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Phase Diagrams</a:t>
            </a:r>
          </a:p>
          <a:p>
            <a:pPr lvl="1"/>
            <a:r>
              <a:rPr lang="en-US" dirty="0"/>
              <a:t>There are two variables that combine to control the phase of a substance: </a:t>
            </a:r>
            <a:r>
              <a:rPr lang="en-US" u="sng" dirty="0"/>
              <a:t>temperature</a:t>
            </a:r>
            <a:r>
              <a:rPr lang="en-US" dirty="0"/>
              <a:t> and </a:t>
            </a:r>
            <a:r>
              <a:rPr lang="en-US" u="sng" dirty="0"/>
              <a:t>pressure</a:t>
            </a:r>
            <a:endParaRPr lang="en-US" dirty="0"/>
          </a:p>
          <a:p>
            <a:pPr lvl="1"/>
            <a:r>
              <a:rPr lang="en-US" dirty="0"/>
              <a:t>A </a:t>
            </a:r>
            <a:r>
              <a:rPr lang="en-US" u="sng" dirty="0"/>
              <a:t>phase diagram</a:t>
            </a:r>
            <a:r>
              <a:rPr lang="en-US" dirty="0"/>
              <a:t> is a graph of pressure verses temperature that shows in which phase a substance exists under different conditions of temperature and pressure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720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Particle motion</a:t>
            </a:r>
          </a:p>
          <a:p>
            <a:pPr lvl="2"/>
            <a:r>
              <a:rPr lang="en-US" dirty="0"/>
              <a:t>Gas particles are in </a:t>
            </a:r>
            <a:r>
              <a:rPr lang="en-US" u="sng" dirty="0"/>
              <a:t>constant</a:t>
            </a:r>
            <a:r>
              <a:rPr lang="en-US" dirty="0"/>
              <a:t>, </a:t>
            </a:r>
            <a:r>
              <a:rPr lang="en-US" u="sng" dirty="0"/>
              <a:t>random</a:t>
            </a:r>
            <a:r>
              <a:rPr lang="en-US" dirty="0"/>
              <a:t> motion</a:t>
            </a:r>
          </a:p>
          <a:p>
            <a:pPr lvl="2"/>
            <a:r>
              <a:rPr lang="en-US" dirty="0"/>
              <a:t>Particles move in a </a:t>
            </a:r>
            <a:r>
              <a:rPr lang="en-US" u="sng" dirty="0"/>
              <a:t>straight</a:t>
            </a:r>
            <a:r>
              <a:rPr lang="en-US" dirty="0"/>
              <a:t> line until they </a:t>
            </a:r>
            <a:r>
              <a:rPr lang="en-US" u="sng" dirty="0"/>
              <a:t>collide</a:t>
            </a:r>
            <a:r>
              <a:rPr lang="en-US" dirty="0"/>
              <a:t> with other particles or with the walls of their container</a:t>
            </a:r>
          </a:p>
          <a:p>
            <a:pPr lvl="3"/>
            <a:r>
              <a:rPr lang="en-US" dirty="0"/>
              <a:t>Collisions are </a:t>
            </a:r>
            <a:r>
              <a:rPr lang="en-US" u="sng" dirty="0"/>
              <a:t>elastic</a:t>
            </a:r>
            <a:r>
              <a:rPr lang="en-US" dirty="0"/>
              <a:t>: no kinetic energy is lost</a:t>
            </a:r>
          </a:p>
          <a:p>
            <a:pPr lvl="4"/>
            <a:r>
              <a:rPr lang="en-US" dirty="0"/>
              <a:t>Energy is </a:t>
            </a:r>
            <a:r>
              <a:rPr lang="en-US" u="sng" dirty="0"/>
              <a:t>transferred</a:t>
            </a:r>
            <a:r>
              <a:rPr lang="en-US" dirty="0"/>
              <a:t> between colliding particles</a:t>
            </a:r>
          </a:p>
          <a:p>
            <a:pPr lvl="4"/>
            <a:r>
              <a:rPr lang="en-US" dirty="0"/>
              <a:t>The </a:t>
            </a:r>
            <a:r>
              <a:rPr lang="en-US" u="sng" dirty="0"/>
              <a:t>total</a:t>
            </a:r>
            <a:r>
              <a:rPr lang="en-US" dirty="0"/>
              <a:t> kinetic energy does not change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57735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For water, there are </a:t>
            </a:r>
            <a:r>
              <a:rPr lang="en-US" u="sng" dirty="0"/>
              <a:t>three</a:t>
            </a:r>
            <a:r>
              <a:rPr lang="en-US" dirty="0"/>
              <a:t> regions representing the solid, liquid, and gas phases</a:t>
            </a:r>
          </a:p>
          <a:p>
            <a:pPr lvl="2"/>
            <a:r>
              <a:rPr lang="en-US" dirty="0"/>
              <a:t>Separated by </a:t>
            </a:r>
            <a:r>
              <a:rPr lang="en-US" u="sng" dirty="0"/>
              <a:t>curves</a:t>
            </a:r>
            <a:r>
              <a:rPr lang="en-US" dirty="0"/>
              <a:t> that  represent where two phases can </a:t>
            </a:r>
            <a:r>
              <a:rPr lang="en-US" u="sng" dirty="0"/>
              <a:t>coexist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The </a:t>
            </a:r>
            <a:r>
              <a:rPr lang="en-US" u="sng" dirty="0"/>
              <a:t>triple point</a:t>
            </a:r>
            <a:r>
              <a:rPr lang="en-US" dirty="0"/>
              <a:t> is the point on a phase diagram that represents the temperature and pressure at which three phases of a substance can coexist</a:t>
            </a:r>
          </a:p>
          <a:p>
            <a:pPr lvl="2"/>
            <a:r>
              <a:rPr lang="en-US" dirty="0"/>
              <a:t>All </a:t>
            </a:r>
            <a:r>
              <a:rPr lang="en-US" u="sng" dirty="0"/>
              <a:t>six</a:t>
            </a:r>
            <a:r>
              <a:rPr lang="en-US" dirty="0"/>
              <a:t> phase changes occur here</a:t>
            </a:r>
          </a:p>
          <a:p>
            <a:pPr lvl="1"/>
            <a:r>
              <a:rPr lang="en-US" dirty="0"/>
              <a:t>The </a:t>
            </a:r>
            <a:r>
              <a:rPr lang="en-US" u="sng" dirty="0"/>
              <a:t>critical point</a:t>
            </a:r>
            <a:r>
              <a:rPr lang="en-US" dirty="0"/>
              <a:t> indicates the critical pressure and temperature above which the substance cannot exist as a liquid</a:t>
            </a:r>
          </a:p>
          <a:p>
            <a:pPr lvl="1"/>
            <a:r>
              <a:rPr lang="en-US" dirty="0"/>
              <a:t>The phase diagram for each substance is </a:t>
            </a:r>
            <a:r>
              <a:rPr lang="en-US" u="sng" dirty="0"/>
              <a:t>different</a:t>
            </a:r>
            <a:endParaRPr lang="en-US" dirty="0"/>
          </a:p>
          <a:p>
            <a:pPr lvl="1"/>
            <a:r>
              <a:rPr lang="en-US" dirty="0"/>
              <a:t>“</a:t>
            </a:r>
            <a:r>
              <a:rPr lang="en-US" u="sng" dirty="0"/>
              <a:t>Normal</a:t>
            </a:r>
            <a:r>
              <a:rPr lang="en-US" dirty="0"/>
              <a:t>” pressure is equal to 1atm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11427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s://craigssenseofwonder.files.wordpress.com/2011/12/phase-diagram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1"/>
            <a:ext cx="8229600" cy="5867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606177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Particle energy</a:t>
            </a:r>
          </a:p>
          <a:p>
            <a:pPr lvl="2"/>
            <a:r>
              <a:rPr lang="en-US" dirty="0"/>
              <a:t>Two factors determine the kinetic energy of a particle: </a:t>
            </a:r>
            <a:r>
              <a:rPr lang="en-US" u="sng" dirty="0"/>
              <a:t>mass</a:t>
            </a:r>
            <a:r>
              <a:rPr lang="en-US" dirty="0"/>
              <a:t> and </a:t>
            </a:r>
            <a:r>
              <a:rPr lang="en-US" u="sng" dirty="0"/>
              <a:t>velocity</a:t>
            </a:r>
            <a:r>
              <a:rPr lang="en-US" dirty="0"/>
              <a:t>.</a:t>
            </a:r>
          </a:p>
          <a:p>
            <a:pPr lvl="3"/>
            <a:r>
              <a:rPr lang="en-US" dirty="0"/>
              <a:t>KE= </a:t>
            </a:r>
            <a:r>
              <a:rPr lang="en-US" u="sng" dirty="0"/>
              <a:t>½ </a:t>
            </a:r>
            <a:r>
              <a:rPr lang="en-US" i="1" u="sng" dirty="0"/>
              <a:t>mv</a:t>
            </a:r>
            <a:r>
              <a:rPr lang="en-US" u="sng" baseline="30000" dirty="0"/>
              <a:t>2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In a sample of a single gas, all particles have the same </a:t>
            </a:r>
            <a:r>
              <a:rPr lang="en-US" u="sng" dirty="0"/>
              <a:t>mass</a:t>
            </a:r>
            <a:r>
              <a:rPr lang="en-US" dirty="0"/>
              <a:t>, but all particles do not have the same </a:t>
            </a:r>
            <a:r>
              <a:rPr lang="en-US" u="sng" dirty="0"/>
              <a:t>velocity</a:t>
            </a:r>
            <a:endParaRPr lang="en-US" dirty="0"/>
          </a:p>
          <a:p>
            <a:pPr lvl="3"/>
            <a:r>
              <a:rPr lang="en-US" dirty="0"/>
              <a:t>Not all the same KE</a:t>
            </a:r>
          </a:p>
          <a:p>
            <a:pPr lvl="2"/>
            <a:r>
              <a:rPr lang="en-US" u="sng" dirty="0"/>
              <a:t>Temperature</a:t>
            </a:r>
            <a:r>
              <a:rPr lang="en-US" dirty="0"/>
              <a:t> is a measure of the average kinetic energy of the particles in a sample of matter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1077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Explaining the Behavior of Gases</a:t>
            </a:r>
          </a:p>
          <a:p>
            <a:pPr lvl="1"/>
            <a:r>
              <a:rPr lang="en-US" dirty="0"/>
              <a:t>Low density</a:t>
            </a:r>
          </a:p>
          <a:p>
            <a:pPr lvl="2"/>
            <a:r>
              <a:rPr lang="en-US" dirty="0"/>
              <a:t>Density is </a:t>
            </a:r>
            <a:r>
              <a:rPr lang="en-US" u="sng" dirty="0"/>
              <a:t>mass</a:t>
            </a:r>
            <a:r>
              <a:rPr lang="en-US" dirty="0"/>
              <a:t> per unit </a:t>
            </a:r>
            <a:r>
              <a:rPr lang="en-US" u="sng" dirty="0"/>
              <a:t>volume</a:t>
            </a:r>
            <a:endParaRPr lang="en-US" dirty="0"/>
          </a:p>
          <a:p>
            <a:pPr lvl="2"/>
            <a:r>
              <a:rPr lang="en-US" u="sng" dirty="0"/>
              <a:t>Large</a:t>
            </a:r>
            <a:r>
              <a:rPr lang="en-US" dirty="0"/>
              <a:t> amount of space exists between particles resulting in </a:t>
            </a:r>
            <a:r>
              <a:rPr lang="en-US" u="sng" dirty="0"/>
              <a:t>low</a:t>
            </a:r>
            <a:r>
              <a:rPr lang="en-US" dirty="0"/>
              <a:t> density</a:t>
            </a:r>
          </a:p>
          <a:p>
            <a:pPr lvl="3"/>
            <a:r>
              <a:rPr lang="en-US" dirty="0"/>
              <a:t>Fewer </a:t>
            </a:r>
            <a:r>
              <a:rPr lang="en-US" u="sng" dirty="0"/>
              <a:t>particles</a:t>
            </a:r>
            <a:r>
              <a:rPr lang="en-US" dirty="0"/>
              <a:t> in the same amount of volume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1239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Compression and expansion</a:t>
            </a:r>
          </a:p>
          <a:p>
            <a:pPr lvl="2"/>
            <a:r>
              <a:rPr lang="en-US" dirty="0"/>
              <a:t>Reducing the volume: </a:t>
            </a:r>
            <a:r>
              <a:rPr lang="en-US" u="sng" dirty="0"/>
              <a:t>compression</a:t>
            </a:r>
            <a:endParaRPr lang="en-US" dirty="0"/>
          </a:p>
          <a:p>
            <a:pPr lvl="3"/>
            <a:r>
              <a:rPr lang="en-US" u="sng" dirty="0"/>
              <a:t>Gases</a:t>
            </a:r>
            <a:r>
              <a:rPr lang="en-US" dirty="0"/>
              <a:t> are compressible</a:t>
            </a:r>
          </a:p>
          <a:p>
            <a:pPr lvl="2"/>
            <a:r>
              <a:rPr lang="en-US" dirty="0"/>
              <a:t>Increasing the volume: </a:t>
            </a:r>
            <a:r>
              <a:rPr lang="en-US" u="sng" dirty="0"/>
              <a:t>expansion</a:t>
            </a:r>
            <a:endParaRPr lang="en-US" dirty="0"/>
          </a:p>
          <a:p>
            <a:pPr lvl="3"/>
            <a:r>
              <a:rPr lang="en-US" dirty="0"/>
              <a:t>The random motion of the particles </a:t>
            </a:r>
            <a:r>
              <a:rPr lang="en-US" u="sng" dirty="0"/>
              <a:t>fills</a:t>
            </a:r>
            <a:r>
              <a:rPr lang="en-US" dirty="0"/>
              <a:t> the available space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164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Diffusion and effusion</a:t>
            </a:r>
          </a:p>
          <a:p>
            <a:pPr lvl="2"/>
            <a:r>
              <a:rPr lang="en-US" dirty="0"/>
              <a:t>Gas particles can </a:t>
            </a:r>
            <a:r>
              <a:rPr lang="en-US" u="sng" dirty="0"/>
              <a:t>flow</a:t>
            </a:r>
            <a:r>
              <a:rPr lang="en-US" dirty="0"/>
              <a:t> easily past each other</a:t>
            </a:r>
          </a:p>
          <a:p>
            <a:pPr lvl="2"/>
            <a:r>
              <a:rPr lang="en-US" dirty="0"/>
              <a:t>The random motion of the gas particles causes the gases to </a:t>
            </a:r>
            <a:r>
              <a:rPr lang="en-US" u="sng" dirty="0"/>
              <a:t>mix</a:t>
            </a:r>
            <a:r>
              <a:rPr lang="en-US" dirty="0"/>
              <a:t> until they are </a:t>
            </a:r>
            <a:r>
              <a:rPr lang="en-US" u="sng" dirty="0"/>
              <a:t>evenly</a:t>
            </a:r>
            <a:r>
              <a:rPr lang="en-US" dirty="0"/>
              <a:t> distributed</a:t>
            </a:r>
          </a:p>
          <a:p>
            <a:pPr lvl="2"/>
            <a:r>
              <a:rPr lang="en-US" u="sng" dirty="0"/>
              <a:t>Diffusion</a:t>
            </a:r>
            <a:r>
              <a:rPr lang="en-US" dirty="0"/>
              <a:t> describes the movement of one material through another</a:t>
            </a:r>
          </a:p>
          <a:p>
            <a:pPr lvl="3"/>
            <a:r>
              <a:rPr lang="en-US" dirty="0"/>
              <a:t>Particles diffuse from areas of </a:t>
            </a:r>
            <a:r>
              <a:rPr lang="en-US" u="sng" dirty="0"/>
              <a:t>high</a:t>
            </a:r>
            <a:r>
              <a:rPr lang="en-US" dirty="0"/>
              <a:t> concentration to </a:t>
            </a:r>
            <a:r>
              <a:rPr lang="en-US" u="sng" dirty="0"/>
              <a:t>low</a:t>
            </a:r>
            <a:r>
              <a:rPr lang="en-US" dirty="0"/>
              <a:t> concentration</a:t>
            </a:r>
          </a:p>
          <a:p>
            <a:pPr lvl="2"/>
            <a:r>
              <a:rPr lang="en-US" dirty="0"/>
              <a:t>During </a:t>
            </a:r>
            <a:r>
              <a:rPr lang="en-US" u="sng" dirty="0"/>
              <a:t>effusion</a:t>
            </a:r>
            <a:r>
              <a:rPr lang="en-US" dirty="0"/>
              <a:t>, a gas escapes through a tiny opening.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1687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2395</Words>
  <Application>Microsoft Office PowerPoint</Application>
  <PresentationFormat>On-screen Show (4:3)</PresentationFormat>
  <Paragraphs>232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Chapter 12: States of Matter</vt:lpstr>
      <vt:lpstr>12.1 Gases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12.2 Forces of Attraction</vt:lpstr>
      <vt:lpstr>Slide 19</vt:lpstr>
      <vt:lpstr>Slide 20</vt:lpstr>
      <vt:lpstr>Slide 21</vt:lpstr>
      <vt:lpstr>Slide 22</vt:lpstr>
      <vt:lpstr>12.3 Liquids and Solids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12.4 Phase Changes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</dc:title>
  <dc:creator>Student</dc:creator>
  <cp:lastModifiedBy>Kelly</cp:lastModifiedBy>
  <cp:revision>11</cp:revision>
  <dcterms:created xsi:type="dcterms:W3CDTF">2016-03-14T19:02:47Z</dcterms:created>
  <dcterms:modified xsi:type="dcterms:W3CDTF">2016-04-07T12:45:39Z</dcterms:modified>
</cp:coreProperties>
</file>