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ourier New" pitchFamily="49" charset="0"/>
              <a:buChar char="o"/>
              <a:defRPr/>
            </a:lvl1pPr>
            <a:lvl2pPr>
              <a:buFont typeface="Wingdings" pitchFamily="2" charset="2"/>
              <a:buChar char="§"/>
              <a:defRPr/>
            </a:lvl2pPr>
            <a:lvl4pPr>
              <a:buFont typeface="Courier New" pitchFamily="49" charset="0"/>
              <a:buChar char="o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5000">
              <a:schemeClr val="bg1"/>
            </a:gs>
            <a:gs pos="71000">
              <a:srgbClr val="00B0F0"/>
            </a:gs>
            <a:gs pos="88000">
              <a:schemeClr val="tx2">
                <a:lumMod val="50000"/>
              </a:schemeClr>
            </a:gs>
            <a:gs pos="100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09C6C-E85F-4B97-A64C-EACC44D8CC0D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719E-C29C-4864-A59A-00BE6E9886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13: </a:t>
            </a:r>
            <a:r>
              <a:rPr lang="en-US" dirty="0" smtClean="0"/>
              <a:t>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Ideal Gas Law</a:t>
            </a:r>
          </a:p>
          <a:p>
            <a:pPr lvl="1"/>
            <a:r>
              <a:rPr lang="en-US" dirty="0"/>
              <a:t>Changing the </a:t>
            </a:r>
            <a:r>
              <a:rPr lang="en-US" u="sng" dirty="0"/>
              <a:t>number</a:t>
            </a:r>
            <a:r>
              <a:rPr lang="en-US" dirty="0"/>
              <a:t> of gas particles will affect at least </a:t>
            </a:r>
            <a:r>
              <a:rPr lang="en-US" u="sng" dirty="0"/>
              <a:t>one</a:t>
            </a:r>
            <a:r>
              <a:rPr lang="en-US" dirty="0"/>
              <a:t> of the other three variables (pressure, volume, temperature)</a:t>
            </a:r>
          </a:p>
          <a:p>
            <a:pPr lvl="1"/>
            <a:r>
              <a:rPr lang="en-US" dirty="0"/>
              <a:t>For a specific sample of gas…</a:t>
            </a:r>
          </a:p>
          <a:p>
            <a:pPr lvl="2"/>
            <a:r>
              <a:rPr lang="en-US" dirty="0"/>
              <a:t>(PV)/T = </a:t>
            </a:r>
            <a:r>
              <a:rPr lang="en-US" u="sng" dirty="0"/>
              <a:t>constant</a:t>
            </a:r>
            <a:endParaRPr lang="en-US" dirty="0"/>
          </a:p>
          <a:p>
            <a:pPr lvl="2"/>
            <a:r>
              <a:rPr lang="en-US" dirty="0"/>
              <a:t>Both volume and pressure are </a:t>
            </a:r>
            <a:r>
              <a:rPr lang="en-US" u="sng" dirty="0"/>
              <a:t>directly</a:t>
            </a:r>
            <a:r>
              <a:rPr lang="en-US" dirty="0"/>
              <a:t> proportional to the number of moles, </a:t>
            </a:r>
            <a:r>
              <a:rPr lang="en-US" i="1" u="sng" dirty="0"/>
              <a:t>n</a:t>
            </a:r>
            <a:r>
              <a:rPr lang="en-US" dirty="0"/>
              <a:t>, so </a:t>
            </a:r>
            <a:r>
              <a:rPr lang="en-US" i="1" dirty="0"/>
              <a:t>n</a:t>
            </a:r>
            <a:r>
              <a:rPr lang="en-US" dirty="0"/>
              <a:t> can be incorporated into the combined gas law:</a:t>
            </a:r>
          </a:p>
          <a:p>
            <a:pPr lvl="3"/>
            <a:r>
              <a:rPr lang="en-US" dirty="0"/>
              <a:t>PV/</a:t>
            </a:r>
            <a:r>
              <a:rPr lang="en-US" i="1" dirty="0" err="1"/>
              <a:t>n</a:t>
            </a:r>
            <a:r>
              <a:rPr lang="en-US" dirty="0" err="1"/>
              <a:t>T</a:t>
            </a:r>
            <a:r>
              <a:rPr lang="en-US" dirty="0"/>
              <a:t> = constant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Experiments using known values of P,T, V, and </a:t>
            </a:r>
            <a:r>
              <a:rPr lang="en-US" i="1" dirty="0"/>
              <a:t>n</a:t>
            </a:r>
            <a:r>
              <a:rPr lang="en-US" dirty="0"/>
              <a:t> have determined the value of this constant, called the </a:t>
            </a:r>
            <a:r>
              <a:rPr lang="en-US" u="sng" dirty="0"/>
              <a:t>ideal gas constant</a:t>
            </a:r>
            <a:r>
              <a:rPr lang="en-US" dirty="0"/>
              <a:t> (R)</a:t>
            </a:r>
          </a:p>
          <a:p>
            <a:pPr lvl="3"/>
            <a:r>
              <a:rPr lang="en-US" dirty="0"/>
              <a:t>The value of R depends on the units of pressure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3200400"/>
          <a:ext cx="5029200" cy="1706880"/>
        </p:xfrm>
        <a:graphic>
          <a:graphicData uri="http://schemas.openxmlformats.org/drawingml/2006/table">
            <a:tbl>
              <a:tblPr/>
              <a:tblGrid>
                <a:gridCol w="1761093"/>
                <a:gridCol w="326810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Units of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Numerical value of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Atm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latin typeface="Times New Roman"/>
                          <a:ea typeface="Calibri"/>
                          <a:cs typeface="Times New Roman"/>
                        </a:rPr>
                        <a:t>0.0821</a:t>
                      </a: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kPa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>
                          <a:latin typeface="Times New Roman"/>
                          <a:ea typeface="Calibri"/>
                          <a:cs typeface="Times New Roman"/>
                        </a:rPr>
                        <a:t>8.314</a:t>
                      </a: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mm Hg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>
                          <a:latin typeface="Times New Roman"/>
                          <a:ea typeface="Calibri"/>
                          <a:cs typeface="Times New Roman"/>
                        </a:rPr>
                        <a:t>62.4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Substituting R for the constant in the equation and rearranging the variables provides the ideal gas law:</a:t>
            </a:r>
          </a:p>
          <a:p>
            <a:pPr lvl="3"/>
            <a:r>
              <a:rPr lang="en-US" u="sng" dirty="0"/>
              <a:t>PV= </a:t>
            </a:r>
            <a:r>
              <a:rPr lang="en-US" i="1" u="sng" dirty="0" err="1"/>
              <a:t>n</a:t>
            </a:r>
            <a:r>
              <a:rPr lang="en-US" u="sng" dirty="0" err="1"/>
              <a:t>RT</a:t>
            </a:r>
            <a:endParaRPr lang="en-US" dirty="0"/>
          </a:p>
          <a:p>
            <a:pPr lvl="3"/>
            <a:r>
              <a:rPr lang="en-US" dirty="0"/>
              <a:t>The ideal gas law describes the physical </a:t>
            </a:r>
            <a:r>
              <a:rPr lang="en-US" u="sng" dirty="0"/>
              <a:t>behavior</a:t>
            </a:r>
            <a:r>
              <a:rPr lang="en-US" dirty="0"/>
              <a:t> of an ideal gas in terms of pressure, volume, temperature, and number of moles of gas present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Ideal Gas Law – Molar Mass and Density</a:t>
            </a:r>
          </a:p>
          <a:p>
            <a:pPr lvl="1"/>
            <a:r>
              <a:rPr lang="en-US" dirty="0"/>
              <a:t>To find the </a:t>
            </a:r>
            <a:r>
              <a:rPr lang="en-US" u="sng" dirty="0"/>
              <a:t>molar </a:t>
            </a:r>
            <a:r>
              <a:rPr lang="en-US" dirty="0"/>
              <a:t>mass of a gas sample, the mass, temperature, pressure, and volume of the gas must be known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= mass (</a:t>
            </a:r>
            <a:r>
              <a:rPr lang="en-US" u="sng" dirty="0"/>
              <a:t>m</a:t>
            </a:r>
            <a:r>
              <a:rPr lang="en-US" dirty="0"/>
              <a:t>) / molar mass (</a:t>
            </a:r>
            <a:r>
              <a:rPr lang="en-US" u="sng" dirty="0"/>
              <a:t>M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Therefore the </a:t>
            </a:r>
            <a:r>
              <a:rPr lang="en-US" i="1" dirty="0"/>
              <a:t>n</a:t>
            </a:r>
            <a:r>
              <a:rPr lang="en-US" dirty="0"/>
              <a:t> in the ideal gas law equation can be replaced:</a:t>
            </a:r>
          </a:p>
          <a:p>
            <a:pPr lvl="3"/>
            <a:r>
              <a:rPr lang="en-US" dirty="0"/>
              <a:t>M = </a:t>
            </a:r>
            <a:r>
              <a:rPr lang="en-US" u="sng" dirty="0"/>
              <a:t>(</a:t>
            </a:r>
            <a:r>
              <a:rPr lang="en-US" u="sng" dirty="0" err="1"/>
              <a:t>mRT</a:t>
            </a:r>
            <a:r>
              <a:rPr lang="en-US" u="sng" dirty="0"/>
              <a:t>)/(PV)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ideal gas law can be used to find the </a:t>
            </a:r>
            <a:r>
              <a:rPr lang="en-US" u="sng" dirty="0"/>
              <a:t>density</a:t>
            </a:r>
            <a:r>
              <a:rPr lang="en-US" dirty="0"/>
              <a:t> of a gas</a:t>
            </a:r>
          </a:p>
          <a:p>
            <a:pPr lvl="2"/>
            <a:r>
              <a:rPr lang="en-US" dirty="0"/>
              <a:t>D = mass(m) / volume (V)</a:t>
            </a:r>
          </a:p>
          <a:p>
            <a:pPr lvl="2"/>
            <a:r>
              <a:rPr lang="en-US" dirty="0"/>
              <a:t>After rearranging the ideal gas equation to solve for molar mass, you can substitute D and rearrange the equation to solve for density:</a:t>
            </a:r>
          </a:p>
          <a:p>
            <a:pPr lvl="3"/>
            <a:r>
              <a:rPr lang="en-US" dirty="0"/>
              <a:t>D = </a:t>
            </a:r>
            <a:r>
              <a:rPr lang="en-US" u="sng" dirty="0"/>
              <a:t>MP/RT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versus ideal gases</a:t>
            </a:r>
          </a:p>
          <a:p>
            <a:pPr lvl="1"/>
            <a:r>
              <a:rPr lang="en-US" u="sng" dirty="0"/>
              <a:t>Ideal</a:t>
            </a:r>
            <a:r>
              <a:rPr lang="en-US" dirty="0"/>
              <a:t> gases follow the assumptions of the kinetic-molecular theory</a:t>
            </a:r>
          </a:p>
          <a:p>
            <a:pPr lvl="2"/>
            <a:r>
              <a:rPr lang="en-US" dirty="0"/>
              <a:t>Particles take up no </a:t>
            </a:r>
            <a:r>
              <a:rPr lang="en-US" u="sng" dirty="0"/>
              <a:t>space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Experience no intermolecular attractive </a:t>
            </a:r>
            <a:r>
              <a:rPr lang="en-US" u="sng" dirty="0"/>
              <a:t>forces</a:t>
            </a:r>
            <a:endParaRPr lang="en-US" dirty="0"/>
          </a:p>
          <a:p>
            <a:pPr lvl="2"/>
            <a:r>
              <a:rPr lang="en-US" dirty="0"/>
              <a:t>Constant, </a:t>
            </a:r>
            <a:r>
              <a:rPr lang="en-US" u="sng" dirty="0"/>
              <a:t>random</a:t>
            </a:r>
            <a:r>
              <a:rPr lang="en-US" dirty="0"/>
              <a:t> motion</a:t>
            </a:r>
          </a:p>
          <a:p>
            <a:pPr lvl="2"/>
            <a:r>
              <a:rPr lang="en-US" u="sng" dirty="0"/>
              <a:t>Elastic</a:t>
            </a:r>
            <a:r>
              <a:rPr lang="en-US" dirty="0"/>
              <a:t> collisions</a:t>
            </a:r>
          </a:p>
          <a:p>
            <a:pPr lvl="2"/>
            <a:r>
              <a:rPr lang="en-US" dirty="0"/>
              <a:t>Follows the gas laws under </a:t>
            </a:r>
            <a:r>
              <a:rPr lang="en-US" u="sng" dirty="0"/>
              <a:t>all</a:t>
            </a:r>
            <a:r>
              <a:rPr lang="en-US" dirty="0"/>
              <a:t> conditions of temperature and pressure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No gas is </a:t>
            </a:r>
            <a:r>
              <a:rPr lang="en-US" u="sng" dirty="0"/>
              <a:t>truly</a:t>
            </a:r>
            <a:r>
              <a:rPr lang="en-US" dirty="0"/>
              <a:t> ideal</a:t>
            </a:r>
          </a:p>
          <a:p>
            <a:pPr lvl="2"/>
            <a:r>
              <a:rPr lang="en-US" dirty="0"/>
              <a:t>All gas particles have some </a:t>
            </a:r>
            <a:r>
              <a:rPr lang="en-US" u="sng" dirty="0"/>
              <a:t>volume</a:t>
            </a:r>
            <a:r>
              <a:rPr lang="en-US" dirty="0"/>
              <a:t>, however small, and are subject to intermolecular interactions</a:t>
            </a:r>
          </a:p>
          <a:p>
            <a:pPr lvl="1"/>
            <a:r>
              <a:rPr lang="en-US" dirty="0"/>
              <a:t>Most gases will </a:t>
            </a:r>
            <a:r>
              <a:rPr lang="en-US" u="sng" dirty="0"/>
              <a:t>behave</a:t>
            </a:r>
            <a:r>
              <a:rPr lang="en-US" dirty="0"/>
              <a:t> like ideal gases at a wide range of temperatures and pressures</a:t>
            </a:r>
          </a:p>
          <a:p>
            <a:pPr lvl="1"/>
            <a:r>
              <a:rPr lang="en-US" dirty="0"/>
              <a:t>Real gases deviate most from ideal gas behavior at </a:t>
            </a:r>
            <a:r>
              <a:rPr lang="en-US" u="sng" dirty="0"/>
              <a:t>high</a:t>
            </a:r>
            <a:r>
              <a:rPr lang="en-US" dirty="0"/>
              <a:t> pressures and low </a:t>
            </a:r>
            <a:r>
              <a:rPr lang="en-US" u="sng" dirty="0"/>
              <a:t>temperatures</a:t>
            </a:r>
            <a:endParaRPr lang="en-US" dirty="0"/>
          </a:p>
          <a:p>
            <a:pPr lvl="2"/>
            <a:r>
              <a:rPr lang="en-US" dirty="0"/>
              <a:t>Amount of </a:t>
            </a:r>
            <a:r>
              <a:rPr lang="en-US" u="sng" dirty="0"/>
              <a:t>space</a:t>
            </a:r>
            <a:r>
              <a:rPr lang="en-US" dirty="0"/>
              <a:t> between particles decreases</a:t>
            </a:r>
          </a:p>
          <a:p>
            <a:pPr lvl="2"/>
            <a:r>
              <a:rPr lang="en-US" dirty="0"/>
              <a:t>Particle </a:t>
            </a:r>
            <a:r>
              <a:rPr lang="en-US" u="sng" dirty="0"/>
              <a:t>speed</a:t>
            </a:r>
            <a:r>
              <a:rPr lang="en-US" dirty="0"/>
              <a:t> decreases</a:t>
            </a:r>
          </a:p>
          <a:p>
            <a:pPr lvl="1"/>
            <a:r>
              <a:rPr lang="en-US" u="sng" dirty="0"/>
              <a:t>Polar</a:t>
            </a:r>
            <a:r>
              <a:rPr lang="en-US" dirty="0"/>
              <a:t> gas molecules have larger attractive forces and do not behave as ideal gases</a:t>
            </a:r>
          </a:p>
          <a:p>
            <a:pPr lvl="1"/>
            <a:r>
              <a:rPr lang="en-US" dirty="0"/>
              <a:t>Larger gas particles tend to exhibit </a:t>
            </a:r>
            <a:r>
              <a:rPr lang="en-US" u="sng" dirty="0"/>
              <a:t>greater</a:t>
            </a:r>
            <a:r>
              <a:rPr lang="en-US" dirty="0"/>
              <a:t> departure from ideal behavior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13.3 Gas Stoichiometry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Stoichiometry of Reactions Involving Gases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balanced</a:t>
            </a:r>
            <a:r>
              <a:rPr lang="en-US" dirty="0"/>
              <a:t> chemical equations tells you the molar </a:t>
            </a:r>
            <a:r>
              <a:rPr lang="en-US" u="sng" dirty="0"/>
              <a:t>ratios</a:t>
            </a:r>
            <a:r>
              <a:rPr lang="en-US" dirty="0"/>
              <a:t> of substances in a reaction</a:t>
            </a:r>
          </a:p>
          <a:p>
            <a:pPr lvl="1"/>
            <a:r>
              <a:rPr lang="en-US" dirty="0"/>
              <a:t>Since Avogadro’s principle states that equal </a:t>
            </a:r>
            <a:r>
              <a:rPr lang="en-US" u="sng" dirty="0"/>
              <a:t>volumes</a:t>
            </a:r>
            <a:r>
              <a:rPr lang="en-US" dirty="0"/>
              <a:t> of gases at the same temperature and pressure contain equal numbers of particles the </a:t>
            </a:r>
            <a:r>
              <a:rPr lang="en-US" u="sng" dirty="0"/>
              <a:t>coefficients</a:t>
            </a:r>
            <a:r>
              <a:rPr lang="en-US" dirty="0"/>
              <a:t> in a balanced equation also represent relative volumes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Stoichiometry and Volume –Volume Problems</a:t>
            </a:r>
          </a:p>
          <a:p>
            <a:pPr lvl="1"/>
            <a:r>
              <a:rPr lang="en-US" dirty="0"/>
              <a:t>To find the volume of a gaseous </a:t>
            </a:r>
            <a:r>
              <a:rPr lang="en-US" u="sng" dirty="0"/>
              <a:t>reactant</a:t>
            </a:r>
            <a:r>
              <a:rPr lang="en-US" dirty="0"/>
              <a:t> or </a:t>
            </a:r>
            <a:r>
              <a:rPr lang="en-US" u="sng" dirty="0"/>
              <a:t>product</a:t>
            </a:r>
            <a:r>
              <a:rPr lang="en-US" dirty="0"/>
              <a:t> in a reaction, you must know the balanced chemical equation for the reaction and the volume of at least </a:t>
            </a:r>
            <a:r>
              <a:rPr lang="en-US" u="sng" dirty="0"/>
              <a:t>one</a:t>
            </a:r>
            <a:r>
              <a:rPr lang="en-US" dirty="0"/>
              <a:t> other gas involved in the reaction</a:t>
            </a:r>
          </a:p>
          <a:p>
            <a:pPr lvl="1"/>
            <a:r>
              <a:rPr lang="en-US" dirty="0"/>
              <a:t>The coefficients represent volume </a:t>
            </a:r>
            <a:r>
              <a:rPr lang="en-US" u="sng" dirty="0"/>
              <a:t>ratios</a:t>
            </a:r>
            <a:r>
              <a:rPr lang="en-US" dirty="0"/>
              <a:t> for gasses taking part in the </a:t>
            </a:r>
            <a:r>
              <a:rPr lang="en-US" u="sng" dirty="0"/>
              <a:t>reaction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13.1 The Gas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Stoichiometry and Volume –Mass Problems</a:t>
            </a:r>
          </a:p>
          <a:p>
            <a:pPr lvl="1"/>
            <a:r>
              <a:rPr lang="en-US" dirty="0"/>
              <a:t>Need to know:</a:t>
            </a:r>
          </a:p>
          <a:p>
            <a:pPr lvl="2"/>
            <a:r>
              <a:rPr lang="en-US" dirty="0"/>
              <a:t>Balanced </a:t>
            </a:r>
            <a:r>
              <a:rPr lang="en-US" u="sng" dirty="0"/>
              <a:t>equation</a:t>
            </a:r>
            <a:endParaRPr lang="en-US" dirty="0"/>
          </a:p>
          <a:p>
            <a:pPr lvl="2"/>
            <a:r>
              <a:rPr lang="en-US" dirty="0"/>
              <a:t>At least one </a:t>
            </a:r>
            <a:r>
              <a:rPr lang="en-US" u="sng" dirty="0"/>
              <a:t>mass</a:t>
            </a:r>
            <a:r>
              <a:rPr lang="en-US" dirty="0"/>
              <a:t> or volume value for a reactant or product</a:t>
            </a:r>
          </a:p>
          <a:p>
            <a:pPr lvl="2"/>
            <a:r>
              <a:rPr lang="en-US" u="sng" dirty="0"/>
              <a:t>Conditions</a:t>
            </a:r>
            <a:r>
              <a:rPr lang="en-US" dirty="0"/>
              <a:t> of the reactions</a:t>
            </a:r>
          </a:p>
          <a:p>
            <a:pPr lvl="1"/>
            <a:r>
              <a:rPr lang="en-US" dirty="0"/>
              <a:t>Balanced chemical equation provides </a:t>
            </a:r>
            <a:r>
              <a:rPr lang="en-US" u="sng" dirty="0"/>
              <a:t>ratios</a:t>
            </a:r>
            <a:r>
              <a:rPr lang="en-US" dirty="0"/>
              <a:t> for moles and gas volumes</a:t>
            </a:r>
          </a:p>
          <a:p>
            <a:pPr lvl="1"/>
            <a:r>
              <a:rPr lang="en-US" dirty="0"/>
              <a:t>All masses must be converted to </a:t>
            </a:r>
            <a:r>
              <a:rPr lang="en-US" u="sng" dirty="0"/>
              <a:t>moles</a:t>
            </a:r>
            <a:r>
              <a:rPr lang="en-US" dirty="0"/>
              <a:t> or </a:t>
            </a:r>
            <a:r>
              <a:rPr lang="en-US" u="sng" dirty="0"/>
              <a:t>volumes</a:t>
            </a:r>
            <a:r>
              <a:rPr lang="en-US" dirty="0"/>
              <a:t> before being used as part of a ratio</a:t>
            </a:r>
          </a:p>
          <a:p>
            <a:pPr lvl="1"/>
            <a:r>
              <a:rPr lang="en-US" dirty="0"/>
              <a:t>Temperature units used must be </a:t>
            </a:r>
            <a:r>
              <a:rPr lang="en-US" u="sng" dirty="0" err="1"/>
              <a:t>kelvins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Boyle’s Law</a:t>
            </a:r>
          </a:p>
          <a:p>
            <a:pPr lvl="2"/>
            <a:r>
              <a:rPr lang="en-US" dirty="0"/>
              <a:t>Robert Boyle (1627-1691) described the relationship between the </a:t>
            </a:r>
            <a:r>
              <a:rPr lang="en-US" u="sng" dirty="0"/>
              <a:t>pressure</a:t>
            </a:r>
            <a:r>
              <a:rPr lang="en-US" dirty="0"/>
              <a:t> and the </a:t>
            </a:r>
            <a:r>
              <a:rPr lang="en-US" u="sng" dirty="0"/>
              <a:t>volume</a:t>
            </a:r>
            <a:r>
              <a:rPr lang="en-US" dirty="0"/>
              <a:t> of a gas</a:t>
            </a:r>
          </a:p>
          <a:p>
            <a:pPr lvl="2"/>
            <a:r>
              <a:rPr lang="en-US" dirty="0"/>
              <a:t>Boyle’s Law states that the volume of  a fixed </a:t>
            </a:r>
            <a:r>
              <a:rPr lang="en-US" u="sng" dirty="0"/>
              <a:t>amount</a:t>
            </a:r>
            <a:r>
              <a:rPr lang="en-US" dirty="0"/>
              <a:t> of gas held at a constant temperature varies </a:t>
            </a:r>
            <a:r>
              <a:rPr lang="en-US" u="sng" dirty="0"/>
              <a:t>inversely</a:t>
            </a:r>
            <a:r>
              <a:rPr lang="en-US" dirty="0"/>
              <a:t> with the pressure</a:t>
            </a:r>
          </a:p>
          <a:p>
            <a:pPr lvl="3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u="sng" dirty="0"/>
              <a:t>P</a:t>
            </a:r>
            <a:r>
              <a:rPr lang="en-US" u="sng" baseline="-25000" dirty="0"/>
              <a:t>2</a:t>
            </a:r>
            <a:r>
              <a:rPr lang="en-US" u="sng" dirty="0"/>
              <a:t>V</a:t>
            </a:r>
            <a:r>
              <a:rPr lang="en-US" u="sng" baseline="-25000" dirty="0"/>
              <a:t>2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: </a:t>
            </a:r>
            <a:r>
              <a:rPr lang="en-US" u="sng" dirty="0"/>
              <a:t>Initial</a:t>
            </a:r>
            <a:r>
              <a:rPr lang="en-US" dirty="0"/>
              <a:t> conditions</a:t>
            </a:r>
          </a:p>
          <a:p>
            <a:pPr lvl="4"/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: New conditions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Charles’ Law</a:t>
            </a:r>
          </a:p>
          <a:p>
            <a:pPr lvl="1"/>
            <a:r>
              <a:rPr lang="en-US" dirty="0"/>
              <a:t>Jacques Charles (1746-1823) studied the relationship between </a:t>
            </a:r>
            <a:r>
              <a:rPr lang="en-US" u="sng" dirty="0"/>
              <a:t>volume</a:t>
            </a:r>
            <a:r>
              <a:rPr lang="en-US" dirty="0"/>
              <a:t> and </a:t>
            </a:r>
            <a:r>
              <a:rPr lang="en-US" u="sng" dirty="0"/>
              <a:t>temperature</a:t>
            </a:r>
            <a:r>
              <a:rPr lang="en-US" dirty="0"/>
              <a:t> of a gas</a:t>
            </a:r>
          </a:p>
          <a:p>
            <a:pPr lvl="1"/>
            <a:r>
              <a:rPr lang="en-US" dirty="0"/>
              <a:t>As temperature increases particles move </a:t>
            </a:r>
            <a:r>
              <a:rPr lang="en-US" u="sng" dirty="0"/>
              <a:t>faster</a:t>
            </a:r>
            <a:r>
              <a:rPr lang="en-US" dirty="0"/>
              <a:t>, striking the walls more frequently and with </a:t>
            </a:r>
            <a:r>
              <a:rPr lang="en-US" u="sng" dirty="0"/>
              <a:t>more</a:t>
            </a:r>
            <a:r>
              <a:rPr lang="en-US" dirty="0"/>
              <a:t> force.  For the pressure to stay constant the volume must </a:t>
            </a:r>
            <a:r>
              <a:rPr lang="en-US" u="sng" dirty="0"/>
              <a:t>increase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Absolute zero</a:t>
            </a:r>
            <a:r>
              <a:rPr lang="en-US" dirty="0"/>
              <a:t> (0 Kelvin) represents the lowest possible theoretical temperature at which atoms are all in the lowest possible energy state.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Charles’ law states that the </a:t>
            </a:r>
            <a:r>
              <a:rPr lang="en-US" u="sng" dirty="0"/>
              <a:t>volume</a:t>
            </a:r>
            <a:r>
              <a:rPr lang="en-US" dirty="0"/>
              <a:t> of a given amount of gas is </a:t>
            </a:r>
            <a:r>
              <a:rPr lang="en-US" u="sng" dirty="0"/>
              <a:t>directly</a:t>
            </a:r>
            <a:r>
              <a:rPr lang="en-US" dirty="0"/>
              <a:t> proportional to its Kelvin temperature at constant pressure</a:t>
            </a:r>
          </a:p>
          <a:p>
            <a:pPr lvl="2"/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/T</a:t>
            </a:r>
            <a:r>
              <a:rPr lang="en-US" baseline="-25000" dirty="0"/>
              <a:t>1</a:t>
            </a:r>
            <a:r>
              <a:rPr lang="en-US" dirty="0"/>
              <a:t> = V</a:t>
            </a:r>
            <a:r>
              <a:rPr lang="en-US" baseline="-25000" dirty="0"/>
              <a:t>2</a:t>
            </a:r>
            <a:r>
              <a:rPr lang="en-US" dirty="0"/>
              <a:t>/T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Temperature must be expressed in </a:t>
            </a:r>
            <a:r>
              <a:rPr lang="en-US" u="sng" dirty="0"/>
              <a:t>Kelvins</a:t>
            </a:r>
            <a:endParaRPr lang="en-US" dirty="0"/>
          </a:p>
          <a:p>
            <a:pPr lvl="3"/>
            <a:r>
              <a:rPr lang="en-US" dirty="0"/>
              <a:t>T</a:t>
            </a:r>
            <a:r>
              <a:rPr lang="en-US" baseline="-25000" dirty="0"/>
              <a:t>K </a:t>
            </a:r>
            <a:r>
              <a:rPr lang="en-US" dirty="0"/>
              <a:t>= </a:t>
            </a:r>
            <a:r>
              <a:rPr lang="en-US" u="sng" dirty="0"/>
              <a:t>273</a:t>
            </a:r>
            <a:r>
              <a:rPr lang="en-US" dirty="0"/>
              <a:t> + T</a:t>
            </a:r>
            <a:r>
              <a:rPr lang="en-US" baseline="-25000" dirty="0"/>
              <a:t>C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Gay-Lussac’s Law</a:t>
            </a:r>
          </a:p>
          <a:p>
            <a:pPr lvl="1"/>
            <a:r>
              <a:rPr lang="en-US" dirty="0"/>
              <a:t>Joseph Gay-Lussac found that a direct proportion exists between Kelvin </a:t>
            </a:r>
            <a:r>
              <a:rPr lang="en-US" u="sng" dirty="0"/>
              <a:t>temperature</a:t>
            </a:r>
            <a:r>
              <a:rPr lang="en-US" dirty="0"/>
              <a:t> and </a:t>
            </a:r>
            <a:r>
              <a:rPr lang="en-US" u="sng" dirty="0"/>
              <a:t>pressure</a:t>
            </a:r>
            <a:endParaRPr lang="en-US" dirty="0"/>
          </a:p>
          <a:p>
            <a:pPr lvl="1"/>
            <a:r>
              <a:rPr lang="en-US" dirty="0"/>
              <a:t>Gay-Lussac’s law states that the pressure of a fixed amount of gas varies </a:t>
            </a:r>
            <a:r>
              <a:rPr lang="en-US" u="sng" dirty="0"/>
              <a:t>directly</a:t>
            </a:r>
            <a:r>
              <a:rPr lang="en-US" dirty="0"/>
              <a:t> with the Kelvin temperature when the volume remains </a:t>
            </a:r>
            <a:r>
              <a:rPr lang="en-US" u="sng" dirty="0"/>
              <a:t>constant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/T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u="sng" dirty="0"/>
              <a:t>P</a:t>
            </a:r>
            <a:r>
              <a:rPr lang="en-US" u="sng" baseline="-25000" dirty="0"/>
              <a:t>2</a:t>
            </a:r>
            <a:r>
              <a:rPr lang="en-US" u="sng" dirty="0"/>
              <a:t>/T</a:t>
            </a:r>
            <a:r>
              <a:rPr lang="en-US" u="sng" baseline="-25000" dirty="0"/>
              <a:t>2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Combined Gas Law</a:t>
            </a:r>
          </a:p>
          <a:p>
            <a:pPr lvl="1"/>
            <a:r>
              <a:rPr lang="en-US" dirty="0"/>
              <a:t>Boyle’s, Charles’, and Gay-Lussac’s laws can be combined into a </a:t>
            </a:r>
            <a:r>
              <a:rPr lang="en-US" u="sng" dirty="0"/>
              <a:t>single</a:t>
            </a:r>
            <a:r>
              <a:rPr lang="en-US" dirty="0"/>
              <a:t> law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combined</a:t>
            </a:r>
            <a:r>
              <a:rPr lang="en-US" dirty="0"/>
              <a:t> gas law states the relationship between pressure, temperature, and volume of a fixed </a:t>
            </a:r>
            <a:r>
              <a:rPr lang="en-US" u="sng" dirty="0"/>
              <a:t>amount</a:t>
            </a:r>
            <a:r>
              <a:rPr lang="en-US" dirty="0"/>
              <a:t> of gas</a:t>
            </a:r>
          </a:p>
          <a:p>
            <a:pPr lvl="2"/>
            <a:r>
              <a:rPr lang="en-US" dirty="0"/>
              <a:t>(P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)/T</a:t>
            </a:r>
            <a:r>
              <a:rPr lang="en-US" baseline="-25000" dirty="0"/>
              <a:t>1</a:t>
            </a:r>
            <a:r>
              <a:rPr lang="en-US" dirty="0"/>
              <a:t> = (P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)/T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When 5 of the 6 variables are </a:t>
            </a:r>
            <a:r>
              <a:rPr lang="en-US" u="sng" dirty="0"/>
              <a:t>known</a:t>
            </a:r>
            <a:r>
              <a:rPr lang="en-US" dirty="0"/>
              <a:t> you can solve for the 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13.2 The Ideal Gas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Avogadro’s Principle</a:t>
            </a:r>
          </a:p>
          <a:p>
            <a:pPr lvl="1"/>
            <a:r>
              <a:rPr lang="en-US" dirty="0"/>
              <a:t>States that </a:t>
            </a:r>
            <a:r>
              <a:rPr lang="en-US" u="sng" dirty="0"/>
              <a:t>equal</a:t>
            </a:r>
            <a:r>
              <a:rPr lang="en-US" dirty="0"/>
              <a:t> volumes of gases at the same temperature and pressure contain equal numbers of </a:t>
            </a:r>
            <a:r>
              <a:rPr lang="en-US" u="sng" dirty="0"/>
              <a:t>particles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molar volume</a:t>
            </a:r>
            <a:r>
              <a:rPr lang="en-US" dirty="0"/>
              <a:t> of a gas is the volume that one mole occupies at 0.00°C and 1.00 </a:t>
            </a:r>
            <a:r>
              <a:rPr lang="en-US" dirty="0" err="1"/>
              <a:t>atm</a:t>
            </a:r>
            <a:r>
              <a:rPr lang="en-US" dirty="0"/>
              <a:t> pressure</a:t>
            </a:r>
          </a:p>
          <a:p>
            <a:pPr lvl="2"/>
            <a:r>
              <a:rPr lang="en-US" dirty="0"/>
              <a:t>These conditions of temperature and pressure are known as </a:t>
            </a:r>
            <a:r>
              <a:rPr lang="en-US" u="sng" dirty="0"/>
              <a:t>standard</a:t>
            </a:r>
            <a:r>
              <a:rPr lang="en-US" dirty="0"/>
              <a:t> temperature and pressure (</a:t>
            </a:r>
            <a:r>
              <a:rPr lang="en-US" u="sng" dirty="0"/>
              <a:t>STP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1 mole of any gas occupies a volume of </a:t>
            </a:r>
            <a:r>
              <a:rPr lang="en-US" u="sng" dirty="0"/>
              <a:t>22.4 L</a:t>
            </a:r>
            <a:r>
              <a:rPr lang="en-US" dirty="0"/>
              <a:t> at STP</a:t>
            </a:r>
          </a:p>
          <a:p>
            <a:pPr lvl="3"/>
            <a:r>
              <a:rPr lang="en-US" dirty="0"/>
              <a:t>22.4 L / 1 mol conversion factor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926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13: Gases</vt:lpstr>
      <vt:lpstr>13.1 The Gas Laws</vt:lpstr>
      <vt:lpstr>Slide 3</vt:lpstr>
      <vt:lpstr>Slide 4</vt:lpstr>
      <vt:lpstr>Slide 5</vt:lpstr>
      <vt:lpstr>Slide 6</vt:lpstr>
      <vt:lpstr>Slide 7</vt:lpstr>
      <vt:lpstr>13.2 The Ideal Gas Law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13.3 Gas Stoichiometry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13: Gases</dc:title>
  <dc:creator>Kelly</dc:creator>
  <cp:lastModifiedBy>Kelly</cp:lastModifiedBy>
  <cp:revision>10</cp:revision>
  <dcterms:created xsi:type="dcterms:W3CDTF">2016-04-25T14:08:59Z</dcterms:created>
  <dcterms:modified xsi:type="dcterms:W3CDTF">2016-04-25T15:26:34Z</dcterms:modified>
</cp:coreProperties>
</file>