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33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Calibri" pitchFamily="34" charset="0"/>
              <a:buChar char="‒"/>
              <a:defRPr/>
            </a:lvl1pPr>
            <a:lvl2pPr>
              <a:buFont typeface="Courier New" pitchFamily="49" charset="0"/>
              <a:buChar char="o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FFFF00"/>
            </a:gs>
            <a:gs pos="90000">
              <a:srgbClr val="00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9AC1B-C360-4F2F-9046-F3E52E1C75A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2136-220D-48A1-BB1F-542D8B44A3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14: Mixtures and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Percent by mass</a:t>
            </a:r>
            <a:endParaRPr lang="en-US" sz="2800" dirty="0"/>
          </a:p>
          <a:p>
            <a:pPr lvl="1"/>
            <a:r>
              <a:rPr lang="en-US" dirty="0"/>
              <a:t>Percent by mass is the ratio of the </a:t>
            </a:r>
            <a:r>
              <a:rPr lang="en-US" u="sng" dirty="0"/>
              <a:t>solute’s</a:t>
            </a:r>
            <a:r>
              <a:rPr lang="en-US" dirty="0"/>
              <a:t> mass to the solution’s </a:t>
            </a:r>
            <a:r>
              <a:rPr lang="en-US" u="sng" dirty="0"/>
              <a:t>mass</a:t>
            </a:r>
            <a:r>
              <a:rPr lang="en-US" dirty="0"/>
              <a:t> expressed as a percent.</a:t>
            </a:r>
            <a:endParaRPr lang="en-US" sz="2400" dirty="0"/>
          </a:p>
          <a:p>
            <a:pPr lvl="2"/>
            <a:r>
              <a:rPr lang="en-US" dirty="0"/>
              <a:t>Percent by mass = (mass of </a:t>
            </a:r>
            <a:r>
              <a:rPr lang="en-US" u="sng" dirty="0"/>
              <a:t>solute</a:t>
            </a:r>
            <a:r>
              <a:rPr lang="en-US" dirty="0"/>
              <a:t>/ mass of </a:t>
            </a:r>
            <a:r>
              <a:rPr lang="en-US" u="sng" dirty="0"/>
              <a:t>solution</a:t>
            </a:r>
            <a:r>
              <a:rPr lang="en-US" dirty="0"/>
              <a:t>) x 100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Percent by volume</a:t>
            </a:r>
            <a:endParaRPr lang="en-US" sz="2800" dirty="0"/>
          </a:p>
          <a:p>
            <a:pPr lvl="1"/>
            <a:r>
              <a:rPr lang="en-US" dirty="0"/>
              <a:t>Usually describes solutions in which both solute and solvent are </a:t>
            </a:r>
            <a:r>
              <a:rPr lang="en-US" u="sng" dirty="0"/>
              <a:t>liquids</a:t>
            </a:r>
            <a:endParaRPr lang="en-US" sz="2400" dirty="0"/>
          </a:p>
          <a:p>
            <a:pPr lvl="1"/>
            <a:r>
              <a:rPr lang="en-US" dirty="0"/>
              <a:t>Percent by volume is the ratio of the </a:t>
            </a:r>
            <a:r>
              <a:rPr lang="en-US" u="sng" dirty="0"/>
              <a:t>volume</a:t>
            </a:r>
            <a:r>
              <a:rPr lang="en-US" dirty="0"/>
              <a:t> of the solute to the volume of the solution, expressed as a percent</a:t>
            </a:r>
            <a:endParaRPr lang="en-US" sz="2400" dirty="0"/>
          </a:p>
          <a:p>
            <a:pPr lvl="2"/>
            <a:r>
              <a:rPr lang="en-US" dirty="0"/>
              <a:t>Percent by volume = (volume of </a:t>
            </a:r>
            <a:r>
              <a:rPr lang="en-US" u="sng" dirty="0"/>
              <a:t>solute</a:t>
            </a:r>
            <a:r>
              <a:rPr lang="en-US" dirty="0"/>
              <a:t>/volume of </a:t>
            </a:r>
            <a:r>
              <a:rPr lang="en-US" u="sng" dirty="0"/>
              <a:t>solution</a:t>
            </a:r>
            <a:r>
              <a:rPr lang="en-US" dirty="0"/>
              <a:t>) x 100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Molarity</a:t>
            </a:r>
            <a:endParaRPr lang="en-US" sz="2800" dirty="0"/>
          </a:p>
          <a:p>
            <a:pPr lvl="1"/>
            <a:r>
              <a:rPr lang="en-US" dirty="0"/>
              <a:t>Molarity (M) is the number of moles of </a:t>
            </a:r>
            <a:r>
              <a:rPr lang="en-US" u="sng" dirty="0"/>
              <a:t>solute</a:t>
            </a:r>
            <a:r>
              <a:rPr lang="en-US" dirty="0"/>
              <a:t> dissolved per </a:t>
            </a:r>
            <a:r>
              <a:rPr lang="en-US" u="sng" dirty="0"/>
              <a:t>liter</a:t>
            </a:r>
            <a:r>
              <a:rPr lang="en-US" dirty="0"/>
              <a:t> of solution</a:t>
            </a:r>
            <a:endParaRPr lang="en-US" sz="2400" dirty="0"/>
          </a:p>
          <a:p>
            <a:pPr lvl="2"/>
            <a:r>
              <a:rPr lang="en-US" dirty="0"/>
              <a:t>Also known as molar </a:t>
            </a:r>
            <a:r>
              <a:rPr lang="en-US" u="sng" dirty="0"/>
              <a:t>concentration</a:t>
            </a:r>
            <a:endParaRPr lang="en-US" sz="2000" dirty="0"/>
          </a:p>
          <a:p>
            <a:pPr lvl="2"/>
            <a:r>
              <a:rPr lang="en-US" dirty="0"/>
              <a:t>The unit M is read as </a:t>
            </a:r>
            <a:r>
              <a:rPr lang="en-US" u="sng" dirty="0"/>
              <a:t>molar</a:t>
            </a:r>
            <a:r>
              <a:rPr lang="en-US" dirty="0"/>
              <a:t>.</a:t>
            </a:r>
            <a:endParaRPr lang="en-US" sz="2000" dirty="0"/>
          </a:p>
          <a:p>
            <a:pPr lvl="2"/>
            <a:r>
              <a:rPr lang="en-US" dirty="0"/>
              <a:t>Molarity (M) = (</a:t>
            </a:r>
            <a:r>
              <a:rPr lang="en-US" u="sng" dirty="0"/>
              <a:t>moles</a:t>
            </a:r>
            <a:r>
              <a:rPr lang="en-US" dirty="0"/>
              <a:t> of solute/liters of solution)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Preparing Molar Solutions</a:t>
            </a:r>
            <a:endParaRPr lang="en-US" sz="2400" dirty="0"/>
          </a:p>
          <a:p>
            <a:pPr lvl="2"/>
            <a:r>
              <a:rPr lang="en-US" dirty="0"/>
              <a:t>To prepare 1L of 1.75M aqueous solution of sucrose…</a:t>
            </a:r>
            <a:endParaRPr lang="en-US" sz="2000" dirty="0"/>
          </a:p>
          <a:p>
            <a:pPr lvl="3"/>
            <a:r>
              <a:rPr lang="en-US" dirty="0"/>
              <a:t>The solution contains </a:t>
            </a:r>
            <a:r>
              <a:rPr lang="en-US" u="sng" dirty="0"/>
              <a:t>1.75</a:t>
            </a:r>
            <a:r>
              <a:rPr lang="en-US" dirty="0"/>
              <a:t> moles of sucrose dissolved in </a:t>
            </a:r>
            <a:r>
              <a:rPr lang="en-US" u="sng" dirty="0"/>
              <a:t>1 L</a:t>
            </a:r>
            <a:r>
              <a:rPr lang="en-US" dirty="0"/>
              <a:t> of solution</a:t>
            </a:r>
            <a:endParaRPr lang="en-US" sz="1800" dirty="0"/>
          </a:p>
          <a:p>
            <a:pPr lvl="3"/>
            <a:r>
              <a:rPr lang="en-US" dirty="0"/>
              <a:t>Since the molar mass of sucrose is 342g, 1.75 moles of sucrose is equal to </a:t>
            </a:r>
            <a:r>
              <a:rPr lang="en-US" u="sng" dirty="0"/>
              <a:t>599 g</a:t>
            </a:r>
            <a:r>
              <a:rPr lang="en-US" dirty="0"/>
              <a:t> of sucrose</a:t>
            </a:r>
            <a:endParaRPr lang="en-US" sz="1800" dirty="0"/>
          </a:p>
          <a:p>
            <a:pPr lvl="3"/>
            <a:r>
              <a:rPr lang="en-US" dirty="0"/>
              <a:t>Sucrose will </a:t>
            </a:r>
            <a:r>
              <a:rPr lang="en-US" u="sng" dirty="0"/>
              <a:t>add</a:t>
            </a:r>
            <a:r>
              <a:rPr lang="en-US" dirty="0"/>
              <a:t> volume to the solution so you must use slightly </a:t>
            </a:r>
            <a:r>
              <a:rPr lang="en-US" u="sng" dirty="0"/>
              <a:t>less</a:t>
            </a:r>
            <a:r>
              <a:rPr lang="en-US" dirty="0"/>
              <a:t> than one liter of water to make one liter of solution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Diluting solutions</a:t>
            </a:r>
            <a:endParaRPr lang="en-US" sz="2000" dirty="0"/>
          </a:p>
          <a:p>
            <a:pPr lvl="3"/>
            <a:r>
              <a:rPr lang="en-US" dirty="0"/>
              <a:t>You can prepare a </a:t>
            </a:r>
            <a:r>
              <a:rPr lang="en-US" u="sng" dirty="0"/>
              <a:t>less</a:t>
            </a:r>
            <a:r>
              <a:rPr lang="en-US" dirty="0"/>
              <a:t>-concentrated solution by diluting the stock solution with additional </a:t>
            </a:r>
            <a:r>
              <a:rPr lang="en-US" u="sng" dirty="0"/>
              <a:t>solvent</a:t>
            </a:r>
            <a:endParaRPr lang="en-US" sz="1800" dirty="0"/>
          </a:p>
          <a:p>
            <a:pPr lvl="3"/>
            <a:r>
              <a:rPr lang="en-US" dirty="0"/>
              <a:t>When you add solvent you increase the number of solvent particles among which the solute particles move – </a:t>
            </a:r>
            <a:r>
              <a:rPr lang="en-US" u="sng" dirty="0"/>
              <a:t>decreasing</a:t>
            </a:r>
            <a:r>
              <a:rPr lang="en-US" dirty="0"/>
              <a:t> the solution’s concentration</a:t>
            </a:r>
            <a:endParaRPr lang="en-US" sz="1800" dirty="0"/>
          </a:p>
          <a:p>
            <a:pPr lvl="3"/>
            <a:r>
              <a:rPr lang="en-US" u="sng" dirty="0"/>
              <a:t>Moles</a:t>
            </a:r>
            <a:r>
              <a:rPr lang="en-US" dirty="0"/>
              <a:t> of solute do not change during dilution</a:t>
            </a:r>
            <a:endParaRPr lang="en-US" sz="1800" dirty="0"/>
          </a:p>
          <a:p>
            <a:pPr lvl="3"/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M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endParaRPr lang="en-US" sz="1800" dirty="0"/>
          </a:p>
          <a:p>
            <a:pPr lvl="4">
              <a:buFont typeface="Courier New" pitchFamily="49" charset="0"/>
              <a:buChar char="o"/>
            </a:pP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represent molarity and volume of </a:t>
            </a:r>
            <a:r>
              <a:rPr lang="en-US" u="sng" dirty="0"/>
              <a:t>stock</a:t>
            </a:r>
            <a:r>
              <a:rPr lang="en-US" dirty="0"/>
              <a:t> solution</a:t>
            </a:r>
            <a:endParaRPr lang="en-US" sz="1800" dirty="0"/>
          </a:p>
          <a:p>
            <a:pPr lvl="4">
              <a:buFont typeface="Courier New" pitchFamily="49" charset="0"/>
              <a:buChar char="o"/>
            </a:pP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represent molarity and volume of </a:t>
            </a:r>
            <a:r>
              <a:rPr lang="en-US" u="sng" dirty="0"/>
              <a:t>dilute</a:t>
            </a:r>
            <a:r>
              <a:rPr lang="en-US" dirty="0"/>
              <a:t> solution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Molality </a:t>
            </a:r>
            <a:endParaRPr lang="en-US" sz="2800" dirty="0"/>
          </a:p>
          <a:p>
            <a:pPr lvl="1"/>
            <a:r>
              <a:rPr lang="en-US" dirty="0"/>
              <a:t>Molality (</a:t>
            </a:r>
            <a:r>
              <a:rPr lang="en-US" u="sng" dirty="0"/>
              <a:t>m</a:t>
            </a:r>
            <a:r>
              <a:rPr lang="en-US" dirty="0"/>
              <a:t>) is the  ratio of the number of moles of </a:t>
            </a:r>
            <a:r>
              <a:rPr lang="en-US" u="sng" dirty="0"/>
              <a:t>solute</a:t>
            </a:r>
            <a:r>
              <a:rPr lang="en-US" dirty="0"/>
              <a:t> dissolved in one kilogram of </a:t>
            </a:r>
            <a:r>
              <a:rPr lang="en-US" u="sng" dirty="0"/>
              <a:t>solvent</a:t>
            </a:r>
            <a:endParaRPr lang="en-US" sz="2400" dirty="0"/>
          </a:p>
          <a:p>
            <a:pPr lvl="2"/>
            <a:r>
              <a:rPr lang="en-US" dirty="0"/>
              <a:t>The unit </a:t>
            </a:r>
            <a:r>
              <a:rPr lang="en-US" i="1" dirty="0"/>
              <a:t>m</a:t>
            </a:r>
            <a:r>
              <a:rPr lang="en-US" dirty="0"/>
              <a:t> is read as </a:t>
            </a:r>
            <a:r>
              <a:rPr lang="en-US" u="sng" dirty="0" err="1"/>
              <a:t>molal</a:t>
            </a:r>
            <a:endParaRPr lang="en-US" sz="2000" dirty="0"/>
          </a:p>
          <a:p>
            <a:pPr lvl="2"/>
            <a:r>
              <a:rPr lang="en-US" dirty="0"/>
              <a:t>Molality (m) = </a:t>
            </a:r>
            <a:r>
              <a:rPr lang="en-US" u="sng" dirty="0"/>
              <a:t>moles of solute</a:t>
            </a:r>
            <a:r>
              <a:rPr lang="en-US" dirty="0"/>
              <a:t>	 =  </a:t>
            </a:r>
            <a:r>
              <a:rPr lang="en-US" u="sng" dirty="0"/>
              <a:t>moles of solute</a:t>
            </a:r>
            <a:endParaRPr lang="en-US" sz="2000" dirty="0"/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		   </a:t>
            </a:r>
            <a:r>
              <a:rPr lang="en-US" u="sng" dirty="0" smtClean="0"/>
              <a:t>1 </a:t>
            </a:r>
            <a:r>
              <a:rPr lang="en-US" u="sng" dirty="0"/>
              <a:t>kg</a:t>
            </a:r>
            <a:r>
              <a:rPr lang="en-US" dirty="0"/>
              <a:t> of solvent	     </a:t>
            </a:r>
            <a:r>
              <a:rPr lang="en-US" u="sng" dirty="0"/>
              <a:t>1000 g</a:t>
            </a:r>
            <a:r>
              <a:rPr lang="en-US" dirty="0"/>
              <a:t> of solvent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Mole fraction</a:t>
            </a:r>
            <a:endParaRPr lang="en-US" sz="28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mole fraction</a:t>
            </a:r>
            <a:r>
              <a:rPr lang="en-US" dirty="0"/>
              <a:t> is the ratio of the number of moles of solute or solvent in solution to the total number of moles of solute and solvent</a:t>
            </a:r>
            <a:endParaRPr lang="en-US" sz="2400" dirty="0"/>
          </a:p>
          <a:p>
            <a:pPr lvl="1"/>
            <a:r>
              <a:rPr lang="en-US" dirty="0"/>
              <a:t>The symbol </a:t>
            </a:r>
            <a:r>
              <a:rPr lang="en-US" u="sng" dirty="0"/>
              <a:t>X</a:t>
            </a:r>
            <a:r>
              <a:rPr lang="en-US" dirty="0"/>
              <a:t> is commonly used for mole fraction, with a </a:t>
            </a:r>
            <a:r>
              <a:rPr lang="en-US" u="sng" dirty="0"/>
              <a:t>subscript</a:t>
            </a:r>
            <a:r>
              <a:rPr lang="en-US" dirty="0"/>
              <a:t> to indicate the solvent or solute</a:t>
            </a:r>
            <a:endParaRPr lang="en-US" sz="2400" dirty="0"/>
          </a:p>
          <a:p>
            <a:pPr lvl="2"/>
            <a:r>
              <a:rPr lang="en-US" dirty="0"/>
              <a:t>X</a:t>
            </a:r>
            <a:r>
              <a:rPr lang="en-US" baseline="-25000" dirty="0"/>
              <a:t>A</a:t>
            </a:r>
            <a:r>
              <a:rPr lang="en-US" dirty="0"/>
              <a:t> = </a:t>
            </a:r>
            <a:r>
              <a:rPr lang="en-US" u="sng" dirty="0"/>
              <a:t>solvent</a:t>
            </a:r>
            <a:endParaRPr lang="en-US" sz="2000" dirty="0"/>
          </a:p>
          <a:p>
            <a:pPr lvl="2"/>
            <a:r>
              <a:rPr lang="en-US" dirty="0"/>
              <a:t>X</a:t>
            </a:r>
            <a:r>
              <a:rPr lang="en-US" baseline="-25000" dirty="0"/>
              <a:t>B</a:t>
            </a:r>
            <a:r>
              <a:rPr lang="en-US" dirty="0"/>
              <a:t> = </a:t>
            </a:r>
            <a:r>
              <a:rPr lang="en-US" u="sng" dirty="0"/>
              <a:t>solute</a:t>
            </a:r>
            <a:endParaRPr lang="en-US" sz="2000" dirty="0"/>
          </a:p>
          <a:p>
            <a:pPr lvl="1"/>
            <a:r>
              <a:rPr lang="en-US" dirty="0"/>
              <a:t>Mole fraction equations:</a:t>
            </a:r>
            <a:endParaRPr lang="en-US" sz="2400" dirty="0"/>
          </a:p>
          <a:p>
            <a:pPr lvl="2"/>
            <a:r>
              <a:rPr lang="en-US" dirty="0"/>
              <a:t>X</a:t>
            </a:r>
            <a:r>
              <a:rPr lang="en-US" baseline="-25000" dirty="0"/>
              <a:t>A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dirty="0"/>
              <a:t>/ (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dirty="0"/>
              <a:t> + 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)</a:t>
            </a:r>
            <a:endParaRPr lang="en-US" sz="2000" dirty="0"/>
          </a:p>
          <a:p>
            <a:pPr lvl="2"/>
            <a:r>
              <a:rPr lang="en-US" dirty="0"/>
              <a:t>X</a:t>
            </a:r>
            <a:r>
              <a:rPr lang="en-US" baseline="-25000" dirty="0"/>
              <a:t>B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/ (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 + 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dirty="0"/>
              <a:t>)</a:t>
            </a:r>
            <a:endParaRPr lang="en-US" sz="2000" dirty="0"/>
          </a:p>
          <a:p>
            <a:pPr lvl="3"/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dirty="0"/>
              <a:t> and 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 represent the number of </a:t>
            </a:r>
            <a:r>
              <a:rPr lang="en-US" u="sng" dirty="0"/>
              <a:t>moles</a:t>
            </a:r>
            <a:r>
              <a:rPr lang="en-US" dirty="0"/>
              <a:t> of each substances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14.3 Factors Affecting </a:t>
            </a:r>
            <a:r>
              <a:rPr lang="en-US" dirty="0" smtClean="0"/>
              <a:t>Solvation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Solvation Process</a:t>
            </a:r>
            <a:endParaRPr lang="en-US" sz="2800" dirty="0"/>
          </a:p>
          <a:p>
            <a:pPr lvl="1"/>
            <a:r>
              <a:rPr lang="en-US" dirty="0"/>
              <a:t>The process of </a:t>
            </a:r>
            <a:r>
              <a:rPr lang="en-US" u="sng" dirty="0"/>
              <a:t>surrounding</a:t>
            </a:r>
            <a:r>
              <a:rPr lang="en-US" dirty="0"/>
              <a:t> solute particles with solvent particles to form a solution is called </a:t>
            </a:r>
            <a:r>
              <a:rPr lang="en-US" u="sng" dirty="0"/>
              <a:t>solvation</a:t>
            </a:r>
            <a:r>
              <a:rPr lang="en-US" dirty="0"/>
              <a:t>.</a:t>
            </a:r>
            <a:endParaRPr lang="en-US" sz="2400" dirty="0"/>
          </a:p>
          <a:p>
            <a:pPr lvl="2"/>
            <a:r>
              <a:rPr lang="en-US" dirty="0"/>
              <a:t>Solvation in water is called </a:t>
            </a:r>
            <a:r>
              <a:rPr lang="en-US" u="sng" dirty="0"/>
              <a:t>hydration</a:t>
            </a:r>
            <a:endParaRPr lang="en-US" sz="2000" dirty="0"/>
          </a:p>
          <a:p>
            <a:pPr lvl="1"/>
            <a:r>
              <a:rPr lang="en-US" dirty="0"/>
              <a:t>“</a:t>
            </a:r>
            <a:r>
              <a:rPr lang="en-US" u="sng" dirty="0"/>
              <a:t>Like</a:t>
            </a:r>
            <a:r>
              <a:rPr lang="en-US" dirty="0"/>
              <a:t> dissolves </a:t>
            </a:r>
            <a:r>
              <a:rPr lang="en-US" u="sng" dirty="0"/>
              <a:t>like</a:t>
            </a:r>
            <a:r>
              <a:rPr lang="en-US" dirty="0"/>
              <a:t>” is the general rule used to determine whether solvation will occur in a specific solvent.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Aqueous solutions of ionic compounds</a:t>
            </a:r>
            <a:endParaRPr lang="en-US" sz="2400" dirty="0"/>
          </a:p>
          <a:p>
            <a:pPr lvl="2"/>
            <a:r>
              <a:rPr lang="en-US" dirty="0"/>
              <a:t>Water molecules are polar molecules</a:t>
            </a:r>
            <a:endParaRPr lang="en-US" sz="2000" dirty="0"/>
          </a:p>
          <a:p>
            <a:pPr lvl="3"/>
            <a:r>
              <a:rPr lang="en-US" dirty="0"/>
              <a:t>Charged ends attract </a:t>
            </a:r>
            <a:r>
              <a:rPr lang="en-US" u="sng" dirty="0"/>
              <a:t>ions</a:t>
            </a:r>
            <a:r>
              <a:rPr lang="en-US" dirty="0"/>
              <a:t> from the surface of a crystal when a collision occurs</a:t>
            </a:r>
            <a:endParaRPr lang="en-US" sz="1800" dirty="0"/>
          </a:p>
          <a:p>
            <a:pPr lvl="3"/>
            <a:r>
              <a:rPr lang="en-US" dirty="0"/>
              <a:t>Water molecules surround the ions, and the solvated ions move into the solution, </a:t>
            </a:r>
            <a:r>
              <a:rPr lang="en-US" u="sng" dirty="0"/>
              <a:t>exposing</a:t>
            </a:r>
            <a:r>
              <a:rPr lang="en-US" dirty="0"/>
              <a:t> more ions on the surface of the crystal until the entire crystal has dissolved</a:t>
            </a:r>
            <a:endParaRPr lang="en-US" sz="1800" dirty="0"/>
          </a:p>
          <a:p>
            <a:pPr lvl="3"/>
            <a:r>
              <a:rPr lang="en-US" dirty="0"/>
              <a:t>Not all </a:t>
            </a:r>
            <a:r>
              <a:rPr lang="en-US" u="sng" dirty="0"/>
              <a:t>ionic</a:t>
            </a:r>
            <a:r>
              <a:rPr lang="en-US" dirty="0"/>
              <a:t> substances are solvated by water molecules</a:t>
            </a:r>
            <a:endParaRPr lang="en-US" sz="1800" dirty="0"/>
          </a:p>
          <a:p>
            <a:pPr lvl="4"/>
            <a:r>
              <a:rPr lang="en-US" dirty="0"/>
              <a:t>Attractive forces between the ions in the crystal are so </a:t>
            </a:r>
            <a:r>
              <a:rPr lang="en-US" u="sng" dirty="0"/>
              <a:t>strong</a:t>
            </a:r>
            <a:r>
              <a:rPr lang="en-US" dirty="0"/>
              <a:t> that they cannot be </a:t>
            </a:r>
            <a:r>
              <a:rPr lang="en-US" u="sng" dirty="0"/>
              <a:t>overcome</a:t>
            </a:r>
            <a:r>
              <a:rPr lang="en-US" dirty="0"/>
              <a:t> by the attractive forces of the water molecules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14.1 Types of </a:t>
            </a:r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Aqueous solutions of molecular compounds</a:t>
            </a:r>
            <a:endParaRPr lang="en-US" sz="2400" dirty="0"/>
          </a:p>
          <a:p>
            <a:pPr lvl="2"/>
            <a:r>
              <a:rPr lang="en-US" dirty="0"/>
              <a:t>The attractive forces among the </a:t>
            </a:r>
            <a:r>
              <a:rPr lang="en-US" u="sng" dirty="0"/>
              <a:t>solute</a:t>
            </a:r>
            <a:r>
              <a:rPr lang="en-US" dirty="0"/>
              <a:t> are overcome by the attractive forces between the </a:t>
            </a:r>
            <a:r>
              <a:rPr lang="en-US" u="sng" dirty="0"/>
              <a:t>polar</a:t>
            </a:r>
            <a:r>
              <a:rPr lang="en-US" dirty="0"/>
              <a:t> water molecules and the polar solute molecules.</a:t>
            </a:r>
            <a:endParaRPr lang="en-US" sz="2000" dirty="0"/>
          </a:p>
          <a:p>
            <a:pPr lvl="2"/>
            <a:r>
              <a:rPr lang="en-US" dirty="0" err="1"/>
              <a:t>Nonpolar</a:t>
            </a:r>
            <a:r>
              <a:rPr lang="en-US" dirty="0"/>
              <a:t> solutes are more readily dissolved in </a:t>
            </a:r>
            <a:r>
              <a:rPr lang="en-US" u="sng" dirty="0" err="1"/>
              <a:t>nonpolar</a:t>
            </a:r>
            <a:r>
              <a:rPr lang="en-US" dirty="0"/>
              <a:t> solvents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Heat of solution</a:t>
            </a:r>
            <a:endParaRPr lang="en-US" sz="2400" dirty="0"/>
          </a:p>
          <a:p>
            <a:pPr lvl="2"/>
            <a:r>
              <a:rPr lang="en-US" dirty="0"/>
              <a:t>Energy is required to overcome the attractive forces within the solute and within the solvent – </a:t>
            </a:r>
            <a:r>
              <a:rPr lang="en-US" u="sng" dirty="0"/>
              <a:t>endothermic</a:t>
            </a:r>
            <a:r>
              <a:rPr lang="en-US" dirty="0"/>
              <a:t> process</a:t>
            </a:r>
            <a:endParaRPr lang="en-US" sz="2000" dirty="0"/>
          </a:p>
          <a:p>
            <a:pPr lvl="3"/>
            <a:r>
              <a:rPr lang="en-US" u="sng" dirty="0"/>
              <a:t>Solute</a:t>
            </a:r>
            <a:r>
              <a:rPr lang="en-US" dirty="0"/>
              <a:t> particles separate</a:t>
            </a:r>
            <a:endParaRPr lang="en-US" sz="1800" dirty="0"/>
          </a:p>
          <a:p>
            <a:pPr lvl="3"/>
            <a:r>
              <a:rPr lang="en-US" dirty="0"/>
              <a:t>Solvent particles </a:t>
            </a:r>
            <a:r>
              <a:rPr lang="en-US" u="sng" dirty="0"/>
              <a:t>separate</a:t>
            </a:r>
            <a:endParaRPr lang="en-US" sz="1800" dirty="0"/>
          </a:p>
          <a:p>
            <a:pPr lvl="2"/>
            <a:r>
              <a:rPr lang="en-US" dirty="0"/>
              <a:t>When solute and solvent particles mix, the particles attract each other and energy is released – </a:t>
            </a:r>
            <a:r>
              <a:rPr lang="en-US" u="sng" dirty="0"/>
              <a:t>exothermic</a:t>
            </a:r>
            <a:r>
              <a:rPr lang="en-US" dirty="0"/>
              <a:t> process</a:t>
            </a:r>
            <a:endParaRPr lang="en-US" sz="2000" dirty="0"/>
          </a:p>
          <a:p>
            <a:pPr lvl="2"/>
            <a:r>
              <a:rPr lang="en-US" dirty="0"/>
              <a:t>The overall energy change that occurs during the solution formation process is called the </a:t>
            </a:r>
            <a:r>
              <a:rPr lang="en-US" u="sng" dirty="0"/>
              <a:t>heat of solution</a:t>
            </a:r>
            <a:r>
              <a:rPr lang="en-US" dirty="0"/>
              <a:t>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Factors that affect rate of solvation</a:t>
            </a:r>
            <a:endParaRPr lang="en-US" sz="2800" dirty="0"/>
          </a:p>
          <a:p>
            <a:pPr lvl="1"/>
            <a:r>
              <a:rPr lang="en-US" dirty="0"/>
              <a:t>Three common ways to increase the </a:t>
            </a:r>
            <a:r>
              <a:rPr lang="en-US" u="sng" dirty="0"/>
              <a:t>collisions</a:t>
            </a:r>
            <a:r>
              <a:rPr lang="en-US" dirty="0"/>
              <a:t> between solute and solvent particles and thus increase the </a:t>
            </a:r>
            <a:r>
              <a:rPr lang="en-US" u="sng" dirty="0"/>
              <a:t>rate</a:t>
            </a:r>
            <a:r>
              <a:rPr lang="en-US" dirty="0"/>
              <a:t> at which the solute dissolves</a:t>
            </a:r>
            <a:endParaRPr lang="en-US" sz="2400" dirty="0"/>
          </a:p>
          <a:p>
            <a:pPr lvl="2"/>
            <a:r>
              <a:rPr lang="en-US" dirty="0"/>
              <a:t>Agitating the mixture</a:t>
            </a:r>
            <a:endParaRPr lang="en-US" sz="2000" dirty="0"/>
          </a:p>
          <a:p>
            <a:pPr lvl="3"/>
            <a:r>
              <a:rPr lang="en-US" u="sng" dirty="0"/>
              <a:t>Stirring</a:t>
            </a:r>
            <a:r>
              <a:rPr lang="en-US" dirty="0"/>
              <a:t> or shaking</a:t>
            </a:r>
            <a:endParaRPr lang="en-US" sz="1800" dirty="0"/>
          </a:p>
          <a:p>
            <a:pPr lvl="3"/>
            <a:r>
              <a:rPr lang="en-US" dirty="0"/>
              <a:t>Moves dissolved solute particles </a:t>
            </a:r>
            <a:r>
              <a:rPr lang="en-US" u="sng" dirty="0"/>
              <a:t>away</a:t>
            </a:r>
            <a:r>
              <a:rPr lang="en-US" dirty="0"/>
              <a:t> from the contact surfaces, allowing </a:t>
            </a:r>
            <a:r>
              <a:rPr lang="en-US" u="sng" dirty="0"/>
              <a:t>new</a:t>
            </a:r>
            <a:r>
              <a:rPr lang="en-US" dirty="0"/>
              <a:t> collisions to occur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Increasing the surface area of the solute</a:t>
            </a:r>
            <a:endParaRPr lang="en-US" sz="2000" dirty="0"/>
          </a:p>
          <a:p>
            <a:pPr lvl="3"/>
            <a:r>
              <a:rPr lang="en-US" dirty="0"/>
              <a:t>Breaking solute into </a:t>
            </a:r>
            <a:r>
              <a:rPr lang="en-US" u="sng" dirty="0"/>
              <a:t>pieces</a:t>
            </a:r>
            <a:endParaRPr lang="en-US" sz="1800" dirty="0"/>
          </a:p>
          <a:p>
            <a:pPr lvl="3"/>
            <a:r>
              <a:rPr lang="en-US" dirty="0"/>
              <a:t>Allows more </a:t>
            </a:r>
            <a:r>
              <a:rPr lang="en-US" u="sng" dirty="0"/>
              <a:t>collisions</a:t>
            </a:r>
            <a:r>
              <a:rPr lang="en-US" dirty="0"/>
              <a:t> to occur</a:t>
            </a:r>
            <a:endParaRPr lang="en-US" sz="1800" dirty="0"/>
          </a:p>
          <a:p>
            <a:pPr lvl="2"/>
            <a:r>
              <a:rPr lang="en-US" dirty="0"/>
              <a:t>Increasing the temperature of the solvent</a:t>
            </a:r>
            <a:endParaRPr lang="en-US" sz="2000" dirty="0"/>
          </a:p>
          <a:p>
            <a:pPr lvl="3"/>
            <a:r>
              <a:rPr lang="en-US" dirty="0"/>
              <a:t>Increases the </a:t>
            </a:r>
            <a:r>
              <a:rPr lang="en-US" u="sng" dirty="0"/>
              <a:t>kinetic</a:t>
            </a:r>
            <a:r>
              <a:rPr lang="en-US" dirty="0"/>
              <a:t> energy of particles, resulting in more </a:t>
            </a:r>
            <a:r>
              <a:rPr lang="en-US" u="sng" dirty="0"/>
              <a:t>frequent</a:t>
            </a:r>
            <a:r>
              <a:rPr lang="en-US" dirty="0"/>
              <a:t> collisions and collisions with greater energy</a:t>
            </a:r>
            <a:endParaRPr lang="en-US" sz="1800" dirty="0"/>
          </a:p>
          <a:p>
            <a:pPr lvl="3"/>
            <a:r>
              <a:rPr lang="en-US" dirty="0"/>
              <a:t>As temperature increases, the rate of solvation for </a:t>
            </a:r>
            <a:r>
              <a:rPr lang="en-US" u="sng" dirty="0"/>
              <a:t>solids</a:t>
            </a:r>
            <a:r>
              <a:rPr lang="en-US" dirty="0"/>
              <a:t> increases</a:t>
            </a:r>
            <a:endParaRPr lang="en-US" sz="1800" dirty="0"/>
          </a:p>
          <a:p>
            <a:pPr lvl="3"/>
            <a:r>
              <a:rPr lang="en-US" dirty="0"/>
              <a:t>Solvation of </a:t>
            </a:r>
            <a:r>
              <a:rPr lang="en-US" u="sng" dirty="0"/>
              <a:t>gases</a:t>
            </a:r>
            <a:r>
              <a:rPr lang="en-US" dirty="0"/>
              <a:t> decreases at higher temperatures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Solubility</a:t>
            </a:r>
            <a:endParaRPr lang="en-US" sz="2800" dirty="0"/>
          </a:p>
          <a:p>
            <a:pPr lvl="1"/>
            <a:r>
              <a:rPr lang="en-US" u="sng" dirty="0"/>
              <a:t>Solubility</a:t>
            </a:r>
            <a:r>
              <a:rPr lang="en-US" dirty="0"/>
              <a:t> refers to the maximum amount of solute that will dissolve in a given amount of solvent at a specified temperature and pressure.</a:t>
            </a:r>
            <a:endParaRPr lang="en-US" sz="2400" dirty="0"/>
          </a:p>
          <a:p>
            <a:pPr lvl="1"/>
            <a:r>
              <a:rPr lang="en-US" dirty="0"/>
              <a:t>Some dissolved solute particles collide with and rejoin the crystal – </a:t>
            </a:r>
            <a:r>
              <a:rPr lang="en-US" u="sng" dirty="0"/>
              <a:t>crystallization</a:t>
            </a:r>
            <a:r>
              <a:rPr lang="en-US" dirty="0"/>
              <a:t> </a:t>
            </a:r>
            <a:endParaRPr lang="en-US" sz="2400" dirty="0"/>
          </a:p>
          <a:p>
            <a:pPr lvl="2"/>
            <a:r>
              <a:rPr lang="en-US" dirty="0"/>
              <a:t>As long as the solvation rate is </a:t>
            </a:r>
            <a:r>
              <a:rPr lang="en-US" u="sng" dirty="0"/>
              <a:t>greater</a:t>
            </a:r>
            <a:r>
              <a:rPr lang="en-US" dirty="0"/>
              <a:t> than the crystallization rate, the net effect is continuing </a:t>
            </a:r>
            <a:r>
              <a:rPr lang="en-US" u="sng" dirty="0"/>
              <a:t>solvation</a:t>
            </a:r>
            <a:endParaRPr lang="en-US" sz="2000" dirty="0"/>
          </a:p>
          <a:p>
            <a:pPr lvl="2"/>
            <a:r>
              <a:rPr lang="en-US" dirty="0"/>
              <a:t>When no more solute appears to dissolve, a state of </a:t>
            </a:r>
            <a:r>
              <a:rPr lang="en-US" u="sng" dirty="0"/>
              <a:t>dynamic</a:t>
            </a:r>
            <a:r>
              <a:rPr lang="en-US" dirty="0"/>
              <a:t> </a:t>
            </a:r>
            <a:r>
              <a:rPr lang="en-US" u="sng" dirty="0"/>
              <a:t>equilibrium</a:t>
            </a:r>
            <a:r>
              <a:rPr lang="en-US" dirty="0"/>
              <a:t> exists between crystallization and solvation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An </a:t>
            </a:r>
            <a:r>
              <a:rPr lang="en-US" u="sng" dirty="0"/>
              <a:t>unsaturated</a:t>
            </a:r>
            <a:r>
              <a:rPr lang="en-US" dirty="0"/>
              <a:t> solution is one that contains less dissolved solute for a given temperature and pressure than a saturated solution.</a:t>
            </a:r>
            <a:endParaRPr lang="en-US" sz="24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saturated</a:t>
            </a:r>
            <a:r>
              <a:rPr lang="en-US" dirty="0"/>
              <a:t> solution contains the </a:t>
            </a:r>
            <a:r>
              <a:rPr lang="en-US" u="sng" dirty="0"/>
              <a:t>maximum</a:t>
            </a:r>
            <a:r>
              <a:rPr lang="en-US" dirty="0"/>
              <a:t> amount of dissolved solute for a given amount of solvent at a specific temperature and pressure.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Temperature and supersaturated solutions</a:t>
            </a:r>
            <a:endParaRPr lang="en-US" sz="2400" dirty="0"/>
          </a:p>
          <a:p>
            <a:pPr lvl="2"/>
            <a:r>
              <a:rPr lang="en-US" dirty="0"/>
              <a:t>Many substances are </a:t>
            </a:r>
            <a:r>
              <a:rPr lang="en-US" u="sng" dirty="0"/>
              <a:t>more</a:t>
            </a:r>
            <a:r>
              <a:rPr lang="en-US" dirty="0"/>
              <a:t> soluble at high temperatures than at low temperatures</a:t>
            </a:r>
            <a:endParaRPr lang="en-US" sz="2000" dirty="0"/>
          </a:p>
          <a:p>
            <a:pPr lvl="2"/>
            <a:r>
              <a:rPr lang="en-US" dirty="0"/>
              <a:t>A </a:t>
            </a:r>
            <a:r>
              <a:rPr lang="en-US" u="sng" dirty="0"/>
              <a:t>supersaturated</a:t>
            </a:r>
            <a:r>
              <a:rPr lang="en-US" dirty="0"/>
              <a:t> solution contains more dissolved solute than a saturated solution at the same temperature</a:t>
            </a:r>
            <a:endParaRPr lang="en-US" sz="2000" dirty="0"/>
          </a:p>
          <a:p>
            <a:pPr lvl="3"/>
            <a:r>
              <a:rPr lang="en-US" dirty="0"/>
              <a:t>Formed at a higher temperature and cooled </a:t>
            </a:r>
            <a:r>
              <a:rPr lang="en-US" u="sng" dirty="0"/>
              <a:t>slowly</a:t>
            </a:r>
            <a:endParaRPr lang="en-US" sz="1800" dirty="0"/>
          </a:p>
          <a:p>
            <a:pPr lvl="3"/>
            <a:r>
              <a:rPr lang="en-US" dirty="0"/>
              <a:t>If a </a:t>
            </a:r>
            <a:r>
              <a:rPr lang="en-US" u="sng" dirty="0"/>
              <a:t>seed crystal</a:t>
            </a:r>
            <a:r>
              <a:rPr lang="en-US" dirty="0"/>
              <a:t> (solute) is added, the excess solute precipitates quickly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Solubility of gases</a:t>
            </a:r>
            <a:endParaRPr lang="en-US" sz="2400" dirty="0"/>
          </a:p>
          <a:p>
            <a:pPr lvl="2"/>
            <a:r>
              <a:rPr lang="en-US" dirty="0"/>
              <a:t>Gases are </a:t>
            </a:r>
            <a:r>
              <a:rPr lang="en-US" u="sng" dirty="0"/>
              <a:t>less</a:t>
            </a:r>
            <a:r>
              <a:rPr lang="en-US" dirty="0"/>
              <a:t> soluble at higher temperatures than at lower temperatures</a:t>
            </a:r>
            <a:endParaRPr lang="en-US" sz="2000" dirty="0"/>
          </a:p>
          <a:p>
            <a:pPr lvl="2"/>
            <a:r>
              <a:rPr lang="en-US" dirty="0"/>
              <a:t>The kinetic energy of gas particles allows them to </a:t>
            </a:r>
            <a:r>
              <a:rPr lang="en-US" u="sng" dirty="0"/>
              <a:t>escape</a:t>
            </a:r>
            <a:r>
              <a:rPr lang="en-US" dirty="0"/>
              <a:t> from a solution more readily at higher temperatures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Pressure and Henry’s Law</a:t>
            </a:r>
            <a:endParaRPr lang="en-US" sz="2400" dirty="0"/>
          </a:p>
          <a:p>
            <a:pPr lvl="2"/>
            <a:r>
              <a:rPr lang="en-US" u="sng" dirty="0"/>
              <a:t>Pressure</a:t>
            </a:r>
            <a:r>
              <a:rPr lang="en-US" dirty="0"/>
              <a:t> affects the solubility of gaseous solutes in solutions</a:t>
            </a:r>
            <a:endParaRPr lang="en-US" sz="2000" dirty="0"/>
          </a:p>
          <a:p>
            <a:pPr lvl="2"/>
            <a:r>
              <a:rPr lang="en-US" dirty="0"/>
              <a:t>Solubility of a gas in any solvent </a:t>
            </a:r>
            <a:r>
              <a:rPr lang="en-US" u="sng" dirty="0"/>
              <a:t>increases</a:t>
            </a:r>
            <a:r>
              <a:rPr lang="en-US" dirty="0"/>
              <a:t> as its external pressure </a:t>
            </a:r>
            <a:r>
              <a:rPr lang="en-US" u="sng" dirty="0"/>
              <a:t>increases</a:t>
            </a:r>
            <a:endParaRPr lang="en-US" sz="2000" dirty="0"/>
          </a:p>
          <a:p>
            <a:pPr lvl="2"/>
            <a:r>
              <a:rPr lang="en-US" dirty="0"/>
              <a:t>Ex: carbonated beverages</a:t>
            </a:r>
            <a:endParaRPr lang="en-US" sz="2000" dirty="0"/>
          </a:p>
          <a:p>
            <a:pPr lvl="2"/>
            <a:r>
              <a:rPr lang="en-US" dirty="0"/>
              <a:t>Henry’s law states that at a given temperature, the </a:t>
            </a:r>
            <a:r>
              <a:rPr lang="en-US" u="sng" dirty="0"/>
              <a:t>solubility</a:t>
            </a:r>
            <a:r>
              <a:rPr lang="en-US" dirty="0"/>
              <a:t> (S) of a gas in a liquid is directly proportional to the </a:t>
            </a:r>
            <a:r>
              <a:rPr lang="en-US" u="sng" dirty="0"/>
              <a:t>pressure</a:t>
            </a:r>
            <a:r>
              <a:rPr lang="en-US" dirty="0"/>
              <a:t> (P) of the gas above the liquid.</a:t>
            </a:r>
            <a:endParaRPr lang="en-US" sz="2000" dirty="0"/>
          </a:p>
          <a:p>
            <a:pPr lvl="3"/>
            <a:r>
              <a:rPr lang="en-US" dirty="0"/>
              <a:t>(S</a:t>
            </a:r>
            <a:r>
              <a:rPr lang="en-US" baseline="-25000" dirty="0"/>
              <a:t>1</a:t>
            </a:r>
            <a:r>
              <a:rPr lang="en-US" dirty="0"/>
              <a:t>/P</a:t>
            </a:r>
            <a:r>
              <a:rPr lang="en-US" baseline="-25000" dirty="0"/>
              <a:t>1</a:t>
            </a:r>
            <a:r>
              <a:rPr lang="en-US" dirty="0"/>
              <a:t>) = (S</a:t>
            </a:r>
            <a:r>
              <a:rPr lang="en-US" baseline="-25000" dirty="0"/>
              <a:t>2</a:t>
            </a:r>
            <a:r>
              <a:rPr lang="en-US" dirty="0"/>
              <a:t>/P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14.4 Colligative Properties of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Heterogeneous Mixtures</a:t>
            </a:r>
            <a:endParaRPr lang="en-US" sz="2800" dirty="0"/>
          </a:p>
          <a:p>
            <a:pPr lvl="1"/>
            <a:r>
              <a:rPr lang="en-US" dirty="0"/>
              <a:t>A mixture is a </a:t>
            </a:r>
            <a:r>
              <a:rPr lang="en-US" u="sng" dirty="0"/>
              <a:t>combination</a:t>
            </a:r>
            <a:r>
              <a:rPr lang="en-US" dirty="0"/>
              <a:t> of two or more pure substances in which each pure substance retains its individual </a:t>
            </a:r>
            <a:r>
              <a:rPr lang="en-US" u="sng" dirty="0"/>
              <a:t>chemical</a:t>
            </a:r>
            <a:r>
              <a:rPr lang="en-US" dirty="0"/>
              <a:t> properties.</a:t>
            </a:r>
            <a:endParaRPr lang="en-US" sz="24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suspension</a:t>
            </a:r>
            <a:r>
              <a:rPr lang="en-US" dirty="0"/>
              <a:t> is a mixture containing particles that settle out if left undisturbed</a:t>
            </a:r>
            <a:endParaRPr lang="en-US" sz="2400" dirty="0"/>
          </a:p>
          <a:p>
            <a:pPr lvl="1"/>
            <a:r>
              <a:rPr lang="en-US" dirty="0"/>
              <a:t>Some suspensions separate into a </a:t>
            </a:r>
            <a:r>
              <a:rPr lang="en-US" u="sng" dirty="0"/>
              <a:t>solid-like</a:t>
            </a:r>
            <a:r>
              <a:rPr lang="en-US" dirty="0"/>
              <a:t> mixture on the bottom and water on the top.  When the solid-like mixture is stirred or </a:t>
            </a:r>
            <a:r>
              <a:rPr lang="en-US" u="sng" dirty="0"/>
              <a:t>agitated</a:t>
            </a:r>
            <a:r>
              <a:rPr lang="en-US" dirty="0"/>
              <a:t>, it flows like a liquid. </a:t>
            </a:r>
            <a:endParaRPr lang="en-US" sz="2400" dirty="0"/>
          </a:p>
          <a:p>
            <a:pPr lvl="2"/>
            <a:r>
              <a:rPr lang="en-US" dirty="0"/>
              <a:t>Called </a:t>
            </a:r>
            <a:r>
              <a:rPr lang="en-US" u="sng" dirty="0" err="1"/>
              <a:t>thixotropic</a:t>
            </a:r>
            <a:r>
              <a:rPr lang="en-US" dirty="0"/>
              <a:t> mixtures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Electrolytes and Colligative Properties</a:t>
            </a:r>
            <a:endParaRPr lang="en-US" sz="2800" dirty="0"/>
          </a:p>
          <a:p>
            <a:pPr lvl="1"/>
            <a:r>
              <a:rPr lang="en-US" u="sng" dirty="0"/>
              <a:t>Physical</a:t>
            </a:r>
            <a:r>
              <a:rPr lang="en-US" dirty="0"/>
              <a:t> properties of solutions that are affected by the </a:t>
            </a:r>
            <a:r>
              <a:rPr lang="en-US" u="sng" dirty="0"/>
              <a:t>number</a:t>
            </a:r>
            <a:r>
              <a:rPr lang="en-US" dirty="0"/>
              <a:t> of particles but not the identity of dissolved solute particles are called </a:t>
            </a:r>
            <a:r>
              <a:rPr lang="en-US" dirty="0" err="1"/>
              <a:t>colligative</a:t>
            </a:r>
            <a:r>
              <a:rPr lang="en-US" dirty="0"/>
              <a:t> properties.</a:t>
            </a:r>
            <a:endParaRPr lang="en-US" sz="2400" dirty="0"/>
          </a:p>
          <a:p>
            <a:pPr lvl="2"/>
            <a:r>
              <a:rPr lang="en-US" dirty="0"/>
              <a:t>Colligative = “depending on the </a:t>
            </a:r>
            <a:r>
              <a:rPr lang="en-US" u="sng" dirty="0"/>
              <a:t>collection</a:t>
            </a:r>
            <a:r>
              <a:rPr lang="en-US" dirty="0"/>
              <a:t>”</a:t>
            </a:r>
            <a:endParaRPr lang="en-US" sz="2000" dirty="0"/>
          </a:p>
          <a:p>
            <a:pPr lvl="2"/>
            <a:r>
              <a:rPr lang="en-US" dirty="0"/>
              <a:t>Include vapor pressure </a:t>
            </a:r>
            <a:r>
              <a:rPr lang="en-US" u="sng" dirty="0"/>
              <a:t>lowering</a:t>
            </a:r>
            <a:r>
              <a:rPr lang="en-US" dirty="0"/>
              <a:t>, boiling point elevation, </a:t>
            </a:r>
            <a:r>
              <a:rPr lang="en-US" u="sng" dirty="0"/>
              <a:t>freezing</a:t>
            </a:r>
            <a:r>
              <a:rPr lang="en-US" dirty="0"/>
              <a:t> point depression and </a:t>
            </a:r>
            <a:r>
              <a:rPr lang="en-US" u="sng" dirty="0"/>
              <a:t>osmotic</a:t>
            </a:r>
            <a:r>
              <a:rPr lang="en-US" dirty="0"/>
              <a:t> pressure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Electrolytes in aqueous solution</a:t>
            </a:r>
            <a:endParaRPr lang="en-US" sz="2400" dirty="0"/>
          </a:p>
          <a:p>
            <a:pPr lvl="2"/>
            <a:r>
              <a:rPr lang="en-US" dirty="0"/>
              <a:t>Ionic compounds are called </a:t>
            </a:r>
            <a:r>
              <a:rPr lang="en-US" u="sng" dirty="0"/>
              <a:t>electrolytes</a:t>
            </a:r>
            <a:r>
              <a:rPr lang="en-US" dirty="0"/>
              <a:t> because they dissociate in water to form a solution that conducts electric current.</a:t>
            </a:r>
            <a:endParaRPr lang="en-US" sz="2000" dirty="0"/>
          </a:p>
          <a:p>
            <a:pPr lvl="2"/>
            <a:r>
              <a:rPr lang="en-US" dirty="0"/>
              <a:t>Some </a:t>
            </a:r>
            <a:r>
              <a:rPr lang="en-US" u="sng" dirty="0"/>
              <a:t>molecular</a:t>
            </a:r>
            <a:r>
              <a:rPr lang="en-US" dirty="0"/>
              <a:t> compounds ionize in water and are also electrolytes</a:t>
            </a:r>
            <a:endParaRPr lang="en-US" sz="2000" dirty="0"/>
          </a:p>
          <a:p>
            <a:pPr lvl="2"/>
            <a:r>
              <a:rPr lang="en-US" dirty="0"/>
              <a:t>Electrolytes that produce many ions in solution are called </a:t>
            </a:r>
            <a:r>
              <a:rPr lang="en-US" u="sng" dirty="0"/>
              <a:t>strong</a:t>
            </a:r>
            <a:r>
              <a:rPr lang="en-US" dirty="0"/>
              <a:t> electrolytes; those that produce only a </a:t>
            </a:r>
            <a:r>
              <a:rPr lang="en-US" u="sng" dirty="0"/>
              <a:t>few</a:t>
            </a:r>
            <a:r>
              <a:rPr lang="en-US" dirty="0"/>
              <a:t> ions in solution are called weak electrolytes.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Nonelectrolytes</a:t>
            </a:r>
            <a:r>
              <a:rPr lang="en-US" dirty="0"/>
              <a:t> in aqueous solution</a:t>
            </a:r>
            <a:endParaRPr lang="en-US" sz="2400" dirty="0"/>
          </a:p>
          <a:p>
            <a:pPr lvl="2"/>
            <a:r>
              <a:rPr lang="en-US" dirty="0"/>
              <a:t>Many molecular compounds </a:t>
            </a:r>
            <a:r>
              <a:rPr lang="en-US" u="sng" dirty="0"/>
              <a:t>dissolve</a:t>
            </a:r>
            <a:r>
              <a:rPr lang="en-US" dirty="0"/>
              <a:t> in solvents but do not ionize</a:t>
            </a:r>
            <a:endParaRPr lang="en-US" sz="2000" dirty="0"/>
          </a:p>
          <a:p>
            <a:pPr lvl="2"/>
            <a:r>
              <a:rPr lang="en-US" dirty="0"/>
              <a:t>These solutions do not </a:t>
            </a:r>
            <a:r>
              <a:rPr lang="en-US" u="sng" dirty="0"/>
              <a:t>conduct</a:t>
            </a:r>
            <a:r>
              <a:rPr lang="en-US" dirty="0"/>
              <a:t> electricity</a:t>
            </a:r>
            <a:endParaRPr lang="en-US" sz="2000" dirty="0"/>
          </a:p>
          <a:p>
            <a:pPr lvl="3"/>
            <a:r>
              <a:rPr lang="en-US" dirty="0"/>
              <a:t>Ex: </a:t>
            </a:r>
            <a:r>
              <a:rPr lang="en-US" u="sng" dirty="0"/>
              <a:t>sucrose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Vapor Pressure Lowering</a:t>
            </a:r>
            <a:endParaRPr lang="en-US" sz="2800" dirty="0"/>
          </a:p>
          <a:p>
            <a:pPr lvl="1"/>
            <a:r>
              <a:rPr lang="en-US" dirty="0"/>
              <a:t>Vapor pressure is the pressure exerted in a closed container by </a:t>
            </a:r>
            <a:r>
              <a:rPr lang="en-US" u="sng" dirty="0"/>
              <a:t>liquid</a:t>
            </a:r>
            <a:r>
              <a:rPr lang="en-US" dirty="0"/>
              <a:t> particles that have escaped the liquid’s surface and entered the </a:t>
            </a:r>
            <a:r>
              <a:rPr lang="en-US" u="sng" dirty="0"/>
              <a:t>gaseous</a:t>
            </a:r>
            <a:r>
              <a:rPr lang="en-US" dirty="0"/>
              <a:t> state.</a:t>
            </a:r>
            <a:endParaRPr lang="en-US" sz="2400" dirty="0"/>
          </a:p>
          <a:p>
            <a:pPr lvl="1"/>
            <a:r>
              <a:rPr lang="en-US" dirty="0"/>
              <a:t>Experiments show that adding a </a:t>
            </a:r>
            <a:r>
              <a:rPr lang="en-US" u="sng" dirty="0"/>
              <a:t>nonvolatile</a:t>
            </a:r>
            <a:r>
              <a:rPr lang="en-US" dirty="0"/>
              <a:t> solute (one that has little tendency to become a gas) to a solvent lowers the solvent’s vapor pressure.</a:t>
            </a:r>
            <a:endParaRPr lang="en-US" sz="2400" dirty="0"/>
          </a:p>
          <a:p>
            <a:pPr lvl="1"/>
            <a:r>
              <a:rPr lang="en-US" dirty="0"/>
              <a:t>When the solvent contains a solute, a </a:t>
            </a:r>
            <a:r>
              <a:rPr lang="en-US" u="sng" dirty="0"/>
              <a:t>mix</a:t>
            </a:r>
            <a:r>
              <a:rPr lang="en-US" dirty="0"/>
              <a:t> of solute and solvent particles occupies the surface area.  With </a:t>
            </a:r>
            <a:r>
              <a:rPr lang="en-US" u="sng" dirty="0"/>
              <a:t>fewer</a:t>
            </a:r>
            <a:r>
              <a:rPr lang="en-US" dirty="0"/>
              <a:t> solvent particles at the surface, fewer particles enter the gaseous state, and the vapor pressure is </a:t>
            </a:r>
            <a:r>
              <a:rPr lang="en-US" u="sng" dirty="0"/>
              <a:t>lowered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Vapor pressure lowering is due to the number of </a:t>
            </a:r>
            <a:r>
              <a:rPr lang="en-US" u="sng" dirty="0"/>
              <a:t>solute</a:t>
            </a:r>
            <a:r>
              <a:rPr lang="en-US" dirty="0"/>
              <a:t> particles in solution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Boiling Point Elevation</a:t>
            </a:r>
            <a:endParaRPr lang="en-US" sz="2800" dirty="0"/>
          </a:p>
          <a:p>
            <a:pPr lvl="1"/>
            <a:r>
              <a:rPr lang="en-US" dirty="0"/>
              <a:t>The temperature </a:t>
            </a:r>
            <a:r>
              <a:rPr lang="en-US" u="sng" dirty="0"/>
              <a:t>difference</a:t>
            </a:r>
            <a:r>
              <a:rPr lang="en-US" dirty="0"/>
              <a:t> between a solution’s boiling point and a </a:t>
            </a:r>
            <a:r>
              <a:rPr lang="en-US" u="sng" dirty="0"/>
              <a:t>pure</a:t>
            </a:r>
            <a:r>
              <a:rPr lang="en-US" dirty="0"/>
              <a:t> solvent’s boiling point is called the boiling point elevation.</a:t>
            </a:r>
            <a:endParaRPr lang="en-US" sz="2400" dirty="0"/>
          </a:p>
          <a:p>
            <a:pPr lvl="2"/>
            <a:r>
              <a:rPr lang="en-US" dirty="0"/>
              <a:t>Symbolized as </a:t>
            </a:r>
            <a:r>
              <a:rPr lang="en-US" u="sng" dirty="0"/>
              <a:t>∆T</a:t>
            </a:r>
            <a:r>
              <a:rPr lang="en-US" u="sng" baseline="-25000" dirty="0"/>
              <a:t>b</a:t>
            </a:r>
            <a:r>
              <a:rPr lang="en-US" dirty="0"/>
              <a:t> </a:t>
            </a:r>
            <a:endParaRPr lang="en-US" sz="2000" dirty="0"/>
          </a:p>
          <a:p>
            <a:pPr lvl="1"/>
            <a:r>
              <a:rPr lang="en-US" dirty="0"/>
              <a:t>For </a:t>
            </a:r>
            <a:r>
              <a:rPr lang="en-US" dirty="0" err="1"/>
              <a:t>nonelectrolytes</a:t>
            </a:r>
            <a:r>
              <a:rPr lang="en-US" dirty="0"/>
              <a:t>, the value of the boiling point elevation is </a:t>
            </a:r>
            <a:r>
              <a:rPr lang="en-US" u="sng" dirty="0"/>
              <a:t>directly</a:t>
            </a:r>
            <a:r>
              <a:rPr lang="en-US" dirty="0"/>
              <a:t> proportional to the solutions molality.</a:t>
            </a:r>
            <a:endParaRPr lang="en-US" sz="2400" dirty="0"/>
          </a:p>
          <a:p>
            <a:pPr lvl="2"/>
            <a:r>
              <a:rPr lang="en-US" dirty="0"/>
              <a:t>∆T</a:t>
            </a:r>
            <a:r>
              <a:rPr lang="en-US" baseline="-25000" dirty="0"/>
              <a:t>b</a:t>
            </a:r>
            <a:r>
              <a:rPr lang="en-US" dirty="0"/>
              <a:t> = </a:t>
            </a:r>
            <a:r>
              <a:rPr lang="en-US" u="sng" dirty="0"/>
              <a:t>K</a:t>
            </a:r>
            <a:r>
              <a:rPr lang="en-US" u="sng" baseline="-25000" dirty="0"/>
              <a:t>b </a:t>
            </a:r>
            <a:r>
              <a:rPr lang="en-US" u="sng" dirty="0"/>
              <a:t>x</a:t>
            </a:r>
            <a:r>
              <a:rPr lang="en-US" u="sng" baseline="-25000" dirty="0"/>
              <a:t> </a:t>
            </a:r>
            <a:r>
              <a:rPr lang="en-US" i="1" u="sng" dirty="0"/>
              <a:t>m</a:t>
            </a:r>
            <a:endParaRPr lang="en-US" sz="2000" dirty="0"/>
          </a:p>
          <a:p>
            <a:pPr lvl="2"/>
            <a:r>
              <a:rPr lang="en-US" dirty="0"/>
              <a:t>K</a:t>
            </a:r>
            <a:r>
              <a:rPr lang="en-US" baseline="-25000" dirty="0"/>
              <a:t>b </a:t>
            </a:r>
            <a:r>
              <a:rPr lang="en-US" dirty="0"/>
              <a:t>= the </a:t>
            </a:r>
            <a:r>
              <a:rPr lang="en-US" dirty="0" err="1"/>
              <a:t>molal</a:t>
            </a:r>
            <a:r>
              <a:rPr lang="en-US" dirty="0"/>
              <a:t> boiling point elevation </a:t>
            </a:r>
            <a:r>
              <a:rPr lang="en-US" u="sng" dirty="0"/>
              <a:t>constant</a:t>
            </a:r>
            <a:r>
              <a:rPr lang="en-US" dirty="0"/>
              <a:t> is the difference in boiling points between a 1</a:t>
            </a:r>
            <a:r>
              <a:rPr lang="en-US" i="1" dirty="0"/>
              <a:t>m</a:t>
            </a:r>
            <a:r>
              <a:rPr lang="en-US" dirty="0"/>
              <a:t> nonvolatile, </a:t>
            </a:r>
            <a:r>
              <a:rPr lang="en-US" dirty="0" err="1"/>
              <a:t>nonelectrolytes</a:t>
            </a:r>
            <a:r>
              <a:rPr lang="en-US" dirty="0"/>
              <a:t> solution and a pure solvent</a:t>
            </a:r>
            <a:endParaRPr lang="en-US" sz="2000" dirty="0"/>
          </a:p>
          <a:p>
            <a:pPr lvl="3"/>
            <a:r>
              <a:rPr lang="en-US" dirty="0"/>
              <a:t>Units = </a:t>
            </a:r>
            <a:r>
              <a:rPr lang="en-US" u="sng" dirty="0"/>
              <a:t>°C / </a:t>
            </a:r>
            <a:r>
              <a:rPr lang="en-US" i="1" u="sng" dirty="0"/>
              <a:t>m</a:t>
            </a:r>
            <a:endParaRPr lang="en-US" sz="1800" dirty="0"/>
          </a:p>
          <a:p>
            <a:pPr lvl="3"/>
            <a:r>
              <a:rPr lang="en-US" dirty="0"/>
              <a:t>Table 5 lists several common solvents</a:t>
            </a:r>
            <a:endParaRPr lang="en-US" sz="1800" dirty="0"/>
          </a:p>
          <a:p>
            <a:pPr lvl="1"/>
            <a:r>
              <a:rPr lang="en-US" dirty="0"/>
              <a:t>The value of the boiling point elevation is directly proportional to the solution’s solute </a:t>
            </a:r>
            <a:r>
              <a:rPr lang="en-US" u="sng" dirty="0"/>
              <a:t>molality</a:t>
            </a:r>
            <a:endParaRPr lang="en-US" sz="2400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greater</a:t>
            </a:r>
            <a:r>
              <a:rPr lang="en-US" dirty="0"/>
              <a:t> the number of solute particles in the solution, the greater the boiling point elevation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Freezing Point Depression</a:t>
            </a:r>
            <a:endParaRPr lang="en-US" sz="2800" dirty="0"/>
          </a:p>
          <a:p>
            <a:pPr lvl="1"/>
            <a:r>
              <a:rPr lang="en-US" dirty="0"/>
              <a:t>In a solution, the solute particles </a:t>
            </a:r>
            <a:r>
              <a:rPr lang="en-US" u="sng" dirty="0"/>
              <a:t>interfere</a:t>
            </a:r>
            <a:r>
              <a:rPr lang="en-US" dirty="0"/>
              <a:t> with the attractive forces among the solvent particles, preventing the solvent from entering the </a:t>
            </a:r>
            <a:r>
              <a:rPr lang="en-US" u="sng" dirty="0"/>
              <a:t>solid</a:t>
            </a:r>
            <a:r>
              <a:rPr lang="en-US" dirty="0"/>
              <a:t> state at its normal freezing point.</a:t>
            </a:r>
            <a:endParaRPr lang="en-US" sz="2400" dirty="0"/>
          </a:p>
          <a:p>
            <a:pPr lvl="1"/>
            <a:r>
              <a:rPr lang="en-US" dirty="0"/>
              <a:t>The freezing point of a solution is always </a:t>
            </a:r>
            <a:r>
              <a:rPr lang="en-US" u="sng" dirty="0"/>
              <a:t>lower</a:t>
            </a:r>
            <a:r>
              <a:rPr lang="en-US" dirty="0"/>
              <a:t> than that of a pure solvent</a:t>
            </a:r>
            <a:endParaRPr lang="en-US" sz="2400" dirty="0"/>
          </a:p>
          <a:p>
            <a:pPr lvl="1"/>
            <a:r>
              <a:rPr lang="en-US" dirty="0"/>
              <a:t>A solution’s freezing point depression (</a:t>
            </a:r>
            <a:r>
              <a:rPr lang="en-US" u="sng" dirty="0"/>
              <a:t>∆</a:t>
            </a:r>
            <a:r>
              <a:rPr lang="en-US" u="sng" dirty="0" err="1"/>
              <a:t>T</a:t>
            </a:r>
            <a:r>
              <a:rPr lang="en-US" u="sng" baseline="-25000" dirty="0" err="1"/>
              <a:t>f</a:t>
            </a:r>
            <a:r>
              <a:rPr lang="en-US" u="sng" dirty="0"/>
              <a:t> </a:t>
            </a:r>
            <a:r>
              <a:rPr lang="en-US" dirty="0"/>
              <a:t>) is the difference in temperature between its freezing point and the freezing point of its pure solvent.</a:t>
            </a:r>
            <a:endParaRPr lang="en-US" sz="2400" dirty="0"/>
          </a:p>
          <a:p>
            <a:pPr lvl="1"/>
            <a:r>
              <a:rPr lang="en-US" dirty="0"/>
              <a:t>For </a:t>
            </a:r>
            <a:r>
              <a:rPr lang="en-US" u="sng" dirty="0" err="1"/>
              <a:t>nonelectrolytes</a:t>
            </a:r>
            <a:r>
              <a:rPr lang="en-US" dirty="0"/>
              <a:t>, the value of the freezing point depression is directly proportional to the solution’s molality</a:t>
            </a:r>
            <a:endParaRPr lang="en-US" sz="2400" dirty="0"/>
          </a:p>
          <a:p>
            <a:pPr lvl="1"/>
            <a:r>
              <a:rPr lang="en-US" dirty="0"/>
              <a:t>Equation:</a:t>
            </a:r>
            <a:endParaRPr lang="en-US" sz="2400" dirty="0"/>
          </a:p>
          <a:p>
            <a:pPr lvl="2"/>
            <a:r>
              <a:rPr lang="en-US" dirty="0"/>
              <a:t>∆</a:t>
            </a:r>
            <a:r>
              <a:rPr lang="en-US" dirty="0" err="1"/>
              <a:t>T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u="sng" dirty="0" err="1"/>
              <a:t>K</a:t>
            </a:r>
            <a:r>
              <a:rPr lang="en-US" u="sng" baseline="-25000" dirty="0" err="1"/>
              <a:t>f</a:t>
            </a:r>
            <a:r>
              <a:rPr lang="en-US" u="sng" baseline="-25000" dirty="0"/>
              <a:t> </a:t>
            </a:r>
            <a:r>
              <a:rPr lang="en-US" u="sng" dirty="0"/>
              <a:t>x</a:t>
            </a:r>
            <a:r>
              <a:rPr lang="en-US" u="sng" baseline="-25000" dirty="0"/>
              <a:t> </a:t>
            </a:r>
            <a:r>
              <a:rPr lang="en-US" i="1" u="sng" dirty="0"/>
              <a:t>m</a:t>
            </a:r>
            <a:endParaRPr lang="en-US" sz="2000" dirty="0"/>
          </a:p>
          <a:p>
            <a:pPr lvl="2"/>
            <a:r>
              <a:rPr lang="en-US" dirty="0" err="1"/>
              <a:t>K</a:t>
            </a:r>
            <a:r>
              <a:rPr lang="en-US" baseline="-25000" dirty="0" err="1"/>
              <a:t>f</a:t>
            </a:r>
            <a:r>
              <a:rPr lang="en-US" dirty="0"/>
              <a:t>  = </a:t>
            </a:r>
            <a:r>
              <a:rPr lang="en-US" dirty="0" err="1"/>
              <a:t>molal</a:t>
            </a:r>
            <a:r>
              <a:rPr lang="en-US" dirty="0"/>
              <a:t> freezing point depression constant</a:t>
            </a:r>
            <a:endParaRPr lang="en-US" sz="2000" dirty="0"/>
          </a:p>
          <a:p>
            <a:pPr lvl="3"/>
            <a:r>
              <a:rPr lang="en-US" dirty="0"/>
              <a:t>Specific to their </a:t>
            </a:r>
            <a:r>
              <a:rPr lang="en-US" u="sng" dirty="0"/>
              <a:t>solvents</a:t>
            </a:r>
            <a:endParaRPr lang="en-US" sz="1800" dirty="0"/>
          </a:p>
          <a:p>
            <a:pPr lvl="3"/>
            <a:r>
              <a:rPr lang="en-US" dirty="0"/>
              <a:t>Table 6 lists several common solvents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Osmotic Pressure</a:t>
            </a:r>
            <a:endParaRPr lang="en-US" sz="2800" dirty="0"/>
          </a:p>
          <a:p>
            <a:pPr lvl="1"/>
            <a:r>
              <a:rPr lang="en-US" dirty="0"/>
              <a:t>Osmosis is the diffusion of a solvent through a </a:t>
            </a:r>
            <a:r>
              <a:rPr lang="en-US" u="sng" dirty="0" err="1"/>
              <a:t>semipermeable</a:t>
            </a:r>
            <a:r>
              <a:rPr lang="en-US" dirty="0"/>
              <a:t> membrane</a:t>
            </a:r>
            <a:endParaRPr lang="en-US" sz="2400" dirty="0"/>
          </a:p>
          <a:p>
            <a:pPr lvl="2"/>
            <a:r>
              <a:rPr lang="en-US" dirty="0"/>
              <a:t>Movement from an area of </a:t>
            </a:r>
            <a:r>
              <a:rPr lang="en-US" u="sng" dirty="0"/>
              <a:t>higher</a:t>
            </a:r>
            <a:r>
              <a:rPr lang="en-US" dirty="0"/>
              <a:t> solvent concentration to an area of </a:t>
            </a:r>
            <a:r>
              <a:rPr lang="en-US" u="sng" dirty="0"/>
              <a:t>lower</a:t>
            </a:r>
            <a:r>
              <a:rPr lang="en-US" dirty="0"/>
              <a:t> solvent concentration.</a:t>
            </a:r>
            <a:endParaRPr lang="en-US" sz="2000" dirty="0"/>
          </a:p>
          <a:p>
            <a:pPr lvl="1"/>
            <a:r>
              <a:rPr lang="en-US" dirty="0"/>
              <a:t>The amount of additional </a:t>
            </a:r>
            <a:r>
              <a:rPr lang="en-US" u="sng" dirty="0"/>
              <a:t>pressure</a:t>
            </a:r>
            <a:r>
              <a:rPr lang="en-US" dirty="0"/>
              <a:t> caused by the water molecules that moved into the solution is called the osmotic pressure.</a:t>
            </a:r>
            <a:endParaRPr lang="en-US" sz="2400" dirty="0"/>
          </a:p>
          <a:p>
            <a:pPr lvl="2"/>
            <a:r>
              <a:rPr lang="en-US" dirty="0"/>
              <a:t>Depends on the number of </a:t>
            </a:r>
            <a:r>
              <a:rPr lang="en-US" u="sng" dirty="0"/>
              <a:t>solute</a:t>
            </a:r>
            <a:r>
              <a:rPr lang="en-US" dirty="0"/>
              <a:t> particles in a given volume of solution</a:t>
            </a:r>
            <a:endParaRPr lang="en-US" sz="2000" dirty="0"/>
          </a:p>
          <a:p>
            <a:r>
              <a:rPr lang="en-US" dirty="0"/>
              <a:t> 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 </a:t>
            </a:r>
            <a:r>
              <a:rPr lang="en-US" u="sng" dirty="0"/>
              <a:t>colloid</a:t>
            </a:r>
            <a:r>
              <a:rPr lang="en-US" dirty="0"/>
              <a:t> is a heterogeneous mixture of intermediate sized particles that do not settle out</a:t>
            </a:r>
            <a:endParaRPr lang="en-US" sz="2400" dirty="0"/>
          </a:p>
          <a:p>
            <a:pPr lvl="2"/>
            <a:r>
              <a:rPr lang="en-US" dirty="0"/>
              <a:t>Particles between </a:t>
            </a:r>
            <a:r>
              <a:rPr lang="en-US" u="sng" dirty="0"/>
              <a:t>atomic</a:t>
            </a:r>
            <a:r>
              <a:rPr lang="en-US" dirty="0"/>
              <a:t>-scale size of solution particles and the size of </a:t>
            </a:r>
            <a:r>
              <a:rPr lang="en-US" u="sng" dirty="0"/>
              <a:t>suspension</a:t>
            </a:r>
            <a:r>
              <a:rPr lang="en-US" dirty="0"/>
              <a:t> particles (1 nm-1000 nm diameter)</a:t>
            </a:r>
            <a:endParaRPr lang="en-US" sz="2000" dirty="0"/>
          </a:p>
          <a:p>
            <a:pPr lvl="2"/>
            <a:r>
              <a:rPr lang="en-US" dirty="0"/>
              <a:t>Colloids are categorized according to the </a:t>
            </a:r>
            <a:r>
              <a:rPr lang="en-US" u="sng" dirty="0"/>
              <a:t>phases</a:t>
            </a:r>
            <a:r>
              <a:rPr lang="en-US" dirty="0"/>
              <a:t> of their dispersed particles and dispersing mediums</a:t>
            </a:r>
            <a:endParaRPr lang="en-US" sz="2000" dirty="0"/>
          </a:p>
          <a:p>
            <a:pPr lvl="2"/>
            <a:r>
              <a:rPr lang="en-US" dirty="0"/>
              <a:t>Table 1 lists the types of colloids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The erratic movement of colloid particles is called </a:t>
            </a:r>
            <a:r>
              <a:rPr lang="en-US" u="sng" dirty="0"/>
              <a:t>Brownian motion</a:t>
            </a:r>
            <a:endParaRPr lang="en-US" sz="2000" dirty="0"/>
          </a:p>
          <a:p>
            <a:pPr lvl="3"/>
            <a:r>
              <a:rPr lang="en-US" dirty="0"/>
              <a:t>First observed by botanist Robert Brown</a:t>
            </a:r>
            <a:endParaRPr lang="en-US" sz="1800" dirty="0"/>
          </a:p>
          <a:p>
            <a:pPr lvl="3"/>
            <a:r>
              <a:rPr lang="en-US" dirty="0"/>
              <a:t>Results from </a:t>
            </a:r>
            <a:r>
              <a:rPr lang="en-US" u="sng" dirty="0"/>
              <a:t>collisions</a:t>
            </a:r>
            <a:r>
              <a:rPr lang="en-US" dirty="0"/>
              <a:t> of particles of the dispersion medium with the dispersed particles</a:t>
            </a:r>
            <a:endParaRPr lang="en-US" sz="1800" dirty="0"/>
          </a:p>
          <a:p>
            <a:pPr lvl="3"/>
            <a:r>
              <a:rPr lang="en-US" dirty="0"/>
              <a:t>The collisions prevent the colloid particles from </a:t>
            </a:r>
            <a:r>
              <a:rPr lang="en-US" u="sng" dirty="0"/>
              <a:t>settling</a:t>
            </a:r>
            <a:r>
              <a:rPr lang="en-US" dirty="0"/>
              <a:t> out of the mixture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u="sng" dirty="0"/>
              <a:t>Concentrated</a:t>
            </a:r>
            <a:r>
              <a:rPr lang="en-US" dirty="0"/>
              <a:t> colloids are often cloudy or opaque while </a:t>
            </a:r>
            <a:r>
              <a:rPr lang="en-US" u="sng" dirty="0"/>
              <a:t>dilute</a:t>
            </a:r>
            <a:r>
              <a:rPr lang="en-US" dirty="0"/>
              <a:t> colloids sometimes appear as clear solutions.</a:t>
            </a:r>
            <a:endParaRPr lang="en-US" sz="2000" dirty="0"/>
          </a:p>
          <a:p>
            <a:pPr lvl="2"/>
            <a:r>
              <a:rPr lang="en-US" dirty="0"/>
              <a:t>Dilute colloids appear to be </a:t>
            </a:r>
            <a:r>
              <a:rPr lang="en-US" u="sng" dirty="0"/>
              <a:t>homogeneous</a:t>
            </a:r>
            <a:r>
              <a:rPr lang="en-US" dirty="0"/>
              <a:t> because their disperse particles are so small.</a:t>
            </a:r>
            <a:endParaRPr lang="en-US" sz="2000" dirty="0"/>
          </a:p>
          <a:p>
            <a:pPr lvl="2"/>
            <a:r>
              <a:rPr lang="en-US" dirty="0"/>
              <a:t>Dispersed colloid particles are large enough to scatter </a:t>
            </a:r>
            <a:r>
              <a:rPr lang="en-US" u="sng" dirty="0"/>
              <a:t>light</a:t>
            </a:r>
            <a:r>
              <a:rPr lang="en-US" dirty="0"/>
              <a:t>, a phenomenon known as the </a:t>
            </a:r>
            <a:r>
              <a:rPr lang="en-US" u="sng" dirty="0"/>
              <a:t>Tyndall</a:t>
            </a:r>
            <a:r>
              <a:rPr lang="en-US" dirty="0"/>
              <a:t> effect.</a:t>
            </a:r>
            <a:endParaRPr lang="en-US" sz="2000" dirty="0"/>
          </a:p>
          <a:p>
            <a:pPr lvl="3"/>
            <a:r>
              <a:rPr lang="en-US" dirty="0"/>
              <a:t>A beam of light is </a:t>
            </a:r>
            <a:r>
              <a:rPr lang="en-US" u="sng" dirty="0"/>
              <a:t>visible</a:t>
            </a:r>
            <a:r>
              <a:rPr lang="en-US" dirty="0"/>
              <a:t> in a colloid</a:t>
            </a:r>
            <a:endParaRPr lang="en-US" sz="1800" dirty="0"/>
          </a:p>
          <a:p>
            <a:pPr lvl="3"/>
            <a:r>
              <a:rPr lang="en-US" dirty="0"/>
              <a:t>Suspensions can also exhibit the Tyndall effect, but </a:t>
            </a:r>
            <a:r>
              <a:rPr lang="en-US" u="sng" dirty="0"/>
              <a:t>solutions</a:t>
            </a:r>
            <a:r>
              <a:rPr lang="en-US" dirty="0"/>
              <a:t> cannot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Homogeneous Mixtures</a:t>
            </a:r>
            <a:endParaRPr lang="en-US" sz="2800" dirty="0"/>
          </a:p>
          <a:p>
            <a:pPr lvl="1"/>
            <a:r>
              <a:rPr lang="en-US" u="sng" dirty="0"/>
              <a:t>Solutions</a:t>
            </a:r>
            <a:r>
              <a:rPr lang="en-US" dirty="0"/>
              <a:t> are homogeneous mixtures that contain two or more substances called the solute and solvent.</a:t>
            </a:r>
            <a:endParaRPr lang="en-US" sz="2400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solute</a:t>
            </a:r>
            <a:r>
              <a:rPr lang="en-US" dirty="0"/>
              <a:t> is the substance that dissolves</a:t>
            </a:r>
            <a:endParaRPr lang="en-US" sz="2000" dirty="0"/>
          </a:p>
          <a:p>
            <a:pPr lvl="2"/>
            <a:r>
              <a:rPr lang="en-US" dirty="0"/>
              <a:t>The </a:t>
            </a:r>
            <a:r>
              <a:rPr lang="en-US" u="sng" dirty="0"/>
              <a:t>solvent</a:t>
            </a:r>
            <a:r>
              <a:rPr lang="en-US" dirty="0"/>
              <a:t> is the dissolving medium</a:t>
            </a:r>
            <a:endParaRPr lang="en-US" sz="2000" dirty="0"/>
          </a:p>
          <a:p>
            <a:pPr lvl="1"/>
            <a:r>
              <a:rPr lang="en-US" dirty="0"/>
              <a:t>A solution might exist as a gas, liquid, or solid depending on the state of its </a:t>
            </a:r>
            <a:r>
              <a:rPr lang="en-US" u="sng" dirty="0"/>
              <a:t>solvent</a:t>
            </a:r>
            <a:endParaRPr lang="en-US" sz="2400" dirty="0"/>
          </a:p>
          <a:p>
            <a:pPr lvl="2"/>
            <a:r>
              <a:rPr lang="en-US" dirty="0"/>
              <a:t>Most are </a:t>
            </a:r>
            <a:r>
              <a:rPr lang="en-US" u="sng" dirty="0"/>
              <a:t>liquids</a:t>
            </a:r>
            <a:endParaRPr lang="en-US" sz="2000" dirty="0"/>
          </a:p>
          <a:p>
            <a:pPr lvl="1"/>
            <a:r>
              <a:rPr lang="en-US" dirty="0"/>
              <a:t>A substance that dissolves in a solvent is said to be </a:t>
            </a:r>
            <a:r>
              <a:rPr lang="en-US" u="sng" dirty="0"/>
              <a:t>soluble</a:t>
            </a:r>
            <a:r>
              <a:rPr lang="en-US" dirty="0"/>
              <a:t> in that solvent.</a:t>
            </a:r>
            <a:endParaRPr lang="en-US" sz="2400" dirty="0"/>
          </a:p>
          <a:p>
            <a:pPr lvl="2"/>
            <a:r>
              <a:rPr lang="en-US" dirty="0"/>
              <a:t>Substances that are soluble in each other in any proportion are said to be </a:t>
            </a:r>
            <a:r>
              <a:rPr lang="en-US" u="sng" dirty="0"/>
              <a:t>miscible</a:t>
            </a:r>
            <a:endParaRPr lang="en-US" sz="2000" dirty="0"/>
          </a:p>
          <a:p>
            <a:pPr lvl="1"/>
            <a:r>
              <a:rPr lang="en-US" dirty="0"/>
              <a:t>A substance that does not dissolve in a solvent is said to be </a:t>
            </a:r>
            <a:r>
              <a:rPr lang="en-US" u="sng" dirty="0"/>
              <a:t>insoluble</a:t>
            </a:r>
            <a:r>
              <a:rPr lang="en-US" dirty="0"/>
              <a:t> in that solvent.</a:t>
            </a:r>
            <a:endParaRPr lang="en-US" sz="2400" dirty="0"/>
          </a:p>
          <a:p>
            <a:pPr lvl="2"/>
            <a:r>
              <a:rPr lang="en-US" dirty="0"/>
              <a:t>Two liquids that can be mixed together but separate shortly after are said to be </a:t>
            </a:r>
            <a:r>
              <a:rPr lang="en-US" u="sng" dirty="0"/>
              <a:t>immiscible</a:t>
            </a:r>
            <a:r>
              <a:rPr lang="en-US" dirty="0"/>
              <a:t>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14.2 Solution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concentration of a solution is a measure of how much </a:t>
            </a:r>
            <a:r>
              <a:rPr lang="en-US" u="sng" dirty="0"/>
              <a:t>solute</a:t>
            </a:r>
            <a:r>
              <a:rPr lang="en-US" dirty="0"/>
              <a:t> is dissolved in a specific </a:t>
            </a:r>
            <a:r>
              <a:rPr lang="en-US" u="sng" dirty="0"/>
              <a:t>amount</a:t>
            </a:r>
            <a:r>
              <a:rPr lang="en-US" dirty="0"/>
              <a:t> of solvent or solution.</a:t>
            </a:r>
            <a:endParaRPr lang="en-US" sz="2800" dirty="0"/>
          </a:p>
          <a:p>
            <a:pPr lvl="0"/>
            <a:r>
              <a:rPr lang="en-US" dirty="0"/>
              <a:t>Concentration can be described </a:t>
            </a:r>
            <a:r>
              <a:rPr lang="en-US" u="sng" dirty="0"/>
              <a:t>qualitatively</a:t>
            </a:r>
            <a:r>
              <a:rPr lang="en-US" dirty="0"/>
              <a:t> using the words concentrated or dilute</a:t>
            </a:r>
            <a:endParaRPr lang="en-US" sz="2800" dirty="0"/>
          </a:p>
          <a:p>
            <a:pPr lvl="0"/>
            <a:r>
              <a:rPr lang="en-US" dirty="0"/>
              <a:t>Commonly used </a:t>
            </a:r>
            <a:r>
              <a:rPr lang="en-US" u="sng" dirty="0"/>
              <a:t>quantitative</a:t>
            </a:r>
            <a:r>
              <a:rPr lang="en-US" dirty="0"/>
              <a:t> descriptions are percent by either mass or volume, molarity, and molality.</a:t>
            </a:r>
            <a:endParaRPr lang="en-US" sz="2800" dirty="0"/>
          </a:p>
          <a:p>
            <a:pPr lvl="1"/>
            <a:r>
              <a:rPr lang="en-US" dirty="0"/>
              <a:t>Express concentration as a </a:t>
            </a:r>
            <a:r>
              <a:rPr lang="en-US" u="sng" dirty="0"/>
              <a:t>ratio</a:t>
            </a:r>
            <a:r>
              <a:rPr lang="en-US" dirty="0"/>
              <a:t> of measured amounts of solute and solvent or solution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1991</Words>
  <Application>Microsoft Office PowerPoint</Application>
  <PresentationFormat>On-screen Show (4:3)</PresentationFormat>
  <Paragraphs>170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Chapter 14: Mixtures and Solutions</vt:lpstr>
      <vt:lpstr>14.1 Types of Mixtures</vt:lpstr>
      <vt:lpstr>Slide 3</vt:lpstr>
      <vt:lpstr>Slide 4</vt:lpstr>
      <vt:lpstr>Slide 5</vt:lpstr>
      <vt:lpstr>Slide 6</vt:lpstr>
      <vt:lpstr>Slide 7</vt:lpstr>
      <vt:lpstr>14.2 Solution Concentration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14.3 Factors Affecting Solvation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14.4 Colligative Properties of Solutions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Mixtures and Solutions</dc:title>
  <dc:creator>Kelly</dc:creator>
  <cp:lastModifiedBy>Kelly</cp:lastModifiedBy>
  <cp:revision>2</cp:revision>
  <dcterms:created xsi:type="dcterms:W3CDTF">2016-05-10T15:53:34Z</dcterms:created>
  <dcterms:modified xsi:type="dcterms:W3CDTF">2016-05-10T16:12:22Z</dcterms:modified>
</cp:coreProperties>
</file>