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95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8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7269-5E6A-44CC-97F3-4D38DF8C84C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96DA-E186-414E-B0F7-2686545FB4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7269-5E6A-44CC-97F3-4D38DF8C84C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96DA-E186-414E-B0F7-2686545FB4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7269-5E6A-44CC-97F3-4D38DF8C84C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96DA-E186-414E-B0F7-2686545FB4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Courier New" pitchFamily="49" charset="0"/>
              <a:buChar char="o"/>
              <a:defRPr/>
            </a:lvl2pPr>
            <a:lvl3pPr>
              <a:buFont typeface="Symbol" pitchFamily="18" charset="2"/>
              <a:buChar char="¨"/>
              <a:defRPr sz="2600"/>
            </a:lvl3pPr>
            <a:lvl4pPr>
              <a:buFont typeface="Arial" pitchFamily="34" charset="0"/>
              <a:buChar char="•"/>
              <a:defRPr sz="2400"/>
            </a:lvl4pPr>
            <a:lvl5pPr>
              <a:buFont typeface="Courier New" pitchFamily="49" charset="0"/>
              <a:buChar char="o"/>
              <a:defRPr sz="2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7269-5E6A-44CC-97F3-4D38DF8C84C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96DA-E186-414E-B0F7-2686545FB4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7269-5E6A-44CC-97F3-4D38DF8C84C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96DA-E186-414E-B0F7-2686545FB4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7269-5E6A-44CC-97F3-4D38DF8C84C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96DA-E186-414E-B0F7-2686545FB4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7269-5E6A-44CC-97F3-4D38DF8C84C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96DA-E186-414E-B0F7-2686545FB4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7269-5E6A-44CC-97F3-4D38DF8C84C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96DA-E186-414E-B0F7-2686545FB4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7269-5E6A-44CC-97F3-4D38DF8C84C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96DA-E186-414E-B0F7-2686545FB4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7269-5E6A-44CC-97F3-4D38DF8C84C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96DA-E186-414E-B0F7-2686545FB4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7269-5E6A-44CC-97F3-4D38DF8C84C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96DA-E186-414E-B0F7-2686545FB4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999"/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27269-5E6A-44CC-97F3-4D38DF8C84C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596DA-E186-414E-B0F7-2686545FB4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2: Analyzing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2800" dirty="0"/>
              <a:t>The </a:t>
            </a:r>
            <a:r>
              <a:rPr lang="en-US" sz="2800" u="sng" dirty="0"/>
              <a:t>Celsius</a:t>
            </a:r>
            <a:r>
              <a:rPr lang="en-US" sz="2800" dirty="0"/>
              <a:t> scale is used throughout much of the rest of the world</a:t>
            </a:r>
          </a:p>
          <a:p>
            <a:pPr lvl="3"/>
            <a:r>
              <a:rPr lang="en-US" dirty="0"/>
              <a:t>Based on the freezing and boiling points of </a:t>
            </a:r>
            <a:r>
              <a:rPr lang="en-US" u="sng" dirty="0"/>
              <a:t>water</a:t>
            </a:r>
            <a:endParaRPr lang="en-US" dirty="0"/>
          </a:p>
          <a:p>
            <a:pPr lvl="3"/>
            <a:r>
              <a:rPr lang="en-US" dirty="0"/>
              <a:t>Defined freezing point of water as </a:t>
            </a:r>
            <a:r>
              <a:rPr lang="en-US" u="sng" dirty="0"/>
              <a:t>0</a:t>
            </a:r>
            <a:r>
              <a:rPr lang="en-US" u="sng" dirty="0">
                <a:sym typeface="Symbol"/>
              </a:rPr>
              <a:t></a:t>
            </a:r>
            <a:r>
              <a:rPr lang="en-US" u="sng" dirty="0"/>
              <a:t>C</a:t>
            </a:r>
            <a:r>
              <a:rPr lang="en-US" dirty="0"/>
              <a:t> and the boiling point of water as </a:t>
            </a:r>
            <a:r>
              <a:rPr lang="en-US" u="sng" dirty="0"/>
              <a:t>100</a:t>
            </a:r>
            <a:r>
              <a:rPr lang="en-US" u="sng" dirty="0">
                <a:sym typeface="Symbol"/>
              </a:rPr>
              <a:t></a:t>
            </a:r>
            <a:r>
              <a:rPr lang="en-US" u="sng" dirty="0"/>
              <a:t>C</a:t>
            </a:r>
            <a:endParaRPr lang="en-US" dirty="0"/>
          </a:p>
          <a:p>
            <a:pPr lvl="4"/>
            <a:r>
              <a:rPr lang="en-US" dirty="0"/>
              <a:t>Distance between these two points divided evenly into </a:t>
            </a:r>
            <a:r>
              <a:rPr lang="en-US" u="sng" dirty="0"/>
              <a:t>100</a:t>
            </a:r>
            <a:r>
              <a:rPr lang="en-US" dirty="0"/>
              <a:t> equal units, or </a:t>
            </a:r>
            <a:r>
              <a:rPr lang="en-US" u="sng" dirty="0"/>
              <a:t>degrees</a:t>
            </a:r>
            <a:r>
              <a:rPr lang="en-US" dirty="0"/>
              <a:t>.</a:t>
            </a:r>
          </a:p>
          <a:p>
            <a:pPr lvl="3"/>
            <a:r>
              <a:rPr lang="en-US" dirty="0"/>
              <a:t>Convert from Celsius to Fahrenheit</a:t>
            </a:r>
          </a:p>
          <a:p>
            <a:pPr lvl="4"/>
            <a:r>
              <a:rPr lang="en-US" dirty="0">
                <a:sym typeface="Symbol"/>
              </a:rPr>
              <a:t></a:t>
            </a:r>
            <a:r>
              <a:rPr lang="en-US" dirty="0"/>
              <a:t>F = </a:t>
            </a:r>
            <a:r>
              <a:rPr lang="en-US" u="sng" dirty="0"/>
              <a:t>1.8 (</a:t>
            </a:r>
            <a:r>
              <a:rPr lang="en-US" u="sng" dirty="0">
                <a:sym typeface="Symbol"/>
              </a:rPr>
              <a:t></a:t>
            </a:r>
            <a:r>
              <a:rPr lang="en-US" u="sng" dirty="0"/>
              <a:t>C) + 32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2800" dirty="0"/>
              <a:t>The SI base unit for temperature is the </a:t>
            </a:r>
            <a:r>
              <a:rPr lang="en-US" sz="2800" u="sng" dirty="0" err="1"/>
              <a:t>kelvin</a:t>
            </a:r>
            <a:r>
              <a:rPr lang="en-US" sz="2800" dirty="0"/>
              <a:t> (K)</a:t>
            </a:r>
          </a:p>
          <a:p>
            <a:pPr lvl="3"/>
            <a:r>
              <a:rPr lang="en-US" u="sng" dirty="0"/>
              <a:t>Zero</a:t>
            </a:r>
            <a:r>
              <a:rPr lang="en-US" dirty="0"/>
              <a:t> </a:t>
            </a:r>
            <a:r>
              <a:rPr lang="en-US" dirty="0" err="1"/>
              <a:t>kelvin</a:t>
            </a:r>
            <a:r>
              <a:rPr lang="en-US" dirty="0"/>
              <a:t> is a point where all particles are at their lowest possible </a:t>
            </a:r>
            <a:r>
              <a:rPr lang="en-US" u="sng" dirty="0"/>
              <a:t>energy</a:t>
            </a:r>
            <a:r>
              <a:rPr lang="en-US" dirty="0"/>
              <a:t> state</a:t>
            </a:r>
          </a:p>
          <a:p>
            <a:pPr lvl="3"/>
            <a:r>
              <a:rPr lang="en-US" dirty="0"/>
              <a:t>Water freezes at </a:t>
            </a:r>
            <a:r>
              <a:rPr lang="en-US" u="sng" dirty="0"/>
              <a:t>273 K</a:t>
            </a:r>
            <a:r>
              <a:rPr lang="en-US" dirty="0"/>
              <a:t> and boils at </a:t>
            </a:r>
            <a:r>
              <a:rPr lang="en-US" u="sng" dirty="0"/>
              <a:t>373 K</a:t>
            </a:r>
            <a:endParaRPr lang="en-US" dirty="0"/>
          </a:p>
          <a:p>
            <a:pPr lvl="3"/>
            <a:r>
              <a:rPr lang="en-US" dirty="0"/>
              <a:t>Convert between Kelvin and Celsius</a:t>
            </a:r>
          </a:p>
          <a:p>
            <a:pPr lvl="4"/>
            <a:r>
              <a:rPr lang="en-US" sz="2400" dirty="0"/>
              <a:t>K = </a:t>
            </a:r>
            <a:r>
              <a:rPr lang="en-US" sz="2400" dirty="0">
                <a:sym typeface="Symbol"/>
              </a:rPr>
              <a:t></a:t>
            </a:r>
            <a:r>
              <a:rPr lang="en-US" sz="2400" dirty="0"/>
              <a:t>C + </a:t>
            </a:r>
            <a:r>
              <a:rPr lang="en-US" sz="2400" u="sng" dirty="0"/>
              <a:t>273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Derived Units</a:t>
            </a:r>
          </a:p>
          <a:p>
            <a:pPr lvl="1"/>
            <a:r>
              <a:rPr lang="en-US" dirty="0"/>
              <a:t>Not all quantities can be measured with SI </a:t>
            </a:r>
            <a:r>
              <a:rPr lang="en-US" u="sng" dirty="0"/>
              <a:t>base</a:t>
            </a:r>
            <a:r>
              <a:rPr lang="en-US" dirty="0"/>
              <a:t> units</a:t>
            </a:r>
          </a:p>
          <a:p>
            <a:pPr lvl="1"/>
            <a:r>
              <a:rPr lang="en-US" dirty="0"/>
              <a:t>A unit that is defined by a </a:t>
            </a:r>
            <a:r>
              <a:rPr lang="en-US" u="sng" dirty="0"/>
              <a:t>combination</a:t>
            </a:r>
            <a:r>
              <a:rPr lang="en-US" dirty="0"/>
              <a:t> of base units is called a </a:t>
            </a:r>
            <a:r>
              <a:rPr lang="en-US" u="sng" dirty="0"/>
              <a:t>derived</a:t>
            </a:r>
            <a:r>
              <a:rPr lang="en-US" dirty="0"/>
              <a:t> unit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Volume</a:t>
            </a:r>
          </a:p>
          <a:p>
            <a:pPr lvl="2"/>
            <a:r>
              <a:rPr lang="en-US" sz="2800" dirty="0"/>
              <a:t>Volume is the </a:t>
            </a:r>
            <a:r>
              <a:rPr lang="en-US" sz="2800" u="sng" dirty="0"/>
              <a:t>space</a:t>
            </a:r>
            <a:r>
              <a:rPr lang="en-US" sz="2800" dirty="0"/>
              <a:t> occupied by an object</a:t>
            </a:r>
          </a:p>
          <a:p>
            <a:pPr lvl="2"/>
            <a:r>
              <a:rPr lang="en-US" sz="2800" dirty="0"/>
              <a:t>The derived unit for volume is the </a:t>
            </a:r>
            <a:r>
              <a:rPr lang="en-US" sz="2800" u="sng" dirty="0"/>
              <a:t>cubic meter</a:t>
            </a:r>
            <a:r>
              <a:rPr lang="en-US" sz="2800" dirty="0"/>
              <a:t> (m</a:t>
            </a:r>
            <a:r>
              <a:rPr lang="en-US" sz="2800" baseline="30000" dirty="0"/>
              <a:t>3</a:t>
            </a:r>
            <a:r>
              <a:rPr lang="en-US" sz="2800" dirty="0"/>
              <a:t>)</a:t>
            </a:r>
          </a:p>
          <a:p>
            <a:pPr lvl="2"/>
            <a:r>
              <a:rPr lang="en-US" sz="2800" dirty="0"/>
              <a:t>The volume of an irregularly shaped solid can be determined using the </a:t>
            </a:r>
            <a:r>
              <a:rPr lang="en-US" sz="2800" u="sng" dirty="0"/>
              <a:t>water</a:t>
            </a:r>
            <a:r>
              <a:rPr lang="en-US" sz="2800" dirty="0"/>
              <a:t> </a:t>
            </a:r>
            <a:r>
              <a:rPr lang="en-US" sz="2800" u="sng" dirty="0"/>
              <a:t>displacement</a:t>
            </a:r>
            <a:r>
              <a:rPr lang="en-US" sz="2800" dirty="0"/>
              <a:t> method</a:t>
            </a:r>
          </a:p>
          <a:p>
            <a:pPr lvl="2"/>
            <a:r>
              <a:rPr lang="en-US" sz="2800" dirty="0"/>
              <a:t>For everyday use, a more useful unit of volume is the </a:t>
            </a:r>
            <a:r>
              <a:rPr lang="en-US" sz="2800" u="sng" dirty="0"/>
              <a:t>liter</a:t>
            </a:r>
            <a:endParaRPr lang="en-US" sz="2800" dirty="0"/>
          </a:p>
          <a:p>
            <a:pPr lvl="3"/>
            <a:r>
              <a:rPr lang="en-US" dirty="0"/>
              <a:t>A liter (L) is equal to one cubic </a:t>
            </a:r>
            <a:r>
              <a:rPr lang="en-US" u="sng" dirty="0"/>
              <a:t>decimeter</a:t>
            </a:r>
            <a:r>
              <a:rPr lang="en-US" dirty="0"/>
              <a:t> (dm</a:t>
            </a:r>
            <a:r>
              <a:rPr lang="en-US" baseline="30000" dirty="0"/>
              <a:t>3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In the laboratory, volume is often measured in milliliters (</a:t>
            </a:r>
            <a:r>
              <a:rPr lang="en-US" u="sng" dirty="0" err="1"/>
              <a:t>mL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1ml = </a:t>
            </a:r>
            <a:r>
              <a:rPr lang="en-US" u="sng" dirty="0"/>
              <a:t>1cm</a:t>
            </a:r>
            <a:r>
              <a:rPr lang="en-US" u="sng" baseline="30000" dirty="0"/>
              <a:t>3</a:t>
            </a:r>
            <a:r>
              <a:rPr lang="en-US" u="sng" dirty="0"/>
              <a:t>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Density</a:t>
            </a:r>
          </a:p>
          <a:p>
            <a:pPr lvl="2"/>
            <a:r>
              <a:rPr lang="en-US" sz="2800" dirty="0"/>
              <a:t>Density is the amount of </a:t>
            </a:r>
            <a:r>
              <a:rPr lang="en-US" sz="2800" u="sng" dirty="0"/>
              <a:t>mass</a:t>
            </a:r>
            <a:r>
              <a:rPr lang="en-US" sz="2800" dirty="0"/>
              <a:t> per unit </a:t>
            </a:r>
            <a:r>
              <a:rPr lang="en-US" sz="2800" u="sng" dirty="0"/>
              <a:t>volume</a:t>
            </a:r>
            <a:endParaRPr lang="en-US" sz="2800" dirty="0"/>
          </a:p>
          <a:p>
            <a:pPr lvl="3"/>
            <a:r>
              <a:rPr lang="en-US" dirty="0"/>
              <a:t>Common units of density are grams per cubic centimeter (g/cm</a:t>
            </a:r>
            <a:r>
              <a:rPr lang="en-US" baseline="30000" dirty="0"/>
              <a:t>3</a:t>
            </a:r>
            <a:r>
              <a:rPr lang="en-US" dirty="0"/>
              <a:t>) for </a:t>
            </a:r>
            <a:r>
              <a:rPr lang="en-US" u="sng" dirty="0"/>
              <a:t>solids</a:t>
            </a:r>
            <a:r>
              <a:rPr lang="en-US" dirty="0"/>
              <a:t> and grams per milliliter (g/</a:t>
            </a:r>
            <a:r>
              <a:rPr lang="en-US" dirty="0" err="1"/>
              <a:t>mL</a:t>
            </a:r>
            <a:r>
              <a:rPr lang="en-US" dirty="0"/>
              <a:t>) for </a:t>
            </a:r>
            <a:r>
              <a:rPr lang="en-US" u="sng" dirty="0"/>
              <a:t>liquids</a:t>
            </a:r>
            <a:r>
              <a:rPr lang="en-US" dirty="0"/>
              <a:t> and </a:t>
            </a:r>
            <a:r>
              <a:rPr lang="en-US" u="sng" dirty="0"/>
              <a:t>gases</a:t>
            </a:r>
            <a:r>
              <a:rPr lang="en-US" dirty="0"/>
              <a:t>.</a:t>
            </a:r>
          </a:p>
          <a:p>
            <a:pPr lvl="3"/>
            <a:r>
              <a:rPr lang="en-US" dirty="0"/>
              <a:t>Density equation:</a:t>
            </a:r>
          </a:p>
          <a:p>
            <a:pPr lvl="4"/>
            <a:r>
              <a:rPr lang="en-US" sz="2400" dirty="0"/>
              <a:t>Density = </a:t>
            </a:r>
            <a:r>
              <a:rPr lang="en-US" sz="2400" u="sng" dirty="0"/>
              <a:t>mass/volume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2.2 Scientific Notation and Dimensional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Scientific Notation</a:t>
            </a:r>
          </a:p>
          <a:p>
            <a:pPr lvl="1"/>
            <a:r>
              <a:rPr lang="en-US" dirty="0"/>
              <a:t>Scientific notation can be used to express any number as a number between 1 and 10 (known as the </a:t>
            </a:r>
            <a:r>
              <a:rPr lang="en-US" u="sng" dirty="0"/>
              <a:t>coefficient</a:t>
            </a:r>
            <a:r>
              <a:rPr lang="en-US" dirty="0"/>
              <a:t>) multiplied by 10 raised to a power (known as the </a:t>
            </a:r>
            <a:r>
              <a:rPr lang="en-US" u="sng" dirty="0"/>
              <a:t>exponent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For numbers greater than 1, a </a:t>
            </a:r>
            <a:r>
              <a:rPr lang="en-US" u="sng" dirty="0"/>
              <a:t>positive</a:t>
            </a:r>
            <a:r>
              <a:rPr lang="en-US" dirty="0"/>
              <a:t> exponent is used to indicate how many times the coefficient must be </a:t>
            </a:r>
            <a:r>
              <a:rPr lang="en-US" u="sng" dirty="0"/>
              <a:t>multiplied</a:t>
            </a:r>
            <a:r>
              <a:rPr lang="en-US" dirty="0"/>
              <a:t> by 10 in order to obtain the original number.</a:t>
            </a:r>
          </a:p>
          <a:p>
            <a:pPr lvl="1"/>
            <a:r>
              <a:rPr lang="en-US" dirty="0"/>
              <a:t>For numbers less than 1, a </a:t>
            </a:r>
            <a:r>
              <a:rPr lang="en-US" u="sng" dirty="0"/>
              <a:t>negative</a:t>
            </a:r>
            <a:r>
              <a:rPr lang="en-US" dirty="0"/>
              <a:t> exponent indicates how many times the coefficient must be </a:t>
            </a:r>
            <a:r>
              <a:rPr lang="en-US" u="sng" dirty="0"/>
              <a:t>divided</a:t>
            </a:r>
            <a:r>
              <a:rPr lang="en-US" dirty="0"/>
              <a:t> by 10 in order to obtain the original number.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Determining the exponent:</a:t>
            </a:r>
          </a:p>
          <a:p>
            <a:pPr lvl="2"/>
            <a:r>
              <a:rPr lang="en-US" sz="2800" dirty="0"/>
              <a:t>Count the number of places the </a:t>
            </a:r>
            <a:r>
              <a:rPr lang="en-US" sz="2800" u="sng" dirty="0"/>
              <a:t>decimal point</a:t>
            </a:r>
            <a:r>
              <a:rPr lang="en-US" sz="2800" dirty="0"/>
              <a:t> must be moved to result in a </a:t>
            </a:r>
            <a:r>
              <a:rPr lang="en-US" sz="2800" u="sng" dirty="0"/>
              <a:t>coefficient</a:t>
            </a:r>
            <a:r>
              <a:rPr lang="en-US" sz="2800" dirty="0"/>
              <a:t> between 1 and 10</a:t>
            </a:r>
          </a:p>
          <a:p>
            <a:pPr lvl="2"/>
            <a:r>
              <a:rPr lang="en-US" sz="2800" dirty="0"/>
              <a:t>Positive exponent if the decimal moves </a:t>
            </a:r>
            <a:r>
              <a:rPr lang="en-US" sz="2800" u="sng" dirty="0"/>
              <a:t>left</a:t>
            </a:r>
            <a:endParaRPr lang="en-US" sz="2800" dirty="0"/>
          </a:p>
          <a:p>
            <a:pPr lvl="2"/>
            <a:r>
              <a:rPr lang="en-US" sz="2800" u="sng" dirty="0"/>
              <a:t>Negative</a:t>
            </a:r>
            <a:r>
              <a:rPr lang="en-US" sz="2800" dirty="0"/>
              <a:t> exponent if the decimal moves right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Addition and Subtraction</a:t>
            </a:r>
          </a:p>
          <a:p>
            <a:pPr lvl="2"/>
            <a:r>
              <a:rPr lang="en-US" sz="2800" dirty="0"/>
              <a:t>Exponents must be the </a:t>
            </a:r>
            <a:r>
              <a:rPr lang="en-US" sz="2800" u="sng" dirty="0"/>
              <a:t>same</a:t>
            </a:r>
            <a:r>
              <a:rPr lang="en-US" sz="2800" dirty="0"/>
              <a:t> before adding or subtracting</a:t>
            </a:r>
          </a:p>
          <a:p>
            <a:pPr lvl="2"/>
            <a:r>
              <a:rPr lang="en-US" sz="2800" dirty="0"/>
              <a:t>Each place the decimal shifts to the left </a:t>
            </a:r>
            <a:r>
              <a:rPr lang="en-US" sz="2800" u="sng" dirty="0"/>
              <a:t>increases</a:t>
            </a:r>
            <a:r>
              <a:rPr lang="en-US" sz="2800" dirty="0"/>
              <a:t> the exponent by 1</a:t>
            </a:r>
          </a:p>
          <a:p>
            <a:pPr lvl="2"/>
            <a:r>
              <a:rPr lang="en-US" sz="2800" dirty="0"/>
              <a:t>Each place the decimal shifts to the </a:t>
            </a:r>
            <a:r>
              <a:rPr lang="en-US" sz="2800" u="sng" dirty="0"/>
              <a:t>right</a:t>
            </a:r>
            <a:r>
              <a:rPr lang="en-US" sz="2800" dirty="0"/>
              <a:t> decreases the exponent by 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Multiplication and Division</a:t>
            </a:r>
          </a:p>
          <a:p>
            <a:pPr lvl="2"/>
            <a:r>
              <a:rPr lang="en-US" sz="2800" dirty="0"/>
              <a:t>Do not need to have the same</a:t>
            </a:r>
            <a:r>
              <a:rPr lang="en-US" sz="2800" u="sng" dirty="0"/>
              <a:t> exponent</a:t>
            </a:r>
            <a:endParaRPr lang="en-US" sz="2800" dirty="0"/>
          </a:p>
          <a:p>
            <a:pPr lvl="2"/>
            <a:r>
              <a:rPr lang="en-US" sz="2800" dirty="0"/>
              <a:t>For multiplication, multiply the </a:t>
            </a:r>
            <a:r>
              <a:rPr lang="en-US" sz="2800" u="sng" dirty="0"/>
              <a:t>coefficients</a:t>
            </a:r>
            <a:r>
              <a:rPr lang="en-US" sz="2800" dirty="0"/>
              <a:t>, and then </a:t>
            </a:r>
            <a:r>
              <a:rPr lang="en-US" sz="2800" u="sng" dirty="0"/>
              <a:t>add</a:t>
            </a:r>
            <a:r>
              <a:rPr lang="en-US" sz="2800" dirty="0"/>
              <a:t> the exponents</a:t>
            </a:r>
          </a:p>
          <a:p>
            <a:pPr lvl="2"/>
            <a:r>
              <a:rPr lang="en-US" sz="2800" dirty="0"/>
              <a:t>For division, </a:t>
            </a:r>
            <a:r>
              <a:rPr lang="en-US" sz="2800" u="sng" dirty="0"/>
              <a:t>divide</a:t>
            </a:r>
            <a:r>
              <a:rPr lang="en-US" sz="2800" dirty="0"/>
              <a:t> the coefficients, and then subtract the </a:t>
            </a:r>
            <a:r>
              <a:rPr lang="en-US" sz="2800" u="sng" dirty="0"/>
              <a:t>exponent</a:t>
            </a:r>
            <a:r>
              <a:rPr lang="en-US" sz="2800" dirty="0"/>
              <a:t> of the </a:t>
            </a:r>
            <a:r>
              <a:rPr lang="en-US" sz="2800" u="sng" dirty="0"/>
              <a:t>divisor</a:t>
            </a:r>
            <a:r>
              <a:rPr lang="en-US" sz="2800" dirty="0"/>
              <a:t> from the exponent of the dividend.</a:t>
            </a:r>
          </a:p>
          <a:p>
            <a:pPr lvl="1"/>
            <a:r>
              <a:rPr lang="en-US" dirty="0"/>
              <a:t>Any number raised to a power of 0 is equal to </a:t>
            </a:r>
            <a:r>
              <a:rPr lang="en-US" u="sng" dirty="0"/>
              <a:t>1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 Units and Measurements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Dimensional Analysis</a:t>
            </a:r>
          </a:p>
          <a:p>
            <a:pPr lvl="1"/>
            <a:r>
              <a:rPr lang="en-US" u="sng" dirty="0"/>
              <a:t>Dimensional analysis</a:t>
            </a:r>
            <a:r>
              <a:rPr lang="en-US" dirty="0"/>
              <a:t> is a systematic approach to problem solving that uses conversion factors to move, or convert, from one unit to another </a:t>
            </a:r>
          </a:p>
          <a:p>
            <a:pPr lvl="1"/>
            <a:r>
              <a:rPr lang="en-US" dirty="0"/>
              <a:t>A</a:t>
            </a:r>
            <a:r>
              <a:rPr lang="en-US" u="sng" dirty="0"/>
              <a:t> conversion factor</a:t>
            </a:r>
            <a:r>
              <a:rPr lang="en-US" dirty="0"/>
              <a:t> is a ratio of equivalent values having different units</a:t>
            </a:r>
          </a:p>
          <a:p>
            <a:pPr lvl="2"/>
            <a:r>
              <a:rPr lang="en-US" sz="2800" dirty="0"/>
              <a:t>Ex: 3 teaspoons / 1 Tablespoon</a:t>
            </a:r>
          </a:p>
          <a:p>
            <a:pPr lvl="1"/>
            <a:r>
              <a:rPr lang="en-US" dirty="0"/>
              <a:t>Multiplying a quantity by a conversion factor changes the </a:t>
            </a:r>
            <a:r>
              <a:rPr lang="en-US" u="sng" dirty="0"/>
              <a:t>units</a:t>
            </a:r>
            <a:r>
              <a:rPr lang="en-US" dirty="0"/>
              <a:t> of the quantity without changing its </a:t>
            </a:r>
            <a:r>
              <a:rPr lang="en-US" u="sng" dirty="0"/>
              <a:t>value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Most conversion factors are written from </a:t>
            </a:r>
            <a:r>
              <a:rPr lang="en-US" u="sng" dirty="0"/>
              <a:t>relationships</a:t>
            </a:r>
            <a:r>
              <a:rPr lang="en-US" dirty="0"/>
              <a:t> between units</a:t>
            </a:r>
          </a:p>
          <a:p>
            <a:pPr lvl="2"/>
            <a:r>
              <a:rPr lang="en-US" sz="2800" u="sng" dirty="0"/>
              <a:t>Prefixes</a:t>
            </a:r>
            <a:r>
              <a:rPr lang="en-US" sz="2800" dirty="0"/>
              <a:t>: 1000 meter = 1 kilometer</a:t>
            </a:r>
          </a:p>
          <a:p>
            <a:pPr lvl="3"/>
            <a:r>
              <a:rPr lang="en-US" dirty="0"/>
              <a:t>1km/1000m and 1000m/1km</a:t>
            </a:r>
          </a:p>
          <a:p>
            <a:pPr lvl="2"/>
            <a:r>
              <a:rPr lang="en-US" sz="2800" u="sng" dirty="0"/>
              <a:t>Derived</a:t>
            </a:r>
            <a:r>
              <a:rPr lang="en-US" sz="2800" dirty="0"/>
              <a:t> units: density of 2.5g/</a:t>
            </a:r>
            <a:r>
              <a:rPr lang="en-US" sz="2800" dirty="0" err="1"/>
              <a:t>mL</a:t>
            </a:r>
            <a:endParaRPr lang="en-US" sz="2800" dirty="0"/>
          </a:p>
          <a:p>
            <a:pPr lvl="3"/>
            <a:r>
              <a:rPr lang="en-US" dirty="0"/>
              <a:t>2.5g/1mL and 1mL/2.5g</a:t>
            </a:r>
          </a:p>
          <a:p>
            <a:pPr lvl="2"/>
            <a:r>
              <a:rPr lang="en-US" sz="2800" dirty="0"/>
              <a:t>A percentage is a </a:t>
            </a:r>
            <a:r>
              <a:rPr lang="en-US" sz="2800" u="sng" dirty="0"/>
              <a:t>ratio</a:t>
            </a:r>
            <a:r>
              <a:rPr lang="en-US" sz="2800" dirty="0"/>
              <a:t> relating the number of parts of one component to </a:t>
            </a:r>
            <a:r>
              <a:rPr lang="en-US" sz="2800" u="sng" dirty="0"/>
              <a:t>100</a:t>
            </a:r>
            <a:r>
              <a:rPr lang="en-US" sz="2800" dirty="0"/>
              <a:t> total parts: 10% sugar fruit drink</a:t>
            </a:r>
          </a:p>
          <a:p>
            <a:pPr lvl="3"/>
            <a:r>
              <a:rPr lang="en-US" dirty="0"/>
              <a:t>10g sugar/100g fruit drink and 100g fruit drink/10g sugar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Using conversion factors</a:t>
            </a:r>
          </a:p>
          <a:p>
            <a:pPr lvl="2"/>
            <a:r>
              <a:rPr lang="en-US" sz="2800" dirty="0"/>
              <a:t>A conversion factor used in dimensional analysis must accomplish two things: it must </a:t>
            </a:r>
            <a:r>
              <a:rPr lang="en-US" sz="2800" u="sng" dirty="0"/>
              <a:t>cancel</a:t>
            </a:r>
            <a:r>
              <a:rPr lang="en-US" sz="2800" dirty="0"/>
              <a:t> one unit and introduce a </a:t>
            </a:r>
            <a:r>
              <a:rPr lang="en-US" sz="2800" u="sng" dirty="0"/>
              <a:t>new</a:t>
            </a:r>
            <a:r>
              <a:rPr lang="en-US" sz="2800" dirty="0"/>
              <a:t> one</a:t>
            </a:r>
          </a:p>
          <a:p>
            <a:pPr lvl="2"/>
            <a:r>
              <a:rPr lang="en-US" sz="2800" dirty="0"/>
              <a:t>While working through a solution, all of the </a:t>
            </a:r>
            <a:r>
              <a:rPr lang="en-US" sz="2800" u="sng" dirty="0"/>
              <a:t>units</a:t>
            </a:r>
            <a:r>
              <a:rPr lang="en-US" sz="2800" dirty="0"/>
              <a:t> except the </a:t>
            </a:r>
            <a:r>
              <a:rPr lang="en-US" sz="2800" u="sng" dirty="0"/>
              <a:t>desired</a:t>
            </a:r>
            <a:r>
              <a:rPr lang="en-US" sz="2800" dirty="0"/>
              <a:t> unit must cancel</a:t>
            </a:r>
          </a:p>
          <a:p>
            <a:pPr lvl="2"/>
            <a:r>
              <a:rPr lang="en-US" sz="2800" dirty="0"/>
              <a:t>When converting a value with a </a:t>
            </a:r>
            <a:r>
              <a:rPr lang="en-US" sz="2800" u="sng" dirty="0"/>
              <a:t>large</a:t>
            </a:r>
            <a:r>
              <a:rPr lang="en-US" sz="2800" dirty="0"/>
              <a:t> unit to a value with a smaller unit, the numerical value must </a:t>
            </a:r>
            <a:r>
              <a:rPr lang="en-US" sz="2800" u="sng" dirty="0"/>
              <a:t>decrease</a:t>
            </a:r>
            <a:endParaRPr lang="en-US" sz="2800" dirty="0"/>
          </a:p>
          <a:p>
            <a:pPr lvl="2"/>
            <a:r>
              <a:rPr lang="en-US" sz="2800" dirty="0"/>
              <a:t>When converting a value with a small unit to a value with a </a:t>
            </a:r>
            <a:r>
              <a:rPr lang="en-US" sz="2800" u="sng" dirty="0"/>
              <a:t>larger</a:t>
            </a:r>
            <a:r>
              <a:rPr lang="en-US" sz="2800" dirty="0"/>
              <a:t> unit, the numerical value must </a:t>
            </a:r>
            <a:r>
              <a:rPr lang="en-US" sz="2800" u="sng" dirty="0"/>
              <a:t>increase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2.3 Uncertainty in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Accuracy and Precision</a:t>
            </a:r>
          </a:p>
          <a:p>
            <a:pPr lvl="1"/>
            <a:r>
              <a:rPr lang="en-US" u="sng" dirty="0"/>
              <a:t>Accuracy</a:t>
            </a:r>
            <a:r>
              <a:rPr lang="en-US" dirty="0"/>
              <a:t> refers to how close a measured value is to an accepted value</a:t>
            </a:r>
          </a:p>
          <a:p>
            <a:pPr lvl="1"/>
            <a:r>
              <a:rPr lang="en-US" u="sng" dirty="0"/>
              <a:t>Precision</a:t>
            </a:r>
            <a:r>
              <a:rPr lang="en-US" dirty="0"/>
              <a:t> refers to how close a series of measurements are to one another</a:t>
            </a:r>
          </a:p>
          <a:p>
            <a:endParaRPr lang="en-US" dirty="0"/>
          </a:p>
        </p:txBody>
      </p:sp>
      <p:pic>
        <p:nvPicPr>
          <p:cNvPr id="17410" name="Picture 2" descr="http://www.carolina.com/images/teacher-resources/activities/accuracy-vs-precis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114800"/>
            <a:ext cx="2381250" cy="238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Error and percent error</a:t>
            </a:r>
          </a:p>
          <a:p>
            <a:pPr lvl="2"/>
            <a:r>
              <a:rPr lang="en-US" sz="2800" dirty="0"/>
              <a:t>Error is the difference between an </a:t>
            </a:r>
            <a:r>
              <a:rPr lang="en-US" sz="2800" u="sng" dirty="0"/>
              <a:t>experimental</a:t>
            </a:r>
            <a:r>
              <a:rPr lang="en-US" sz="2800" dirty="0"/>
              <a:t> value and an </a:t>
            </a:r>
            <a:r>
              <a:rPr lang="en-US" sz="2800" u="sng" dirty="0"/>
              <a:t>accepted</a:t>
            </a:r>
            <a:r>
              <a:rPr lang="en-US" sz="2800" dirty="0"/>
              <a:t> value</a:t>
            </a:r>
          </a:p>
          <a:p>
            <a:pPr lvl="3"/>
            <a:r>
              <a:rPr lang="en-US" u="sng" dirty="0"/>
              <a:t>Error</a:t>
            </a:r>
            <a:r>
              <a:rPr lang="en-US" dirty="0"/>
              <a:t>= experimental value – accepted value</a:t>
            </a:r>
          </a:p>
          <a:p>
            <a:pPr lvl="2"/>
            <a:r>
              <a:rPr lang="en-US" sz="2800" dirty="0"/>
              <a:t>Percent error = expresses error as a </a:t>
            </a:r>
            <a:r>
              <a:rPr lang="en-US" sz="2800" u="sng" dirty="0"/>
              <a:t>percentage</a:t>
            </a:r>
            <a:r>
              <a:rPr lang="en-US" sz="2800" dirty="0"/>
              <a:t> of the accepted value</a:t>
            </a:r>
          </a:p>
          <a:p>
            <a:pPr lvl="3"/>
            <a:r>
              <a:rPr lang="en-US" dirty="0"/>
              <a:t>Percent error = </a:t>
            </a:r>
            <a:r>
              <a:rPr lang="en-US" u="sng" dirty="0"/>
              <a:t>|error| / accepted value x 100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Significant Figures</a:t>
            </a:r>
          </a:p>
          <a:p>
            <a:pPr lvl="1"/>
            <a:r>
              <a:rPr lang="en-US" dirty="0"/>
              <a:t>The </a:t>
            </a:r>
            <a:r>
              <a:rPr lang="en-US" u="sng" dirty="0"/>
              <a:t>precision</a:t>
            </a:r>
            <a:r>
              <a:rPr lang="en-US" dirty="0"/>
              <a:t> of a measurement is indicated by the number of </a:t>
            </a:r>
            <a:r>
              <a:rPr lang="en-US" u="sng" dirty="0"/>
              <a:t>digits</a:t>
            </a:r>
            <a:r>
              <a:rPr lang="en-US" dirty="0"/>
              <a:t> reported</a:t>
            </a:r>
          </a:p>
          <a:p>
            <a:pPr lvl="1"/>
            <a:r>
              <a:rPr lang="en-US" dirty="0"/>
              <a:t>The reported digits are called </a:t>
            </a:r>
            <a:r>
              <a:rPr lang="en-US" u="sng" dirty="0"/>
              <a:t>significant figures</a:t>
            </a:r>
            <a:endParaRPr lang="en-US" dirty="0"/>
          </a:p>
          <a:p>
            <a:pPr lvl="2"/>
            <a:r>
              <a:rPr lang="en-US" sz="2800" dirty="0"/>
              <a:t>Significant figures include all </a:t>
            </a:r>
            <a:r>
              <a:rPr lang="en-US" sz="2800" u="sng" dirty="0"/>
              <a:t>known</a:t>
            </a:r>
            <a:r>
              <a:rPr lang="en-US" sz="2800" dirty="0"/>
              <a:t> digits plus one </a:t>
            </a:r>
            <a:r>
              <a:rPr lang="en-US" sz="2800" u="sng" dirty="0"/>
              <a:t>estimated</a:t>
            </a:r>
            <a:r>
              <a:rPr lang="en-US" sz="2800" dirty="0"/>
              <a:t> digit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Recognizing significant figures</a:t>
            </a:r>
          </a:p>
          <a:p>
            <a:pPr lvl="2"/>
            <a:r>
              <a:rPr lang="en-US" sz="2800" u="sng" dirty="0"/>
              <a:t>Nonzero</a:t>
            </a:r>
            <a:r>
              <a:rPr lang="en-US" sz="2800" dirty="0"/>
              <a:t> numbers are always significant</a:t>
            </a:r>
          </a:p>
          <a:p>
            <a:pPr lvl="3"/>
            <a:r>
              <a:rPr lang="en-US" dirty="0"/>
              <a:t>3758 (</a:t>
            </a:r>
            <a:r>
              <a:rPr lang="en-US" u="sng" dirty="0"/>
              <a:t>4 </a:t>
            </a:r>
            <a:r>
              <a:rPr lang="en-US" dirty="0"/>
              <a:t>sig figs)</a:t>
            </a:r>
          </a:p>
          <a:p>
            <a:pPr lvl="2"/>
            <a:r>
              <a:rPr lang="en-US" sz="2800" dirty="0"/>
              <a:t>All </a:t>
            </a:r>
            <a:r>
              <a:rPr lang="en-US" sz="2800" u="sng" dirty="0"/>
              <a:t>final</a:t>
            </a:r>
            <a:r>
              <a:rPr lang="en-US" sz="2800" dirty="0"/>
              <a:t> zeros to the </a:t>
            </a:r>
            <a:r>
              <a:rPr lang="en-US" sz="2800" u="sng" dirty="0"/>
              <a:t>right</a:t>
            </a:r>
            <a:r>
              <a:rPr lang="en-US" sz="2800" dirty="0"/>
              <a:t> of the decimal are significant</a:t>
            </a:r>
          </a:p>
          <a:p>
            <a:pPr lvl="3"/>
            <a:r>
              <a:rPr lang="en-US" dirty="0"/>
              <a:t>3.400 (</a:t>
            </a:r>
            <a:r>
              <a:rPr lang="en-US" u="sng" dirty="0"/>
              <a:t>4</a:t>
            </a:r>
            <a:r>
              <a:rPr lang="en-US" dirty="0"/>
              <a:t> sig figs)</a:t>
            </a:r>
          </a:p>
          <a:p>
            <a:pPr lvl="3"/>
            <a:r>
              <a:rPr lang="en-US" dirty="0"/>
              <a:t>230 (</a:t>
            </a:r>
            <a:r>
              <a:rPr lang="en-US" u="sng" dirty="0"/>
              <a:t>2</a:t>
            </a:r>
            <a:r>
              <a:rPr lang="en-US" dirty="0"/>
              <a:t> sig figs)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US" sz="2800" dirty="0"/>
              <a:t>Any zero </a:t>
            </a:r>
            <a:r>
              <a:rPr lang="en-US" sz="2800" u="sng" dirty="0"/>
              <a:t>between</a:t>
            </a:r>
            <a:r>
              <a:rPr lang="en-US" sz="2800" dirty="0"/>
              <a:t> significant figures is significant</a:t>
            </a:r>
          </a:p>
          <a:p>
            <a:pPr lvl="3"/>
            <a:r>
              <a:rPr lang="en-US" dirty="0"/>
              <a:t>208 (</a:t>
            </a:r>
            <a:r>
              <a:rPr lang="en-US" u="sng" dirty="0"/>
              <a:t>3</a:t>
            </a:r>
            <a:r>
              <a:rPr lang="en-US" dirty="0"/>
              <a:t> sig figs)</a:t>
            </a:r>
          </a:p>
          <a:p>
            <a:pPr lvl="2"/>
            <a:r>
              <a:rPr lang="en-US" sz="2800" u="sng" dirty="0"/>
              <a:t>Placeholder</a:t>
            </a:r>
            <a:r>
              <a:rPr lang="en-US" sz="2800" dirty="0"/>
              <a:t> zeros are not significant.  To remove placeholder zeros, rewrite the number in </a:t>
            </a:r>
            <a:r>
              <a:rPr lang="en-US" sz="2800" u="sng" dirty="0"/>
              <a:t>scientific notation</a:t>
            </a:r>
            <a:r>
              <a:rPr lang="en-US" sz="2800" dirty="0"/>
              <a:t>. </a:t>
            </a:r>
          </a:p>
          <a:p>
            <a:pPr lvl="3"/>
            <a:r>
              <a:rPr lang="en-US" dirty="0"/>
              <a:t>0.00054 (</a:t>
            </a:r>
            <a:r>
              <a:rPr lang="en-US" u="sng" dirty="0"/>
              <a:t>2</a:t>
            </a:r>
            <a:r>
              <a:rPr lang="en-US" dirty="0"/>
              <a:t> sig figs)</a:t>
            </a:r>
          </a:p>
          <a:p>
            <a:pPr lvl="2"/>
            <a:r>
              <a:rPr lang="en-US" sz="2800" dirty="0"/>
              <a:t>Counting numbers and defined </a:t>
            </a:r>
            <a:r>
              <a:rPr lang="en-US" sz="2800" u="sng" dirty="0"/>
              <a:t>constants</a:t>
            </a:r>
            <a:r>
              <a:rPr lang="en-US" sz="2800" dirty="0"/>
              <a:t> have an </a:t>
            </a:r>
            <a:r>
              <a:rPr lang="en-US" sz="2800" u="sng" dirty="0"/>
              <a:t>infinite</a:t>
            </a:r>
            <a:r>
              <a:rPr lang="en-US" sz="2800" dirty="0"/>
              <a:t> number of significant figures</a:t>
            </a:r>
          </a:p>
          <a:p>
            <a:pPr lvl="3"/>
            <a:r>
              <a:rPr lang="en-US" dirty="0"/>
              <a:t>12 atoms or 2 min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Rounding Numbers</a:t>
            </a:r>
          </a:p>
          <a:p>
            <a:pPr lvl="1"/>
            <a:r>
              <a:rPr lang="en-US" dirty="0"/>
              <a:t>A </a:t>
            </a:r>
            <a:r>
              <a:rPr lang="en-US" u="sng" dirty="0"/>
              <a:t>solution</a:t>
            </a:r>
            <a:r>
              <a:rPr lang="en-US" dirty="0"/>
              <a:t> should not have more significant figures than the </a:t>
            </a:r>
            <a:r>
              <a:rPr lang="en-US" u="sng" dirty="0"/>
              <a:t>original</a:t>
            </a:r>
            <a:r>
              <a:rPr lang="en-US" dirty="0"/>
              <a:t> data with the fewest significant figures, rounding to the correct value.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SI Units</a:t>
            </a:r>
          </a:p>
          <a:p>
            <a:pPr lvl="1"/>
            <a:r>
              <a:rPr lang="en-US" dirty="0"/>
              <a:t>Because scientists need to report </a:t>
            </a:r>
            <a:r>
              <a:rPr lang="en-US" u="sng" dirty="0"/>
              <a:t>data</a:t>
            </a:r>
            <a:r>
              <a:rPr lang="en-US" dirty="0"/>
              <a:t> that can be reproduced by other scientists, they need </a:t>
            </a:r>
            <a:r>
              <a:rPr lang="en-US" u="sng" dirty="0"/>
              <a:t>standard</a:t>
            </a:r>
            <a:r>
              <a:rPr lang="en-US" dirty="0"/>
              <a:t> units of measurement</a:t>
            </a:r>
          </a:p>
          <a:p>
            <a:pPr lvl="1"/>
            <a:r>
              <a:rPr lang="en-US" dirty="0"/>
              <a:t>In 1960, scientists updated the </a:t>
            </a:r>
            <a:r>
              <a:rPr lang="en-US" u="sng" dirty="0"/>
              <a:t>metric</a:t>
            </a:r>
            <a:r>
              <a:rPr lang="en-US" dirty="0"/>
              <a:t> system</a:t>
            </a:r>
          </a:p>
          <a:p>
            <a:pPr lvl="2"/>
            <a:r>
              <a:rPr lang="en-US" dirty="0"/>
              <a:t>Revised international unit system is called the </a:t>
            </a:r>
            <a:r>
              <a:rPr lang="en-US" dirty="0" err="1"/>
              <a:t>Système</a:t>
            </a:r>
            <a:r>
              <a:rPr lang="en-US" dirty="0"/>
              <a:t> </a:t>
            </a:r>
            <a:r>
              <a:rPr lang="en-US" dirty="0" err="1"/>
              <a:t>Internationale</a:t>
            </a:r>
            <a:r>
              <a:rPr lang="en-US" dirty="0"/>
              <a:t> </a:t>
            </a:r>
            <a:r>
              <a:rPr lang="en-US" dirty="0" err="1"/>
              <a:t>d’Unités</a:t>
            </a:r>
            <a:r>
              <a:rPr lang="en-US" dirty="0"/>
              <a:t>, which is abbreviated </a:t>
            </a:r>
            <a:r>
              <a:rPr lang="en-US" u="sng" dirty="0"/>
              <a:t>SI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Rounding numbers</a:t>
            </a:r>
          </a:p>
          <a:p>
            <a:pPr lvl="2"/>
            <a:r>
              <a:rPr lang="en-US" sz="2800" dirty="0"/>
              <a:t>If the digit to the right of the last significant figure is </a:t>
            </a:r>
            <a:r>
              <a:rPr lang="en-US" sz="2800" u="sng" dirty="0"/>
              <a:t>less</a:t>
            </a:r>
            <a:r>
              <a:rPr lang="en-US" sz="2800" dirty="0"/>
              <a:t> than five, </a:t>
            </a:r>
            <a:r>
              <a:rPr lang="en-US" sz="2800" u="sng" dirty="0"/>
              <a:t>do not</a:t>
            </a:r>
            <a:r>
              <a:rPr lang="en-US" sz="2800" dirty="0"/>
              <a:t> change the last significant figure</a:t>
            </a:r>
          </a:p>
          <a:p>
            <a:pPr lvl="3"/>
            <a:r>
              <a:rPr lang="en-US" dirty="0"/>
              <a:t>34.71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</a:t>
            </a:r>
            <a:r>
              <a:rPr lang="en-US" u="sng" dirty="0"/>
              <a:t>34.7</a:t>
            </a:r>
            <a:endParaRPr lang="en-US" dirty="0"/>
          </a:p>
          <a:p>
            <a:pPr lvl="2"/>
            <a:r>
              <a:rPr lang="en-US" sz="2800" dirty="0"/>
              <a:t>If the digit to the right of the last significant figure is </a:t>
            </a:r>
            <a:r>
              <a:rPr lang="en-US" sz="2800" u="sng" dirty="0"/>
              <a:t>greater</a:t>
            </a:r>
            <a:r>
              <a:rPr lang="en-US" sz="2800" dirty="0"/>
              <a:t> than five, round </a:t>
            </a:r>
            <a:r>
              <a:rPr lang="en-US" sz="2800" u="sng" dirty="0"/>
              <a:t>up</a:t>
            </a:r>
            <a:r>
              <a:rPr lang="en-US" sz="2800" dirty="0"/>
              <a:t> the last significant figure.</a:t>
            </a:r>
          </a:p>
          <a:p>
            <a:pPr lvl="3"/>
            <a:r>
              <a:rPr lang="en-US" dirty="0"/>
              <a:t>1.728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</a:t>
            </a:r>
            <a:r>
              <a:rPr lang="en-US" u="sng" dirty="0"/>
              <a:t>1.73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US" sz="2800" dirty="0"/>
              <a:t>If the digits to the right of the last significant figure are a </a:t>
            </a:r>
            <a:r>
              <a:rPr lang="en-US" sz="2800" u="sng" dirty="0"/>
              <a:t>five</a:t>
            </a:r>
            <a:r>
              <a:rPr lang="en-US" sz="2800" dirty="0"/>
              <a:t> followed by a </a:t>
            </a:r>
            <a:r>
              <a:rPr lang="en-US" sz="2800" u="sng" dirty="0"/>
              <a:t>nonzero</a:t>
            </a:r>
            <a:r>
              <a:rPr lang="en-US" sz="2800" dirty="0"/>
              <a:t> digit, round up the last significant figure.</a:t>
            </a:r>
          </a:p>
          <a:p>
            <a:pPr lvl="3"/>
            <a:r>
              <a:rPr lang="en-US" dirty="0"/>
              <a:t>8.1654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</a:t>
            </a:r>
            <a:r>
              <a:rPr lang="en-US" u="sng" dirty="0"/>
              <a:t>8.17</a:t>
            </a:r>
            <a:endParaRPr lang="en-US" dirty="0"/>
          </a:p>
          <a:p>
            <a:pPr lvl="2"/>
            <a:r>
              <a:rPr lang="en-US" sz="2800" dirty="0"/>
              <a:t>If the digits to the right of the last significant figure are a five followed by </a:t>
            </a:r>
            <a:r>
              <a:rPr lang="en-US" sz="2800" u="sng" dirty="0"/>
              <a:t>0 </a:t>
            </a:r>
            <a:r>
              <a:rPr lang="en-US" sz="2800" dirty="0"/>
              <a:t>or no other number at all, look at the </a:t>
            </a:r>
            <a:r>
              <a:rPr lang="en-US" sz="2800" u="sng" dirty="0"/>
              <a:t>last</a:t>
            </a:r>
            <a:r>
              <a:rPr lang="en-US" sz="2800" dirty="0"/>
              <a:t> significant figure.  If it is </a:t>
            </a:r>
            <a:r>
              <a:rPr lang="en-US" sz="2800" u="sng" dirty="0"/>
              <a:t>odd</a:t>
            </a:r>
            <a:r>
              <a:rPr lang="en-US" sz="2800" dirty="0"/>
              <a:t>, round it up; if it is even do not round up.</a:t>
            </a:r>
          </a:p>
          <a:p>
            <a:pPr lvl="3"/>
            <a:r>
              <a:rPr lang="en-US" dirty="0"/>
              <a:t>49.3750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</a:t>
            </a:r>
            <a:r>
              <a:rPr lang="en-US" u="sng" dirty="0"/>
              <a:t>49.38</a:t>
            </a:r>
            <a:endParaRPr lang="en-US" dirty="0"/>
          </a:p>
          <a:p>
            <a:pPr lvl="3"/>
            <a:r>
              <a:rPr lang="en-US" dirty="0"/>
              <a:t>49.3250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</a:t>
            </a:r>
            <a:r>
              <a:rPr lang="en-US" u="sng" dirty="0"/>
              <a:t>49.32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Addition and subtraction</a:t>
            </a:r>
          </a:p>
          <a:p>
            <a:pPr lvl="2"/>
            <a:r>
              <a:rPr lang="en-US" sz="2800" dirty="0"/>
              <a:t>The answer must have the </a:t>
            </a:r>
            <a:r>
              <a:rPr lang="en-US" sz="2800" u="sng" dirty="0"/>
              <a:t>same</a:t>
            </a:r>
            <a:r>
              <a:rPr lang="en-US" sz="2800" dirty="0"/>
              <a:t> number of digits to the right of the decimal as the original value having the fewest number of </a:t>
            </a:r>
            <a:r>
              <a:rPr lang="en-US" sz="2800" u="sng" dirty="0"/>
              <a:t>digits</a:t>
            </a:r>
            <a:r>
              <a:rPr lang="en-US" sz="2800" dirty="0"/>
              <a:t> to the right of the decimal.</a:t>
            </a:r>
          </a:p>
          <a:p>
            <a:pPr lvl="2"/>
            <a:r>
              <a:rPr lang="en-US" sz="2800" dirty="0"/>
              <a:t>Arrange the numbers in columns so that the </a:t>
            </a:r>
            <a:r>
              <a:rPr lang="en-US" sz="2800" u="sng" dirty="0"/>
              <a:t>decimals</a:t>
            </a:r>
            <a:r>
              <a:rPr lang="en-US" sz="2800" dirty="0"/>
              <a:t> line up, then complete the calculation</a:t>
            </a:r>
          </a:p>
          <a:p>
            <a:pPr lvl="2"/>
            <a:r>
              <a:rPr lang="en-US" sz="2800" dirty="0"/>
              <a:t>Identify the value with the </a:t>
            </a:r>
            <a:r>
              <a:rPr lang="en-US" sz="2800" u="sng" dirty="0"/>
              <a:t>fewest</a:t>
            </a:r>
            <a:r>
              <a:rPr lang="en-US" sz="2800" dirty="0"/>
              <a:t> places after the decimal point</a:t>
            </a:r>
          </a:p>
          <a:p>
            <a:pPr lvl="2"/>
            <a:r>
              <a:rPr lang="en-US" sz="2800" u="sng" dirty="0"/>
              <a:t>Round</a:t>
            </a:r>
            <a:r>
              <a:rPr lang="en-US" sz="2800" dirty="0"/>
              <a:t> the answer to the same number of places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Multiplication and Division</a:t>
            </a:r>
          </a:p>
          <a:p>
            <a:pPr lvl="2"/>
            <a:r>
              <a:rPr lang="en-US" sz="2800" dirty="0"/>
              <a:t>Your answer must have the </a:t>
            </a:r>
            <a:r>
              <a:rPr lang="en-US" sz="2800" u="sng" dirty="0"/>
              <a:t>same</a:t>
            </a:r>
            <a:r>
              <a:rPr lang="en-US" sz="2800" dirty="0"/>
              <a:t> number of significant figures as the measurement with the </a:t>
            </a:r>
            <a:r>
              <a:rPr lang="en-US" sz="2800" u="sng" dirty="0"/>
              <a:t>fewest</a:t>
            </a:r>
            <a:r>
              <a:rPr lang="en-US" sz="2800" dirty="0"/>
              <a:t> significant figures.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2.4 Representing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Graphing</a:t>
            </a:r>
          </a:p>
          <a:p>
            <a:pPr lvl="1"/>
            <a:r>
              <a:rPr lang="en-US" dirty="0"/>
              <a:t>A graph is a visual display of </a:t>
            </a:r>
            <a:r>
              <a:rPr lang="en-US" u="sng" dirty="0"/>
              <a:t>data</a:t>
            </a:r>
            <a:endParaRPr lang="en-US" dirty="0"/>
          </a:p>
          <a:p>
            <a:pPr lvl="1"/>
            <a:r>
              <a:rPr lang="en-US" dirty="0"/>
              <a:t>Circle graph</a:t>
            </a:r>
          </a:p>
          <a:p>
            <a:pPr lvl="2"/>
            <a:r>
              <a:rPr lang="en-US" sz="2800" dirty="0"/>
              <a:t>Sometimes called a </a:t>
            </a:r>
            <a:r>
              <a:rPr lang="en-US" sz="2800" u="sng" dirty="0"/>
              <a:t>pie chart</a:t>
            </a:r>
            <a:endParaRPr lang="en-US" sz="2800" dirty="0"/>
          </a:p>
          <a:p>
            <a:pPr lvl="2"/>
            <a:r>
              <a:rPr lang="en-US" sz="2800" dirty="0"/>
              <a:t>Useful for showing </a:t>
            </a:r>
            <a:r>
              <a:rPr lang="en-US" sz="2800" u="sng" dirty="0"/>
              <a:t>parts</a:t>
            </a:r>
            <a:r>
              <a:rPr lang="en-US" sz="2800" dirty="0"/>
              <a:t> of a fixed </a:t>
            </a:r>
            <a:r>
              <a:rPr lang="en-US" sz="2800" u="sng" dirty="0"/>
              <a:t>whole</a:t>
            </a:r>
            <a:endParaRPr lang="en-US" sz="2800" dirty="0"/>
          </a:p>
          <a:p>
            <a:pPr lvl="2"/>
            <a:r>
              <a:rPr lang="en-US" dirty="0"/>
              <a:t>Parts are typically labeled as </a:t>
            </a:r>
            <a:r>
              <a:rPr lang="en-US" u="sng" dirty="0"/>
              <a:t>percents</a:t>
            </a:r>
            <a:endParaRPr lang="en-US" dirty="0"/>
          </a:p>
        </p:txBody>
      </p:sp>
      <p:pic>
        <p:nvPicPr>
          <p:cNvPr id="6146" name="Picture 2" descr="http://vignette1.wikia.nocookie.net/future/images/c/ca/PieChart.png/revision/latest?cb=201406171623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81000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685800"/>
            <a:ext cx="6248400" cy="586740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Bar graph</a:t>
            </a:r>
          </a:p>
          <a:p>
            <a:pPr lvl="2"/>
            <a:r>
              <a:rPr lang="en-US" sz="2800" dirty="0"/>
              <a:t>Used to show how a quantity </a:t>
            </a:r>
            <a:r>
              <a:rPr lang="en-US" sz="2800" u="sng" dirty="0"/>
              <a:t>varies</a:t>
            </a:r>
            <a:r>
              <a:rPr lang="en-US" sz="2800" dirty="0"/>
              <a:t> across categories (ex. time or location)</a:t>
            </a:r>
          </a:p>
          <a:p>
            <a:pPr lvl="2"/>
            <a:r>
              <a:rPr lang="en-US" sz="2800" dirty="0"/>
              <a:t>The quantity being measured appears on the </a:t>
            </a:r>
            <a:r>
              <a:rPr lang="en-US" sz="2800" u="sng" dirty="0"/>
              <a:t>vertical</a:t>
            </a:r>
            <a:r>
              <a:rPr lang="en-US" sz="2800" dirty="0"/>
              <a:t> (y) axis</a:t>
            </a:r>
          </a:p>
          <a:p>
            <a:pPr lvl="2"/>
            <a:r>
              <a:rPr lang="en-US" sz="2800" dirty="0"/>
              <a:t>The independent variable appears on the horizontal (</a:t>
            </a:r>
            <a:r>
              <a:rPr lang="en-US" sz="2800" u="sng" dirty="0"/>
              <a:t>x</a:t>
            </a:r>
            <a:r>
              <a:rPr lang="en-US" sz="2800" dirty="0"/>
              <a:t>) axis</a:t>
            </a:r>
          </a:p>
          <a:p>
            <a:pPr lvl="2"/>
            <a:r>
              <a:rPr lang="en-US" sz="2800" dirty="0"/>
              <a:t>The relative </a:t>
            </a:r>
            <a:r>
              <a:rPr lang="en-US" sz="2800" u="sng" dirty="0"/>
              <a:t>heights</a:t>
            </a:r>
            <a:r>
              <a:rPr lang="en-US" sz="2800" dirty="0"/>
              <a:t> of the bars show how the quantity varies</a:t>
            </a:r>
          </a:p>
          <a:p>
            <a:endParaRPr lang="en-US" dirty="0"/>
          </a:p>
        </p:txBody>
      </p:sp>
      <p:pic>
        <p:nvPicPr>
          <p:cNvPr id="5122" name="Picture 2" descr="https://statsmethods.files.wordpress.com/2013/05/m-and-ms-bar-graph.gif?w=6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3205613" cy="4086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4525963"/>
          </a:xfrm>
        </p:spPr>
        <p:txBody>
          <a:bodyPr/>
          <a:lstStyle/>
          <a:p>
            <a:pPr lvl="1"/>
            <a:r>
              <a:rPr lang="en-US" dirty="0"/>
              <a:t>Line graph</a:t>
            </a:r>
          </a:p>
          <a:p>
            <a:pPr lvl="2"/>
            <a:r>
              <a:rPr lang="en-US" sz="2800" dirty="0"/>
              <a:t>The </a:t>
            </a:r>
            <a:r>
              <a:rPr lang="en-US" sz="2800" u="sng" dirty="0"/>
              <a:t>points</a:t>
            </a:r>
            <a:r>
              <a:rPr lang="en-US" sz="2800" dirty="0"/>
              <a:t> on a line graph represent the intersection of data for </a:t>
            </a:r>
            <a:r>
              <a:rPr lang="en-US" sz="2800" u="sng" dirty="0"/>
              <a:t>two</a:t>
            </a:r>
            <a:r>
              <a:rPr lang="en-US" sz="2800" dirty="0"/>
              <a:t> variables</a:t>
            </a:r>
          </a:p>
          <a:p>
            <a:pPr lvl="2"/>
            <a:r>
              <a:rPr lang="en-US" sz="2800" u="sng" dirty="0"/>
              <a:t>Independent</a:t>
            </a:r>
            <a:r>
              <a:rPr lang="en-US" sz="2800" dirty="0"/>
              <a:t> variable plotted on x-axis, and the d</a:t>
            </a:r>
            <a:r>
              <a:rPr lang="en-US" sz="2800" u="sng" dirty="0"/>
              <a:t>ependent</a:t>
            </a:r>
            <a:r>
              <a:rPr lang="en-US" sz="2800" dirty="0"/>
              <a:t> variable plotted on y-axis.</a:t>
            </a:r>
          </a:p>
          <a:p>
            <a:pPr lvl="2"/>
            <a:r>
              <a:rPr lang="en-US" sz="2800" dirty="0"/>
              <a:t>The best fit line shows </a:t>
            </a:r>
            <a:r>
              <a:rPr lang="en-US" sz="2800" u="sng" dirty="0"/>
              <a:t>trend</a:t>
            </a:r>
            <a:r>
              <a:rPr lang="en-US" sz="2800" dirty="0"/>
              <a:t> of the graph</a:t>
            </a:r>
          </a:p>
          <a:p>
            <a:pPr lvl="3"/>
            <a:r>
              <a:rPr lang="en-US" dirty="0"/>
              <a:t>Drawn so that about as many points fall </a:t>
            </a:r>
            <a:r>
              <a:rPr lang="en-US" u="sng" dirty="0"/>
              <a:t>above</a:t>
            </a:r>
            <a:r>
              <a:rPr lang="en-US" dirty="0"/>
              <a:t> the line as fall </a:t>
            </a:r>
            <a:r>
              <a:rPr lang="en-US" u="sng" dirty="0"/>
              <a:t>below</a:t>
            </a:r>
            <a:r>
              <a:rPr lang="en-US" dirty="0"/>
              <a:t> the line</a:t>
            </a:r>
          </a:p>
          <a:p>
            <a:endParaRPr lang="en-US" dirty="0"/>
          </a:p>
        </p:txBody>
      </p:sp>
      <p:pic>
        <p:nvPicPr>
          <p:cNvPr id="4098" name="Picture 2" descr="https://app127.studyisland.com/pics/209462q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038600"/>
            <a:ext cx="2657475" cy="2371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lvl="2"/>
            <a:r>
              <a:rPr lang="en-US" sz="2800" dirty="0"/>
              <a:t>Relationships between variables</a:t>
            </a:r>
          </a:p>
          <a:p>
            <a:pPr lvl="3"/>
            <a:r>
              <a:rPr lang="en-US" dirty="0"/>
              <a:t>If the </a:t>
            </a:r>
            <a:r>
              <a:rPr lang="en-US" u="sng" dirty="0"/>
              <a:t>best-fit </a:t>
            </a:r>
            <a:r>
              <a:rPr lang="en-US" dirty="0"/>
              <a:t>line is straight, there is a </a:t>
            </a:r>
            <a:r>
              <a:rPr lang="en-US" u="sng" dirty="0"/>
              <a:t>linear</a:t>
            </a:r>
            <a:r>
              <a:rPr lang="en-US" dirty="0"/>
              <a:t> relationship between the variables</a:t>
            </a:r>
          </a:p>
          <a:p>
            <a:pPr lvl="4"/>
            <a:r>
              <a:rPr lang="en-US" sz="2400" dirty="0"/>
              <a:t>Variables are </a:t>
            </a:r>
            <a:r>
              <a:rPr lang="en-US" sz="2400" u="sng" dirty="0"/>
              <a:t>directly</a:t>
            </a:r>
            <a:r>
              <a:rPr lang="en-US" sz="2400" dirty="0"/>
              <a:t> related</a:t>
            </a:r>
          </a:p>
          <a:p>
            <a:pPr lvl="3"/>
            <a:r>
              <a:rPr lang="en-US" dirty="0"/>
              <a:t>If the best-fit lines rises to the </a:t>
            </a:r>
            <a:r>
              <a:rPr lang="en-US" u="sng" dirty="0"/>
              <a:t>right</a:t>
            </a:r>
            <a:r>
              <a:rPr lang="en-US" dirty="0"/>
              <a:t>, then the slope of the line is </a:t>
            </a:r>
            <a:r>
              <a:rPr lang="en-US" u="sng" dirty="0"/>
              <a:t>positive</a:t>
            </a:r>
            <a:endParaRPr lang="en-US" dirty="0"/>
          </a:p>
          <a:p>
            <a:pPr lvl="4"/>
            <a:r>
              <a:rPr lang="en-US" sz="2400" dirty="0"/>
              <a:t>Indicates that the dependent variable increases as the independent variable </a:t>
            </a:r>
            <a:r>
              <a:rPr lang="en-US" sz="2400" u="sng" dirty="0"/>
              <a:t>increases</a:t>
            </a:r>
            <a:endParaRPr lang="en-US" sz="2400" dirty="0"/>
          </a:p>
          <a:p>
            <a:pPr lvl="3"/>
            <a:r>
              <a:rPr lang="en-US" dirty="0"/>
              <a:t>A </a:t>
            </a:r>
            <a:r>
              <a:rPr lang="en-US" u="sng" dirty="0"/>
              <a:t>negative</a:t>
            </a:r>
            <a:r>
              <a:rPr lang="en-US" dirty="0"/>
              <a:t> slope indicates that the dependent variable </a:t>
            </a:r>
            <a:r>
              <a:rPr lang="en-US" u="sng" dirty="0"/>
              <a:t>decreases</a:t>
            </a:r>
            <a:r>
              <a:rPr lang="en-US" dirty="0"/>
              <a:t> as the independent variable </a:t>
            </a:r>
            <a:r>
              <a:rPr lang="en-US" dirty="0" smtClean="0"/>
              <a:t>increases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 dirty="0"/>
              <a:t>Slope equation:</a:t>
            </a:r>
          </a:p>
          <a:p>
            <a:pPr lvl="4"/>
            <a:r>
              <a:rPr lang="en-US" sz="2400" dirty="0"/>
              <a:t>Slope = rise/run = </a:t>
            </a:r>
            <a:r>
              <a:rPr lang="en-US" sz="2400" dirty="0" err="1"/>
              <a:t>Δy</a:t>
            </a:r>
            <a:r>
              <a:rPr lang="en-US" sz="2400" dirty="0"/>
              <a:t>/</a:t>
            </a:r>
            <a:r>
              <a:rPr lang="en-US" sz="2400" dirty="0" err="1"/>
              <a:t>Δx</a:t>
            </a:r>
            <a:r>
              <a:rPr lang="en-US" sz="2400" dirty="0"/>
              <a:t> = </a:t>
            </a:r>
            <a:r>
              <a:rPr lang="en-US" sz="2400" u="sng" dirty="0"/>
              <a:t>(y</a:t>
            </a:r>
            <a:r>
              <a:rPr lang="en-US" sz="2400" u="sng" baseline="-25000" dirty="0"/>
              <a:t>2</a:t>
            </a:r>
            <a:r>
              <a:rPr lang="en-US" sz="2400" u="sng" dirty="0"/>
              <a:t> – y</a:t>
            </a:r>
            <a:r>
              <a:rPr lang="en-US" sz="2400" u="sng" baseline="-25000" dirty="0"/>
              <a:t>1</a:t>
            </a:r>
            <a:r>
              <a:rPr lang="en-US" sz="2400" u="sng" dirty="0"/>
              <a:t>)/( x</a:t>
            </a:r>
            <a:r>
              <a:rPr lang="en-US" sz="2400" u="sng" baseline="-25000" dirty="0"/>
              <a:t>2</a:t>
            </a:r>
            <a:r>
              <a:rPr lang="en-US" sz="2400" u="sng" dirty="0"/>
              <a:t> – x</a:t>
            </a:r>
            <a:r>
              <a:rPr lang="en-US" sz="2400" u="sng" baseline="-25000" dirty="0"/>
              <a:t>1</a:t>
            </a:r>
            <a:r>
              <a:rPr lang="en-US" sz="2400" u="sng" dirty="0"/>
              <a:t>)</a:t>
            </a:r>
            <a:endParaRPr lang="en-US" sz="2400" dirty="0"/>
          </a:p>
          <a:p>
            <a:pPr lvl="3"/>
            <a:r>
              <a:rPr lang="en-US" dirty="0"/>
              <a:t>When the best-fit line is </a:t>
            </a:r>
            <a:r>
              <a:rPr lang="en-US" u="sng" dirty="0"/>
              <a:t>curved</a:t>
            </a:r>
            <a:r>
              <a:rPr lang="en-US" dirty="0"/>
              <a:t>, the relationship between the variables is </a:t>
            </a:r>
            <a:r>
              <a:rPr lang="en-US" u="sng" dirty="0"/>
              <a:t>nonlinear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Base Units and SI Prefixes</a:t>
            </a:r>
          </a:p>
          <a:p>
            <a:pPr lvl="1"/>
            <a:r>
              <a:rPr lang="en-US" dirty="0"/>
              <a:t>There are </a:t>
            </a:r>
            <a:r>
              <a:rPr lang="en-US" u="sng" dirty="0"/>
              <a:t>seven</a:t>
            </a:r>
            <a:r>
              <a:rPr lang="en-US" dirty="0"/>
              <a:t> base units in SI</a:t>
            </a:r>
          </a:p>
          <a:p>
            <a:pPr lvl="1"/>
            <a:r>
              <a:rPr lang="en-US" dirty="0"/>
              <a:t>A base unit is a defined unit in a system of measurement that is based on an </a:t>
            </a:r>
            <a:r>
              <a:rPr lang="en-US" u="sng" dirty="0"/>
              <a:t>object</a:t>
            </a:r>
            <a:r>
              <a:rPr lang="en-US" dirty="0"/>
              <a:t> or </a:t>
            </a:r>
            <a:r>
              <a:rPr lang="en-US" u="sng" dirty="0"/>
              <a:t>event</a:t>
            </a:r>
            <a:r>
              <a:rPr lang="en-US" dirty="0"/>
              <a:t> in the physical world.</a:t>
            </a:r>
          </a:p>
          <a:p>
            <a:pPr lvl="2"/>
            <a:r>
              <a:rPr lang="en-US" sz="2800" u="sng" dirty="0"/>
              <a:t>Independent</a:t>
            </a:r>
            <a:r>
              <a:rPr lang="en-US" sz="2800" dirty="0"/>
              <a:t> of other units</a:t>
            </a:r>
          </a:p>
          <a:p>
            <a:pPr lvl="2"/>
            <a:r>
              <a:rPr lang="en-US" sz="2800" dirty="0"/>
              <a:t>To better describe the range of possible measurements, scientists add </a:t>
            </a:r>
            <a:r>
              <a:rPr lang="en-US" sz="2800" u="sng" dirty="0"/>
              <a:t>prefixes</a:t>
            </a:r>
            <a:r>
              <a:rPr lang="en-US" sz="2800" dirty="0"/>
              <a:t> to the base units</a:t>
            </a:r>
          </a:p>
          <a:p>
            <a:pPr lvl="3"/>
            <a:r>
              <a:rPr lang="en-US" dirty="0"/>
              <a:t>Table 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Interpreting Graphs</a:t>
            </a:r>
          </a:p>
          <a:p>
            <a:pPr lvl="1"/>
            <a:r>
              <a:rPr lang="en-US" u="sng" dirty="0"/>
              <a:t>Identify</a:t>
            </a:r>
            <a:r>
              <a:rPr lang="en-US" dirty="0"/>
              <a:t> the independent and dependent variables</a:t>
            </a:r>
          </a:p>
          <a:p>
            <a:pPr lvl="1"/>
            <a:r>
              <a:rPr lang="en-US" dirty="0"/>
              <a:t>Look at the </a:t>
            </a:r>
            <a:r>
              <a:rPr lang="en-US" u="sng" dirty="0"/>
              <a:t>ranges</a:t>
            </a:r>
            <a:r>
              <a:rPr lang="en-US" dirty="0"/>
              <a:t> of the data</a:t>
            </a:r>
          </a:p>
          <a:p>
            <a:pPr lvl="1"/>
            <a:r>
              <a:rPr lang="en-US" dirty="0"/>
              <a:t>When points on a line graph are </a:t>
            </a:r>
            <a:r>
              <a:rPr lang="en-US" u="sng" dirty="0"/>
              <a:t>connected</a:t>
            </a:r>
            <a:r>
              <a:rPr lang="en-US" dirty="0"/>
              <a:t>, the data are considered </a:t>
            </a:r>
            <a:r>
              <a:rPr lang="en-US" u="sng" dirty="0"/>
              <a:t>continuous</a:t>
            </a:r>
            <a:endParaRPr lang="en-US" dirty="0"/>
          </a:p>
          <a:p>
            <a:pPr lvl="1"/>
            <a:r>
              <a:rPr lang="en-US" dirty="0"/>
              <a:t>Reading data from in between measured points is called </a:t>
            </a:r>
            <a:r>
              <a:rPr lang="en-US" u="sng" dirty="0"/>
              <a:t>interpolation</a:t>
            </a:r>
            <a:endParaRPr lang="en-US" dirty="0"/>
          </a:p>
          <a:p>
            <a:pPr lvl="1"/>
            <a:r>
              <a:rPr lang="en-US" dirty="0"/>
              <a:t>Extending a line beyond the plotted points in order to estimate values is called </a:t>
            </a:r>
            <a:r>
              <a:rPr lang="en-US" u="sng" dirty="0"/>
              <a:t>extrapolation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Time</a:t>
            </a:r>
          </a:p>
          <a:p>
            <a:pPr lvl="2"/>
            <a:r>
              <a:rPr lang="en-US" sz="2800" dirty="0"/>
              <a:t>The SI base unit for time is the </a:t>
            </a:r>
            <a:r>
              <a:rPr lang="en-US" sz="2800" u="sng" dirty="0"/>
              <a:t>second</a:t>
            </a:r>
            <a:r>
              <a:rPr lang="en-US" sz="2800" dirty="0"/>
              <a:t> (s)</a:t>
            </a:r>
          </a:p>
          <a:p>
            <a:pPr lvl="2"/>
            <a:r>
              <a:rPr lang="en-US" sz="2800" dirty="0"/>
              <a:t>Many chemical reactions take place in </a:t>
            </a:r>
            <a:r>
              <a:rPr lang="en-US" sz="2800" u="sng" dirty="0"/>
              <a:t>less</a:t>
            </a:r>
            <a:r>
              <a:rPr lang="en-US" sz="2800" dirty="0"/>
              <a:t> than a second</a:t>
            </a:r>
          </a:p>
          <a:p>
            <a:endParaRPr lang="en-US" dirty="0"/>
          </a:p>
        </p:txBody>
      </p:sp>
      <p:pic>
        <p:nvPicPr>
          <p:cNvPr id="35842" name="Picture 2" descr="https://encrypted-tbn1.gstatic.com/images?q=tbn:ANd9GcTWnUz40EBma3VVnM9kBrYa5BgKAIanq_fUGjF3j_VG2m_2MuiT1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267200"/>
            <a:ext cx="2133600" cy="2133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Length</a:t>
            </a:r>
          </a:p>
          <a:p>
            <a:pPr lvl="2"/>
            <a:r>
              <a:rPr lang="en-US" sz="2800" dirty="0"/>
              <a:t>The SI base unit for length is the </a:t>
            </a:r>
            <a:r>
              <a:rPr lang="en-US" sz="2800" u="sng" dirty="0"/>
              <a:t>meter</a:t>
            </a:r>
            <a:r>
              <a:rPr lang="en-US" sz="2800" dirty="0"/>
              <a:t> (m)</a:t>
            </a:r>
          </a:p>
          <a:p>
            <a:pPr lvl="2"/>
            <a:r>
              <a:rPr lang="en-US" sz="2800" dirty="0"/>
              <a:t>A meter is close in length to a </a:t>
            </a:r>
            <a:r>
              <a:rPr lang="en-US" sz="2800" u="sng" dirty="0"/>
              <a:t>yard</a:t>
            </a:r>
            <a:endParaRPr lang="en-US" sz="2800" dirty="0"/>
          </a:p>
          <a:p>
            <a:endParaRPr lang="en-US" dirty="0"/>
          </a:p>
        </p:txBody>
      </p:sp>
      <p:pic>
        <p:nvPicPr>
          <p:cNvPr id="34818" name="Picture 2" descr="http://www.physicslessons.com/units.gif"/>
          <p:cNvPicPr>
            <a:picLocks noChangeAspect="1" noChangeArrowheads="1"/>
          </p:cNvPicPr>
          <p:nvPr/>
        </p:nvPicPr>
        <p:blipFill>
          <a:blip r:embed="rId2" cstate="print"/>
          <a:srcRect b="54667"/>
          <a:stretch>
            <a:fillRect/>
          </a:stretch>
        </p:blipFill>
        <p:spPr bwMode="auto">
          <a:xfrm>
            <a:off x="1905000" y="3810000"/>
            <a:ext cx="4874559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Mass</a:t>
            </a:r>
          </a:p>
          <a:p>
            <a:pPr lvl="2"/>
            <a:r>
              <a:rPr lang="en-US" sz="2800" dirty="0"/>
              <a:t>The SI base unit for mass is the kilogram (</a:t>
            </a:r>
            <a:r>
              <a:rPr lang="en-US" sz="2800" u="sng" dirty="0"/>
              <a:t>kg</a:t>
            </a:r>
            <a:r>
              <a:rPr lang="en-US" sz="2800" dirty="0"/>
              <a:t>)</a:t>
            </a:r>
          </a:p>
          <a:p>
            <a:pPr lvl="2"/>
            <a:r>
              <a:rPr lang="en-US" sz="2800" dirty="0"/>
              <a:t>A kilogram is equal to about </a:t>
            </a:r>
            <a:r>
              <a:rPr lang="en-US" sz="2800" u="sng" dirty="0"/>
              <a:t>2.2 pounds</a:t>
            </a:r>
            <a:endParaRPr lang="en-US" sz="2800" dirty="0"/>
          </a:p>
          <a:p>
            <a:pPr lvl="2"/>
            <a:r>
              <a:rPr lang="en-US" sz="2800" dirty="0"/>
              <a:t>Scientists often measure quantities in </a:t>
            </a:r>
            <a:r>
              <a:rPr lang="en-US" sz="2800" u="sng" dirty="0"/>
              <a:t>grams</a:t>
            </a:r>
            <a:r>
              <a:rPr lang="en-US" sz="2800" dirty="0"/>
              <a:t> (g) or milligrams (</a:t>
            </a:r>
            <a:r>
              <a:rPr lang="en-US" sz="2800" u="sng" dirty="0"/>
              <a:t>mg</a:t>
            </a:r>
            <a:r>
              <a:rPr lang="en-US" sz="2800" dirty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Temperature</a:t>
            </a:r>
          </a:p>
          <a:p>
            <a:pPr lvl="2"/>
            <a:r>
              <a:rPr lang="en-US" sz="2800" dirty="0"/>
              <a:t>Temperature is a </a:t>
            </a:r>
            <a:r>
              <a:rPr lang="en-US" sz="2800" u="sng" dirty="0"/>
              <a:t>quantitative</a:t>
            </a:r>
            <a:r>
              <a:rPr lang="en-US" sz="2800" dirty="0"/>
              <a:t> measurement of the </a:t>
            </a:r>
            <a:r>
              <a:rPr lang="en-US" sz="2800" u="sng" dirty="0"/>
              <a:t>average</a:t>
            </a:r>
            <a:r>
              <a:rPr lang="en-US" sz="2800" dirty="0"/>
              <a:t> kinetic energy of the particles that make up an object</a:t>
            </a:r>
          </a:p>
          <a:p>
            <a:pPr lvl="2"/>
            <a:r>
              <a:rPr lang="en-US" sz="2800" dirty="0"/>
              <a:t>Several different kinds of temperature </a:t>
            </a:r>
            <a:r>
              <a:rPr lang="en-US" sz="2800" u="sng" dirty="0"/>
              <a:t>scales</a:t>
            </a:r>
            <a:r>
              <a:rPr lang="en-US" sz="2800" dirty="0"/>
              <a:t> have been developed – Kelvin, </a:t>
            </a:r>
            <a:r>
              <a:rPr lang="en-US" sz="2800" u="sng" dirty="0"/>
              <a:t>Celsius</a:t>
            </a:r>
            <a:r>
              <a:rPr lang="en-US" sz="2800" dirty="0"/>
              <a:t>, and </a:t>
            </a:r>
            <a:r>
              <a:rPr lang="en-US" sz="2800" dirty="0" err="1"/>
              <a:t>Farenheit</a:t>
            </a:r>
            <a:endParaRPr lang="en-US" sz="2800" dirty="0"/>
          </a:p>
          <a:p>
            <a:pPr lvl="2"/>
            <a:r>
              <a:rPr lang="en-US" sz="2800" dirty="0"/>
              <a:t>In the United States, the </a:t>
            </a:r>
            <a:r>
              <a:rPr lang="en-US" sz="2800" u="sng" dirty="0"/>
              <a:t>Fahrenheit</a:t>
            </a:r>
            <a:r>
              <a:rPr lang="en-US" sz="2800" dirty="0"/>
              <a:t> scale is used to measure temperature</a:t>
            </a:r>
          </a:p>
          <a:p>
            <a:pPr lvl="3"/>
            <a:r>
              <a:rPr lang="en-US" dirty="0"/>
              <a:t>Water freezes at 32</a:t>
            </a:r>
            <a:r>
              <a:rPr lang="en-US" dirty="0">
                <a:sym typeface="Symbol"/>
              </a:rPr>
              <a:t></a:t>
            </a:r>
            <a:r>
              <a:rPr lang="en-US" dirty="0"/>
              <a:t>F and boils at </a:t>
            </a:r>
            <a:r>
              <a:rPr lang="en-US" u="sng" dirty="0"/>
              <a:t>212</a:t>
            </a:r>
            <a:r>
              <a:rPr lang="en-US" u="sng" dirty="0">
                <a:sym typeface="Symbol"/>
              </a:rPr>
              <a:t></a:t>
            </a:r>
            <a:r>
              <a:rPr lang="en-US" u="sng" dirty="0"/>
              <a:t>F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3250" name="Picture 2" descr="https://chemistry.boisestate.edu/richardbanks/inorganic/metric%20system/temper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219" y="304800"/>
            <a:ext cx="8300731" cy="6134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1712</Words>
  <Application>Microsoft Office PowerPoint</Application>
  <PresentationFormat>On-screen Show (4:3)</PresentationFormat>
  <Paragraphs>165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Chapter 2: Analyzing Data</vt:lpstr>
      <vt:lpstr>2.1 Units and Measurements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2.2 Scientific Notation and Dimensional Analysis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2.3 Uncertainty in Data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2.4 Representing Data</vt:lpstr>
      <vt:lpstr>Slide 35</vt:lpstr>
      <vt:lpstr>Slide 36</vt:lpstr>
      <vt:lpstr>Slide 37</vt:lpstr>
      <vt:lpstr>Slide 38</vt:lpstr>
      <vt:lpstr>Slide 39</vt:lpstr>
      <vt:lpstr>Slide 40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Analyzing Data</dc:title>
  <dc:creator>-</dc:creator>
  <cp:lastModifiedBy>-</cp:lastModifiedBy>
  <cp:revision>8</cp:revision>
  <dcterms:created xsi:type="dcterms:W3CDTF">2015-08-24T15:50:57Z</dcterms:created>
  <dcterms:modified xsi:type="dcterms:W3CDTF">2015-08-24T19:03:58Z</dcterms:modified>
</cp:coreProperties>
</file>