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2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1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4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Calibri" panose="020F0502020204030204" pitchFamily="34" charset="0"/>
              <a:buChar char="–"/>
              <a:defRPr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6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0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6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0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4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3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4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/>
          </a:fgClr>
          <a:bgClr>
            <a:schemeClr val="accent3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D4F51-29FC-4D24-8419-49EFDBC1B6C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4581-098E-41F6-8E71-42A01C681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3: Matter-Properties and Changes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2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Chemical Properties of Matter</a:t>
            </a:r>
            <a:endParaRPr lang="en-US" sz="2800" dirty="0"/>
          </a:p>
          <a:p>
            <a:pPr lvl="1"/>
            <a:r>
              <a:rPr lang="en-US" dirty="0"/>
              <a:t>The ability or inability of a substance to </a:t>
            </a:r>
            <a:r>
              <a:rPr lang="en-US" u="sng" dirty="0"/>
              <a:t>combine</a:t>
            </a:r>
            <a:r>
              <a:rPr lang="en-US" dirty="0"/>
              <a:t> with or change into one or more </a:t>
            </a:r>
            <a:r>
              <a:rPr lang="en-US" u="sng" dirty="0"/>
              <a:t>other</a:t>
            </a:r>
            <a:r>
              <a:rPr lang="en-US" dirty="0"/>
              <a:t> substances is called a chemical property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53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Observing Properties of Matter</a:t>
            </a:r>
            <a:endParaRPr lang="en-US" sz="2800" dirty="0"/>
          </a:p>
          <a:p>
            <a:pPr lvl="1"/>
            <a:r>
              <a:rPr lang="en-US" dirty="0"/>
              <a:t>Every substance has its own </a:t>
            </a:r>
            <a:r>
              <a:rPr lang="en-US" u="sng" dirty="0"/>
              <a:t>unique</a:t>
            </a:r>
            <a:r>
              <a:rPr lang="en-US" dirty="0"/>
              <a:t> set of physical and chemical properties </a:t>
            </a:r>
            <a:endParaRPr lang="en-US" sz="2400" dirty="0"/>
          </a:p>
          <a:p>
            <a:pPr lvl="1"/>
            <a:r>
              <a:rPr lang="en-US" dirty="0"/>
              <a:t>The particular form, or </a:t>
            </a:r>
            <a:r>
              <a:rPr lang="en-US" u="sng" dirty="0"/>
              <a:t>state</a:t>
            </a:r>
            <a:r>
              <a:rPr lang="en-US" dirty="0"/>
              <a:t>, of a substance is a physical property, changing the state introduces or adds another </a:t>
            </a:r>
            <a:r>
              <a:rPr lang="en-US" u="sng" dirty="0"/>
              <a:t>physical</a:t>
            </a:r>
            <a:r>
              <a:rPr lang="en-US" dirty="0"/>
              <a:t> property to its characteristics.</a:t>
            </a:r>
            <a:endParaRPr lang="en-US" sz="2400" dirty="0"/>
          </a:p>
          <a:p>
            <a:pPr lvl="1"/>
            <a:r>
              <a:rPr lang="en-US" dirty="0"/>
              <a:t>Important to state the specific </a:t>
            </a:r>
            <a:r>
              <a:rPr lang="en-US" u="sng" dirty="0"/>
              <a:t>conditions</a:t>
            </a:r>
            <a:r>
              <a:rPr lang="en-US" dirty="0"/>
              <a:t> under which observations are made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98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 Changes in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56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Physical Changes</a:t>
            </a:r>
            <a:endParaRPr lang="en-US" sz="2800" dirty="0"/>
          </a:p>
          <a:p>
            <a:pPr lvl="1"/>
            <a:r>
              <a:rPr lang="en-US" dirty="0"/>
              <a:t>A change which alters a substance without changing its </a:t>
            </a:r>
            <a:r>
              <a:rPr lang="en-US" u="sng" dirty="0"/>
              <a:t>composition</a:t>
            </a:r>
            <a:r>
              <a:rPr lang="en-US" dirty="0"/>
              <a:t> is a physical change.</a:t>
            </a:r>
            <a:endParaRPr lang="en-US" sz="2400" dirty="0"/>
          </a:p>
          <a:p>
            <a:pPr lvl="1"/>
            <a:r>
              <a:rPr lang="en-US" dirty="0"/>
              <a:t>As </a:t>
            </a:r>
            <a:r>
              <a:rPr lang="en-US" u="sng" dirty="0"/>
              <a:t>temperature</a:t>
            </a:r>
            <a:r>
              <a:rPr lang="en-US" dirty="0"/>
              <a:t> and </a:t>
            </a:r>
            <a:r>
              <a:rPr lang="en-US" u="sng" dirty="0"/>
              <a:t>pressure</a:t>
            </a:r>
            <a:r>
              <a:rPr lang="en-US" dirty="0"/>
              <a:t> change, most substances undergo a change from one state (or phase) to another</a:t>
            </a:r>
            <a:endParaRPr lang="en-US" sz="24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phase change</a:t>
            </a:r>
            <a:r>
              <a:rPr lang="en-US" dirty="0"/>
              <a:t> is a transition of matter from one state to another</a:t>
            </a:r>
            <a:endParaRPr lang="en-US" sz="2400" dirty="0"/>
          </a:p>
          <a:p>
            <a:pPr lvl="1"/>
            <a:r>
              <a:rPr lang="en-US" dirty="0"/>
              <a:t>The temperature and </a:t>
            </a:r>
            <a:r>
              <a:rPr lang="en-US" u="sng" dirty="0"/>
              <a:t>pressure</a:t>
            </a:r>
            <a:r>
              <a:rPr lang="en-US" dirty="0"/>
              <a:t> at which a substance undergoes a phase change are important physical properties – melting and </a:t>
            </a:r>
            <a:r>
              <a:rPr lang="en-US" u="sng" dirty="0"/>
              <a:t>boiling</a:t>
            </a:r>
            <a:r>
              <a:rPr lang="en-US" dirty="0"/>
              <a:t> points.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79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Chemical Changes</a:t>
            </a:r>
            <a:endParaRPr lang="en-US" sz="2800" dirty="0"/>
          </a:p>
          <a:p>
            <a:pPr lvl="1"/>
            <a:r>
              <a:rPr lang="en-US" dirty="0"/>
              <a:t>A process that involves one or more </a:t>
            </a:r>
            <a:r>
              <a:rPr lang="en-US" u="sng" dirty="0"/>
              <a:t>substances</a:t>
            </a:r>
            <a:r>
              <a:rPr lang="en-US" dirty="0"/>
              <a:t> changing into new substances is called a </a:t>
            </a:r>
            <a:r>
              <a:rPr lang="en-US" u="sng" dirty="0"/>
              <a:t>chemical</a:t>
            </a:r>
            <a:r>
              <a:rPr lang="en-US" dirty="0"/>
              <a:t> change.</a:t>
            </a:r>
            <a:endParaRPr lang="en-US" sz="2400" dirty="0"/>
          </a:p>
          <a:p>
            <a:pPr lvl="2"/>
            <a:r>
              <a:rPr lang="en-US" dirty="0"/>
              <a:t>Commonly referred to as a chemical </a:t>
            </a:r>
            <a:r>
              <a:rPr lang="en-US" u="sng" dirty="0"/>
              <a:t>reaction</a:t>
            </a:r>
            <a:endParaRPr lang="en-US" sz="20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new</a:t>
            </a:r>
            <a:r>
              <a:rPr lang="en-US" dirty="0"/>
              <a:t> substances formed in the reaction have different </a:t>
            </a:r>
            <a:r>
              <a:rPr lang="en-US" u="sng" dirty="0"/>
              <a:t>compositions</a:t>
            </a:r>
            <a:r>
              <a:rPr lang="en-US" dirty="0"/>
              <a:t> and different </a:t>
            </a:r>
            <a:r>
              <a:rPr lang="en-US" u="sng" dirty="0"/>
              <a:t>properties</a:t>
            </a:r>
            <a:r>
              <a:rPr lang="en-US" dirty="0"/>
              <a:t> from the substances present before the reaction occurred.</a:t>
            </a:r>
            <a:endParaRPr lang="en-US" sz="2400" dirty="0"/>
          </a:p>
          <a:p>
            <a:pPr lvl="1"/>
            <a:r>
              <a:rPr lang="en-US" dirty="0"/>
              <a:t>In chemical reactions, the starting substances are called </a:t>
            </a:r>
            <a:r>
              <a:rPr lang="en-US" u="sng" dirty="0"/>
              <a:t>reactants</a:t>
            </a:r>
            <a:r>
              <a:rPr lang="en-US" dirty="0"/>
              <a:t>, and the new substances that are formed are called </a:t>
            </a:r>
            <a:r>
              <a:rPr lang="en-US" u="sng" dirty="0"/>
              <a:t>products</a:t>
            </a:r>
            <a:endParaRPr lang="en-US" sz="2400" dirty="0"/>
          </a:p>
          <a:p>
            <a:pPr lvl="1"/>
            <a:r>
              <a:rPr lang="en-US" dirty="0"/>
              <a:t>A chemical reaction </a:t>
            </a:r>
            <a:r>
              <a:rPr lang="en-US" u="sng" dirty="0"/>
              <a:t>always</a:t>
            </a:r>
            <a:r>
              <a:rPr lang="en-US" dirty="0"/>
              <a:t> produces a change in properties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66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Conservation of Mass</a:t>
            </a:r>
            <a:endParaRPr lang="en-US" sz="2800" dirty="0"/>
          </a:p>
          <a:p>
            <a:pPr lvl="1"/>
            <a:r>
              <a:rPr lang="en-US" dirty="0"/>
              <a:t>By carefully measuring </a:t>
            </a:r>
            <a:r>
              <a:rPr lang="en-US" u="sng" dirty="0"/>
              <a:t>mass</a:t>
            </a:r>
            <a:r>
              <a:rPr lang="en-US" dirty="0"/>
              <a:t> before and after many chemical reactions, it was observed that, although chemical changes occurred, the </a:t>
            </a:r>
            <a:r>
              <a:rPr lang="en-US" u="sng" dirty="0"/>
              <a:t>total</a:t>
            </a:r>
            <a:r>
              <a:rPr lang="en-US" dirty="0"/>
              <a:t> mass involved in the reaction remained </a:t>
            </a:r>
            <a:r>
              <a:rPr lang="en-US" u="sng" dirty="0"/>
              <a:t>constant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The law of conservation of mass states that mass is neither </a:t>
            </a:r>
            <a:r>
              <a:rPr lang="en-US" u="sng" dirty="0"/>
              <a:t>created</a:t>
            </a:r>
            <a:r>
              <a:rPr lang="en-US" dirty="0"/>
              <a:t> nor </a:t>
            </a:r>
            <a:r>
              <a:rPr lang="en-US" u="sng" dirty="0"/>
              <a:t>destroyed</a:t>
            </a:r>
            <a:r>
              <a:rPr lang="en-US" dirty="0"/>
              <a:t> during a chemical reaction – it is conserved.</a:t>
            </a:r>
            <a:endParaRPr lang="en-US" sz="2400" dirty="0"/>
          </a:p>
          <a:p>
            <a:pPr lvl="2"/>
            <a:r>
              <a:rPr lang="en-US" dirty="0"/>
              <a:t>Mass </a:t>
            </a:r>
            <a:r>
              <a:rPr lang="en-US" baseline="-25000" dirty="0"/>
              <a:t>reactants</a:t>
            </a:r>
            <a:r>
              <a:rPr lang="en-US" dirty="0"/>
              <a:t> = Mass </a:t>
            </a:r>
            <a:r>
              <a:rPr lang="en-US" baseline="-25000" dirty="0"/>
              <a:t>products</a:t>
            </a:r>
            <a:r>
              <a:rPr lang="en-US" dirty="0"/>
              <a:t>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7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 Mixtures of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45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Mixtures</a:t>
            </a:r>
            <a:endParaRPr lang="en-US" sz="2800" dirty="0"/>
          </a:p>
          <a:p>
            <a:pPr lvl="1"/>
            <a:r>
              <a:rPr lang="en-US" dirty="0"/>
              <a:t>A mixture is a </a:t>
            </a:r>
            <a:r>
              <a:rPr lang="en-US" u="sng" dirty="0"/>
              <a:t>combination</a:t>
            </a:r>
            <a:r>
              <a:rPr lang="en-US" dirty="0"/>
              <a:t> of two or more pure substances in which each pure substance retains its individual </a:t>
            </a:r>
            <a:r>
              <a:rPr lang="en-US" u="sng" dirty="0"/>
              <a:t>chemical</a:t>
            </a:r>
            <a:r>
              <a:rPr lang="en-US" dirty="0"/>
              <a:t> properties.</a:t>
            </a:r>
            <a:endParaRPr lang="en-US" sz="2400" dirty="0"/>
          </a:p>
          <a:p>
            <a:pPr lvl="1"/>
            <a:r>
              <a:rPr lang="en-US" dirty="0"/>
              <a:t>The composition of mixtures is </a:t>
            </a:r>
            <a:r>
              <a:rPr lang="en-US" u="sng" dirty="0"/>
              <a:t>variable</a:t>
            </a:r>
            <a:r>
              <a:rPr lang="en-US" dirty="0"/>
              <a:t>, and the number of mixtures that can be created by combining substances is </a:t>
            </a:r>
            <a:r>
              <a:rPr lang="en-US" u="sng" dirty="0"/>
              <a:t>infinite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Substances tend to mix naturally; it is difficult to keep any substance </a:t>
            </a:r>
            <a:r>
              <a:rPr lang="en-US" u="sng" dirty="0"/>
              <a:t>pure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20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Types of mixtures</a:t>
            </a:r>
            <a:endParaRPr lang="en-US" sz="2400" dirty="0"/>
          </a:p>
          <a:p>
            <a:pPr lvl="2"/>
            <a:r>
              <a:rPr lang="en-US" dirty="0"/>
              <a:t>A </a:t>
            </a:r>
            <a:r>
              <a:rPr lang="en-US" u="sng" dirty="0"/>
              <a:t>heterogeneous</a:t>
            </a:r>
            <a:r>
              <a:rPr lang="en-US" dirty="0"/>
              <a:t> mixture is a mixture that does not blend smoothly throughout and in which the individual substances remain </a:t>
            </a:r>
            <a:r>
              <a:rPr lang="en-US" u="sng" dirty="0"/>
              <a:t>distinct</a:t>
            </a:r>
            <a:r>
              <a:rPr lang="en-US" dirty="0"/>
              <a:t>.</a:t>
            </a:r>
            <a:endParaRPr lang="en-US" sz="2000" dirty="0"/>
          </a:p>
          <a:p>
            <a:pPr lvl="3"/>
            <a:r>
              <a:rPr lang="en-US" dirty="0"/>
              <a:t>Composition  is not </a:t>
            </a:r>
            <a:r>
              <a:rPr lang="en-US" u="sng" dirty="0"/>
              <a:t>uniform</a:t>
            </a:r>
            <a:endParaRPr lang="en-US" sz="1800" dirty="0"/>
          </a:p>
          <a:p>
            <a:pPr lvl="2"/>
            <a:r>
              <a:rPr lang="en-US" dirty="0"/>
              <a:t>A homogeneous mixture is a mixture that has </a:t>
            </a:r>
            <a:r>
              <a:rPr lang="en-US" u="sng" dirty="0"/>
              <a:t>constant</a:t>
            </a:r>
            <a:r>
              <a:rPr lang="en-US" dirty="0"/>
              <a:t> composition throughout; it always has a single </a:t>
            </a:r>
            <a:r>
              <a:rPr lang="en-US" u="sng" dirty="0"/>
              <a:t>phase</a:t>
            </a:r>
            <a:r>
              <a:rPr lang="en-US" dirty="0"/>
              <a:t>.</a:t>
            </a:r>
            <a:endParaRPr lang="en-US" sz="2000" dirty="0"/>
          </a:p>
          <a:p>
            <a:pPr lvl="3"/>
            <a:r>
              <a:rPr lang="en-US" dirty="0"/>
              <a:t>Also referred to as </a:t>
            </a:r>
            <a:r>
              <a:rPr lang="en-US" u="sng" dirty="0"/>
              <a:t>solutions</a:t>
            </a:r>
            <a:endParaRPr lang="en-US" sz="1800" dirty="0"/>
          </a:p>
          <a:p>
            <a:pPr lvl="3"/>
            <a:r>
              <a:rPr lang="en-US" dirty="0"/>
              <a:t>Can include solids, </a:t>
            </a:r>
            <a:r>
              <a:rPr lang="en-US" u="sng" dirty="0"/>
              <a:t>liquids</a:t>
            </a:r>
            <a:r>
              <a:rPr lang="en-US" dirty="0"/>
              <a:t>, and/or gases (Table 3)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45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Separating Mixtures</a:t>
            </a:r>
            <a:endParaRPr lang="en-US" sz="2400" dirty="0"/>
          </a:p>
          <a:p>
            <a:pPr lvl="2"/>
            <a:r>
              <a:rPr lang="en-US" dirty="0"/>
              <a:t>It is important to be able to separate mixtures into their component </a:t>
            </a:r>
            <a:r>
              <a:rPr lang="en-US" u="sng" dirty="0"/>
              <a:t>substances</a:t>
            </a:r>
            <a:endParaRPr lang="en-US" sz="2000" dirty="0"/>
          </a:p>
          <a:p>
            <a:pPr lvl="2"/>
            <a:r>
              <a:rPr lang="en-US" dirty="0"/>
              <a:t>The processes used to separate a mixture are </a:t>
            </a:r>
            <a:r>
              <a:rPr lang="en-US" u="sng" dirty="0"/>
              <a:t>physical</a:t>
            </a:r>
            <a:r>
              <a:rPr lang="en-US" dirty="0"/>
              <a:t> processes that are based on the </a:t>
            </a:r>
            <a:r>
              <a:rPr lang="en-US" u="sng" dirty="0"/>
              <a:t>differences</a:t>
            </a:r>
            <a:r>
              <a:rPr lang="en-US" dirty="0"/>
              <a:t> in the physical properties of the substances.</a:t>
            </a:r>
            <a:endParaRPr lang="en-US" sz="2000" dirty="0"/>
          </a:p>
          <a:p>
            <a:pPr lvl="2"/>
            <a:r>
              <a:rPr lang="en-US" dirty="0"/>
              <a:t>Heterogeneous mixtures composed of solids and liquids are easily separated by </a:t>
            </a:r>
            <a:r>
              <a:rPr lang="en-US" u="sng" dirty="0"/>
              <a:t>filtration</a:t>
            </a:r>
            <a:r>
              <a:rPr lang="en-US" dirty="0"/>
              <a:t>.</a:t>
            </a:r>
            <a:endParaRPr lang="en-US" sz="2000" dirty="0"/>
          </a:p>
          <a:p>
            <a:pPr lvl="3"/>
            <a:r>
              <a:rPr lang="en-US" dirty="0"/>
              <a:t>Filtration is a technique that uses a </a:t>
            </a:r>
            <a:r>
              <a:rPr lang="en-US" u="sng" dirty="0"/>
              <a:t>porous</a:t>
            </a:r>
            <a:r>
              <a:rPr lang="en-US" dirty="0"/>
              <a:t> barrier to separate a solid from a liquid.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0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3.1 Properties of </a:t>
            </a:r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45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Most homogeneous mixtures can be separated by </a:t>
            </a:r>
            <a:r>
              <a:rPr lang="en-US" u="sng" dirty="0"/>
              <a:t>distillation</a:t>
            </a:r>
            <a:r>
              <a:rPr lang="en-US" dirty="0"/>
              <a:t>.</a:t>
            </a:r>
            <a:endParaRPr lang="en-US" sz="2000" dirty="0"/>
          </a:p>
          <a:p>
            <a:pPr lvl="3"/>
            <a:r>
              <a:rPr lang="en-US" dirty="0"/>
              <a:t>Distillation is a separation technique that is based on differences in the </a:t>
            </a:r>
            <a:r>
              <a:rPr lang="en-US" u="sng" dirty="0"/>
              <a:t>boiling</a:t>
            </a:r>
            <a:r>
              <a:rPr lang="en-US" dirty="0"/>
              <a:t> </a:t>
            </a:r>
            <a:r>
              <a:rPr lang="en-US" u="sng" dirty="0"/>
              <a:t>points</a:t>
            </a:r>
            <a:r>
              <a:rPr lang="en-US" dirty="0"/>
              <a:t> of the substances involved.</a:t>
            </a:r>
            <a:endParaRPr lang="en-US" sz="1800" dirty="0"/>
          </a:p>
          <a:p>
            <a:pPr lvl="3"/>
            <a:r>
              <a:rPr lang="en-US" dirty="0"/>
              <a:t>A mixture is heated until the substance with the lowest boiling point boils to a </a:t>
            </a:r>
            <a:r>
              <a:rPr lang="en-US" u="sng" dirty="0"/>
              <a:t>vapor</a:t>
            </a:r>
            <a:r>
              <a:rPr lang="en-US" dirty="0"/>
              <a:t> that can then be </a:t>
            </a:r>
            <a:r>
              <a:rPr lang="en-US" u="sng" dirty="0"/>
              <a:t>condensed</a:t>
            </a:r>
            <a:r>
              <a:rPr lang="en-US" dirty="0"/>
              <a:t> into a liquid and collected.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473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u="sng" dirty="0"/>
              <a:t>Crystallization</a:t>
            </a:r>
            <a:r>
              <a:rPr lang="en-US" dirty="0"/>
              <a:t> is a separation technique that results in the formation of pure solid particles of a substance from a solution containing the dissolved substance.</a:t>
            </a:r>
            <a:endParaRPr lang="en-US" sz="2000" dirty="0"/>
          </a:p>
          <a:p>
            <a:pPr lvl="2"/>
            <a:r>
              <a:rPr lang="en-US" dirty="0"/>
              <a:t>Sublimation is the process during which a solid changes to </a:t>
            </a:r>
            <a:r>
              <a:rPr lang="en-US" u="sng" dirty="0"/>
              <a:t>vapor</a:t>
            </a:r>
            <a:r>
              <a:rPr lang="en-US" dirty="0"/>
              <a:t> without </a:t>
            </a:r>
            <a:r>
              <a:rPr lang="en-US" u="sng" dirty="0"/>
              <a:t>melting</a:t>
            </a:r>
            <a:r>
              <a:rPr lang="en-US" dirty="0"/>
              <a:t> </a:t>
            </a:r>
            <a:endParaRPr lang="en-US" sz="2000" dirty="0"/>
          </a:p>
          <a:p>
            <a:pPr lvl="3"/>
            <a:r>
              <a:rPr lang="en-US" dirty="0"/>
              <a:t>Can be used to separate two </a:t>
            </a:r>
            <a:r>
              <a:rPr lang="en-US" u="sng" dirty="0"/>
              <a:t>solids</a:t>
            </a:r>
            <a:r>
              <a:rPr lang="en-US" dirty="0"/>
              <a:t> present in a mixture</a:t>
            </a:r>
            <a:endParaRPr lang="en-US" sz="1800" dirty="0"/>
          </a:p>
          <a:p>
            <a:pPr lvl="2"/>
            <a:r>
              <a:rPr lang="en-US" u="sng" dirty="0"/>
              <a:t>Chromatography</a:t>
            </a:r>
            <a:r>
              <a:rPr lang="en-US" dirty="0"/>
              <a:t> is a technique that separates the components of a mixture dissolved in either a gas or a liquid based on the ability of each component to travel or to be drawn across the surface of a fixed substrate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10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3.4 Elements and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7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Elements</a:t>
            </a:r>
            <a:endParaRPr lang="en-US" sz="2800" dirty="0"/>
          </a:p>
          <a:p>
            <a:pPr lvl="1"/>
            <a:r>
              <a:rPr lang="en-US" dirty="0"/>
              <a:t>All matter can be broken down into a relatively small number of basic building blocks called </a:t>
            </a:r>
            <a:r>
              <a:rPr lang="en-US" u="sng" dirty="0"/>
              <a:t>elements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An element is a </a:t>
            </a:r>
            <a:r>
              <a:rPr lang="en-US" u="sng" dirty="0"/>
              <a:t>pure</a:t>
            </a:r>
            <a:r>
              <a:rPr lang="en-US" dirty="0"/>
              <a:t> substance that cannot be separated into </a:t>
            </a:r>
            <a:r>
              <a:rPr lang="en-US" u="sng" dirty="0"/>
              <a:t>simpler</a:t>
            </a:r>
            <a:r>
              <a:rPr lang="en-US" dirty="0"/>
              <a:t> substances by physical or chemical means.</a:t>
            </a:r>
            <a:endParaRPr lang="en-US" sz="2400" dirty="0"/>
          </a:p>
          <a:p>
            <a:pPr lvl="1"/>
            <a:r>
              <a:rPr lang="en-US" dirty="0"/>
              <a:t>On Earth, over </a:t>
            </a:r>
            <a:r>
              <a:rPr lang="en-US" u="sng" dirty="0"/>
              <a:t>90</a:t>
            </a:r>
            <a:r>
              <a:rPr lang="en-US" dirty="0"/>
              <a:t> elements occur naturally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85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Each element has a unique chemical name and </a:t>
            </a:r>
            <a:r>
              <a:rPr lang="en-US" u="sng" dirty="0"/>
              <a:t>symbol</a:t>
            </a:r>
            <a:endParaRPr lang="en-US" sz="2400" dirty="0"/>
          </a:p>
          <a:p>
            <a:pPr lvl="2"/>
            <a:r>
              <a:rPr lang="en-US" dirty="0"/>
              <a:t>The chemical symbol consists of one, two, or three </a:t>
            </a:r>
            <a:r>
              <a:rPr lang="en-US" u="sng" dirty="0"/>
              <a:t>letters</a:t>
            </a:r>
            <a:endParaRPr lang="en-US" sz="2000" dirty="0"/>
          </a:p>
          <a:p>
            <a:pPr lvl="2"/>
            <a:r>
              <a:rPr lang="en-US" dirty="0"/>
              <a:t>The first letter is always </a:t>
            </a:r>
            <a:r>
              <a:rPr lang="en-US" u="sng" dirty="0"/>
              <a:t>capitalized,</a:t>
            </a:r>
            <a:r>
              <a:rPr lang="en-US" dirty="0"/>
              <a:t> and the remaining letter(s) are always </a:t>
            </a:r>
            <a:r>
              <a:rPr lang="en-US" u="sng" dirty="0"/>
              <a:t>lowercase</a:t>
            </a:r>
            <a:endParaRPr lang="en-US" sz="2000" dirty="0"/>
          </a:p>
          <a:p>
            <a:pPr lvl="1"/>
            <a:r>
              <a:rPr lang="en-US" dirty="0"/>
              <a:t>As many new elements were being discovered in the early nineteenth century, chemists began to observe and study </a:t>
            </a:r>
            <a:r>
              <a:rPr lang="en-US" u="sng" dirty="0"/>
              <a:t>patterns</a:t>
            </a:r>
            <a:r>
              <a:rPr lang="en-US" dirty="0"/>
              <a:t> of similarities in the </a:t>
            </a:r>
            <a:r>
              <a:rPr lang="en-US" u="sng" dirty="0"/>
              <a:t>chemical</a:t>
            </a:r>
            <a:r>
              <a:rPr lang="en-US" dirty="0"/>
              <a:t> and </a:t>
            </a:r>
            <a:r>
              <a:rPr lang="en-US" u="sng" dirty="0"/>
              <a:t>physical</a:t>
            </a:r>
            <a:r>
              <a:rPr lang="en-US" dirty="0"/>
              <a:t> properties of particular sets of elements.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1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In 1869, the Russian chemist Dmitri </a:t>
            </a:r>
            <a:r>
              <a:rPr lang="en-US" u="sng" dirty="0"/>
              <a:t>Mendeleev</a:t>
            </a:r>
            <a:r>
              <a:rPr lang="en-US" dirty="0"/>
              <a:t> devised a chart which organized all of the elements that were known at the time based on the similarities and </a:t>
            </a:r>
            <a:r>
              <a:rPr lang="en-US" u="sng" dirty="0"/>
              <a:t>masses</a:t>
            </a:r>
            <a:r>
              <a:rPr lang="en-US" dirty="0"/>
              <a:t> of the elements.</a:t>
            </a:r>
            <a:endParaRPr lang="en-US" sz="2400" dirty="0"/>
          </a:p>
          <a:p>
            <a:pPr lvl="2"/>
            <a:r>
              <a:rPr lang="en-US" dirty="0"/>
              <a:t>Mendeleev’s table was the first version of the </a:t>
            </a:r>
            <a:r>
              <a:rPr lang="en-US" u="sng" dirty="0"/>
              <a:t>periodic</a:t>
            </a:r>
            <a:r>
              <a:rPr lang="en-US" dirty="0"/>
              <a:t> </a:t>
            </a:r>
            <a:r>
              <a:rPr lang="en-US" u="sng" dirty="0"/>
              <a:t>table</a:t>
            </a:r>
            <a:r>
              <a:rPr lang="en-US" dirty="0"/>
              <a:t> of elements.</a:t>
            </a:r>
            <a:endParaRPr lang="en-US" sz="2000" dirty="0"/>
          </a:p>
          <a:p>
            <a:pPr lvl="1"/>
            <a:r>
              <a:rPr lang="en-US" dirty="0"/>
              <a:t>The periodic table organizes the elements into a </a:t>
            </a:r>
            <a:r>
              <a:rPr lang="en-US" u="sng" dirty="0"/>
              <a:t>grid</a:t>
            </a:r>
            <a:r>
              <a:rPr lang="en-US" dirty="0"/>
              <a:t> of horizontal rows called </a:t>
            </a:r>
            <a:r>
              <a:rPr lang="en-US" u="sng" dirty="0"/>
              <a:t>periods</a:t>
            </a:r>
            <a:r>
              <a:rPr lang="en-US" dirty="0"/>
              <a:t> and vertical columns called </a:t>
            </a:r>
            <a:r>
              <a:rPr lang="en-US" u="sng" dirty="0"/>
              <a:t>groups</a:t>
            </a:r>
            <a:r>
              <a:rPr lang="en-US" dirty="0"/>
              <a:t> or families.</a:t>
            </a:r>
            <a:endParaRPr lang="en-US" sz="2400" dirty="0"/>
          </a:p>
          <a:p>
            <a:pPr lvl="2"/>
            <a:r>
              <a:rPr lang="en-US" dirty="0"/>
              <a:t>Elements in the same group have </a:t>
            </a:r>
            <a:r>
              <a:rPr lang="en-US" u="sng" dirty="0"/>
              <a:t>similar</a:t>
            </a:r>
            <a:r>
              <a:rPr lang="en-US" dirty="0"/>
              <a:t> chemical and physical properties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57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Compounds</a:t>
            </a:r>
            <a:endParaRPr lang="en-US" sz="2800" dirty="0"/>
          </a:p>
          <a:p>
            <a:pPr lvl="1"/>
            <a:r>
              <a:rPr lang="en-US" dirty="0"/>
              <a:t>A compound is made up of two or more different </a:t>
            </a:r>
            <a:r>
              <a:rPr lang="en-US" u="sng" dirty="0"/>
              <a:t>elements</a:t>
            </a:r>
            <a:r>
              <a:rPr lang="en-US" dirty="0"/>
              <a:t> that are combined </a:t>
            </a:r>
            <a:r>
              <a:rPr lang="en-US" u="sng" dirty="0"/>
              <a:t>chemically</a:t>
            </a:r>
            <a:endParaRPr lang="en-US" sz="2400" dirty="0"/>
          </a:p>
          <a:p>
            <a:pPr lvl="1"/>
            <a:r>
              <a:rPr lang="en-US" dirty="0"/>
              <a:t>The chemical </a:t>
            </a:r>
            <a:r>
              <a:rPr lang="en-US" u="sng" dirty="0"/>
              <a:t>symbols</a:t>
            </a:r>
            <a:r>
              <a:rPr lang="en-US" dirty="0"/>
              <a:t> of the periodic table make it easy to write the </a:t>
            </a:r>
            <a:r>
              <a:rPr lang="en-US" u="sng" dirty="0"/>
              <a:t>formulas</a:t>
            </a:r>
            <a:r>
              <a:rPr lang="en-US" dirty="0"/>
              <a:t> for chemical compounds</a:t>
            </a:r>
            <a:endParaRPr lang="en-US" sz="2400" dirty="0"/>
          </a:p>
          <a:p>
            <a:pPr lvl="1"/>
            <a:r>
              <a:rPr lang="en-US" dirty="0"/>
              <a:t>Compounds can be </a:t>
            </a:r>
            <a:r>
              <a:rPr lang="en-US" u="sng" dirty="0"/>
              <a:t>broken</a:t>
            </a:r>
            <a:r>
              <a:rPr lang="en-US" dirty="0"/>
              <a:t> down into simpler substances by chemical means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87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In general, compounds that occur naturally are more </a:t>
            </a:r>
            <a:r>
              <a:rPr lang="en-US" u="sng" dirty="0"/>
              <a:t>stable</a:t>
            </a:r>
            <a:r>
              <a:rPr lang="en-US" dirty="0"/>
              <a:t> than the individual component elements</a:t>
            </a:r>
            <a:endParaRPr lang="en-US" sz="2400" dirty="0"/>
          </a:p>
          <a:p>
            <a:pPr lvl="2"/>
            <a:r>
              <a:rPr lang="en-US" dirty="0"/>
              <a:t>S</a:t>
            </a:r>
            <a:r>
              <a:rPr lang="en-US" u="sng" dirty="0"/>
              <a:t>eparating</a:t>
            </a:r>
            <a:r>
              <a:rPr lang="en-US" dirty="0"/>
              <a:t> a compound into its elements often requires external </a:t>
            </a:r>
            <a:r>
              <a:rPr lang="en-US" u="sng" dirty="0"/>
              <a:t>energy</a:t>
            </a:r>
            <a:endParaRPr lang="en-US" sz="2000" dirty="0"/>
          </a:p>
          <a:p>
            <a:pPr lvl="1"/>
            <a:r>
              <a:rPr lang="en-US" dirty="0"/>
              <a:t>The properties of a compound are </a:t>
            </a:r>
            <a:r>
              <a:rPr lang="en-US" u="sng" dirty="0"/>
              <a:t>different</a:t>
            </a:r>
            <a:r>
              <a:rPr lang="en-US" dirty="0"/>
              <a:t> from those of its component elements.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76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Law of Definite Proportions</a:t>
            </a:r>
            <a:endParaRPr lang="en-US" sz="2800" smtClean="0"/>
          </a:p>
          <a:p>
            <a:pPr lvl="1"/>
            <a:r>
              <a:rPr lang="en-US" smtClean="0"/>
              <a:t>The law of </a:t>
            </a:r>
            <a:r>
              <a:rPr lang="en-US" u="sng" smtClean="0"/>
              <a:t>definite</a:t>
            </a:r>
            <a:r>
              <a:rPr lang="en-US" smtClean="0"/>
              <a:t> proportions states that a compound is </a:t>
            </a:r>
            <a:r>
              <a:rPr lang="en-US" u="sng" smtClean="0"/>
              <a:t>always</a:t>
            </a:r>
            <a:r>
              <a:rPr lang="en-US" smtClean="0"/>
              <a:t> composed of the same elements in the same </a:t>
            </a:r>
            <a:r>
              <a:rPr lang="en-US" u="sng" smtClean="0"/>
              <a:t>proportion</a:t>
            </a:r>
            <a:r>
              <a:rPr lang="en-US" smtClean="0"/>
              <a:t> by mass, no matter how large or small the sample.</a:t>
            </a:r>
            <a:endParaRPr lang="en-US" sz="2400" smtClean="0"/>
          </a:p>
          <a:p>
            <a:pPr lvl="1"/>
            <a:r>
              <a:rPr lang="en-US" smtClean="0"/>
              <a:t>Percent by mass is the </a:t>
            </a:r>
            <a:r>
              <a:rPr lang="en-US" u="sng" smtClean="0"/>
              <a:t>ratio</a:t>
            </a:r>
            <a:r>
              <a:rPr lang="en-US" smtClean="0"/>
              <a:t> of the mass of each element to the </a:t>
            </a:r>
            <a:r>
              <a:rPr lang="en-US" u="sng" smtClean="0"/>
              <a:t>total</a:t>
            </a:r>
            <a:r>
              <a:rPr lang="en-US" smtClean="0"/>
              <a:t> mass of the compound expressed as a percentage</a:t>
            </a:r>
            <a:endParaRPr lang="en-US" sz="2400" smtClean="0"/>
          </a:p>
          <a:p>
            <a:pPr lvl="2"/>
            <a:r>
              <a:rPr lang="en-US" sz="2000" smtClean="0"/>
              <a:t>Percent by mass (%) = (mass of </a:t>
            </a:r>
            <a:r>
              <a:rPr lang="en-US" sz="2000" u="sng" smtClean="0"/>
              <a:t>element</a:t>
            </a:r>
            <a:r>
              <a:rPr lang="en-US" sz="2000" smtClean="0"/>
              <a:t>/mass of </a:t>
            </a:r>
            <a:r>
              <a:rPr lang="en-US" sz="2000" u="sng" smtClean="0"/>
              <a:t>compound</a:t>
            </a:r>
            <a:r>
              <a:rPr lang="en-US" sz="2000" smtClean="0"/>
              <a:t>) x 100</a:t>
            </a:r>
            <a:endParaRPr lang="en-US" sz="180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883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Law of Multiple Proportions</a:t>
            </a:r>
            <a:endParaRPr lang="en-US" sz="2800" dirty="0"/>
          </a:p>
          <a:p>
            <a:pPr lvl="1"/>
            <a:r>
              <a:rPr lang="en-US" dirty="0"/>
              <a:t>The law of multiple proportions states that when </a:t>
            </a:r>
            <a:r>
              <a:rPr lang="en-US" u="sng" dirty="0"/>
              <a:t>different</a:t>
            </a:r>
            <a:r>
              <a:rPr lang="en-US" dirty="0"/>
              <a:t> compounds are formed by a combination of the </a:t>
            </a:r>
            <a:r>
              <a:rPr lang="en-US" u="sng" dirty="0"/>
              <a:t>same</a:t>
            </a:r>
            <a:r>
              <a:rPr lang="en-US" dirty="0"/>
              <a:t> elements, different masses of one element combine with the same fixed mass of the other element in a </a:t>
            </a:r>
            <a:r>
              <a:rPr lang="en-US" u="sng" dirty="0"/>
              <a:t>ratio</a:t>
            </a:r>
            <a:r>
              <a:rPr lang="en-US" dirty="0"/>
              <a:t> of small whole number.</a:t>
            </a:r>
            <a:endParaRPr lang="en-US" sz="2400" dirty="0"/>
          </a:p>
          <a:p>
            <a:pPr lvl="1"/>
            <a:r>
              <a:rPr lang="en-US" dirty="0"/>
              <a:t>Ex: water (</a:t>
            </a:r>
            <a:r>
              <a:rPr lang="en-US" u="sng" dirty="0"/>
              <a:t>H</a:t>
            </a:r>
            <a:r>
              <a:rPr lang="en-US" u="sng" baseline="-25000" dirty="0"/>
              <a:t>2</a:t>
            </a:r>
            <a:r>
              <a:rPr lang="en-US" u="sng" dirty="0"/>
              <a:t>O</a:t>
            </a:r>
            <a:r>
              <a:rPr lang="en-US" dirty="0"/>
              <a:t>) and hydrogen peroxide (</a:t>
            </a:r>
            <a:r>
              <a:rPr lang="en-US" u="sng" dirty="0"/>
              <a:t>H</a:t>
            </a:r>
            <a:r>
              <a:rPr lang="en-US" u="sng" baseline="-25000" dirty="0"/>
              <a:t>2</a:t>
            </a:r>
            <a:r>
              <a:rPr lang="en-US" u="sng" dirty="0"/>
              <a:t>O</a:t>
            </a:r>
            <a:r>
              <a:rPr lang="en-US" u="sng" baseline="-25000" dirty="0"/>
              <a:t>2</a:t>
            </a:r>
            <a:r>
              <a:rPr lang="en-US" dirty="0"/>
              <a:t>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6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Substances</a:t>
            </a:r>
            <a:endParaRPr lang="en-US" sz="2800" dirty="0"/>
          </a:p>
          <a:p>
            <a:pPr lvl="1"/>
            <a:r>
              <a:rPr lang="en-US" u="sng" dirty="0"/>
              <a:t>Matter</a:t>
            </a:r>
            <a:r>
              <a:rPr lang="en-US" dirty="0"/>
              <a:t> is anything that has mass and takes up space.</a:t>
            </a:r>
            <a:endParaRPr lang="en-US" sz="2400" dirty="0"/>
          </a:p>
          <a:p>
            <a:pPr lvl="1"/>
            <a:r>
              <a:rPr lang="en-US" dirty="0"/>
              <a:t>Matter with a uniform and unchanging </a:t>
            </a:r>
            <a:r>
              <a:rPr lang="en-US" u="sng" dirty="0"/>
              <a:t>composition</a:t>
            </a:r>
            <a:r>
              <a:rPr lang="en-US" dirty="0"/>
              <a:t> is called a substance.</a:t>
            </a:r>
            <a:endParaRPr lang="en-US" sz="2400" dirty="0"/>
          </a:p>
          <a:p>
            <a:pPr lvl="2"/>
            <a:r>
              <a:rPr lang="en-US" dirty="0"/>
              <a:t>Also known as a </a:t>
            </a:r>
            <a:r>
              <a:rPr lang="en-US" u="sng" dirty="0"/>
              <a:t>pure</a:t>
            </a:r>
            <a:r>
              <a:rPr lang="en-US" dirty="0"/>
              <a:t> substance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1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States of Matter</a:t>
            </a:r>
            <a:endParaRPr lang="en-US" sz="2800" dirty="0"/>
          </a:p>
          <a:p>
            <a:pPr lvl="1"/>
            <a:r>
              <a:rPr lang="en-US" dirty="0"/>
              <a:t>All matter that exists naturally on </a:t>
            </a:r>
            <a:r>
              <a:rPr lang="en-US" u="sng" dirty="0"/>
              <a:t>Earth</a:t>
            </a:r>
            <a:r>
              <a:rPr lang="en-US" dirty="0"/>
              <a:t> can be classified as one of the states of matter</a:t>
            </a:r>
            <a:endParaRPr lang="en-US" sz="2400" dirty="0"/>
          </a:p>
          <a:p>
            <a:pPr lvl="1"/>
            <a:r>
              <a:rPr lang="en-US" dirty="0"/>
              <a:t>The three common states of matter are </a:t>
            </a:r>
            <a:r>
              <a:rPr lang="en-US" u="sng" dirty="0"/>
              <a:t>solids</a:t>
            </a:r>
            <a:r>
              <a:rPr lang="en-US" dirty="0"/>
              <a:t>, liquids, and </a:t>
            </a:r>
            <a:r>
              <a:rPr lang="en-US" u="sng" dirty="0"/>
              <a:t>gases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4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Solids</a:t>
            </a:r>
            <a:endParaRPr lang="en-US" sz="2400" dirty="0"/>
          </a:p>
          <a:p>
            <a:pPr lvl="2"/>
            <a:r>
              <a:rPr lang="en-US" dirty="0"/>
              <a:t>A </a:t>
            </a:r>
            <a:r>
              <a:rPr lang="en-US" u="sng" dirty="0"/>
              <a:t>solid</a:t>
            </a:r>
            <a:r>
              <a:rPr lang="en-US" dirty="0"/>
              <a:t> is a form of matter that has its own </a:t>
            </a:r>
            <a:r>
              <a:rPr lang="en-US" u="sng" dirty="0"/>
              <a:t>definite</a:t>
            </a:r>
            <a:r>
              <a:rPr lang="en-US" dirty="0"/>
              <a:t> shape and volume.</a:t>
            </a:r>
            <a:endParaRPr lang="en-US" sz="2000" dirty="0"/>
          </a:p>
          <a:p>
            <a:pPr lvl="2"/>
            <a:r>
              <a:rPr lang="en-US" dirty="0"/>
              <a:t>The particles of matter in a solid are very </a:t>
            </a:r>
            <a:r>
              <a:rPr lang="en-US" u="sng" dirty="0"/>
              <a:t>tightly</a:t>
            </a:r>
            <a:r>
              <a:rPr lang="en-US" dirty="0"/>
              <a:t> packed</a:t>
            </a:r>
            <a:endParaRPr lang="en-US" sz="2000" dirty="0"/>
          </a:p>
          <a:p>
            <a:pPr lvl="3"/>
            <a:r>
              <a:rPr lang="en-US" dirty="0"/>
              <a:t>When heated, </a:t>
            </a:r>
            <a:r>
              <a:rPr lang="en-US" u="sng" dirty="0"/>
              <a:t>expands</a:t>
            </a:r>
            <a:r>
              <a:rPr lang="en-US" dirty="0"/>
              <a:t> only slightly</a:t>
            </a:r>
            <a:endParaRPr lang="en-US" sz="1800" dirty="0"/>
          </a:p>
          <a:p>
            <a:pPr lvl="3"/>
            <a:r>
              <a:rPr lang="en-US" u="sng" dirty="0"/>
              <a:t>Incompressible</a:t>
            </a:r>
            <a:r>
              <a:rPr lang="en-US" dirty="0"/>
              <a:t> – cannot be pressed into a smaller volume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6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Liquids</a:t>
            </a:r>
            <a:endParaRPr lang="en-US" sz="2400" dirty="0"/>
          </a:p>
          <a:p>
            <a:pPr lvl="2"/>
            <a:r>
              <a:rPr lang="en-US" dirty="0"/>
              <a:t>A liquid is a form of matter that </a:t>
            </a:r>
            <a:r>
              <a:rPr lang="en-US" u="sng" dirty="0"/>
              <a:t>flows</a:t>
            </a:r>
            <a:r>
              <a:rPr lang="en-US" dirty="0"/>
              <a:t>, has </a:t>
            </a:r>
            <a:r>
              <a:rPr lang="en-US" u="sng" dirty="0"/>
              <a:t>constant</a:t>
            </a:r>
            <a:r>
              <a:rPr lang="en-US" dirty="0"/>
              <a:t> volume, and takes the shape of its container.</a:t>
            </a:r>
            <a:endParaRPr lang="en-US" sz="2000" dirty="0"/>
          </a:p>
          <a:p>
            <a:pPr lvl="2"/>
            <a:r>
              <a:rPr lang="en-US" dirty="0"/>
              <a:t>The particles in a liquid are not </a:t>
            </a:r>
            <a:r>
              <a:rPr lang="en-US" u="sng" dirty="0"/>
              <a:t>rigidly</a:t>
            </a:r>
            <a:r>
              <a:rPr lang="en-US" dirty="0"/>
              <a:t> held in place and are </a:t>
            </a:r>
            <a:r>
              <a:rPr lang="en-US" u="sng" dirty="0"/>
              <a:t>less</a:t>
            </a:r>
            <a:r>
              <a:rPr lang="en-US" dirty="0"/>
              <a:t> closely packed than the particles in a solid.</a:t>
            </a:r>
            <a:endParaRPr lang="en-US" sz="2000" dirty="0"/>
          </a:p>
          <a:p>
            <a:pPr lvl="2"/>
            <a:r>
              <a:rPr lang="en-US" dirty="0"/>
              <a:t>Liquid particles are able to </a:t>
            </a:r>
            <a:r>
              <a:rPr lang="en-US" u="sng" dirty="0"/>
              <a:t>move</a:t>
            </a:r>
            <a:r>
              <a:rPr lang="en-US" dirty="0"/>
              <a:t> past each other</a:t>
            </a:r>
            <a:endParaRPr lang="en-US" sz="2000" dirty="0"/>
          </a:p>
          <a:p>
            <a:pPr lvl="3"/>
            <a:r>
              <a:rPr lang="en-US" dirty="0"/>
              <a:t>Allows a liquid to flow and take the </a:t>
            </a:r>
            <a:r>
              <a:rPr lang="en-US" u="sng" dirty="0"/>
              <a:t>shape</a:t>
            </a:r>
            <a:r>
              <a:rPr lang="en-US" dirty="0"/>
              <a:t> of its container</a:t>
            </a:r>
            <a:endParaRPr lang="en-US" sz="1800" dirty="0"/>
          </a:p>
          <a:p>
            <a:pPr lvl="2"/>
            <a:r>
              <a:rPr lang="en-US" u="sng" dirty="0"/>
              <a:t>Virtually</a:t>
            </a:r>
            <a:r>
              <a:rPr lang="en-US" dirty="0"/>
              <a:t> incompressible</a:t>
            </a:r>
            <a:endParaRPr lang="en-US" sz="2000" dirty="0"/>
          </a:p>
          <a:p>
            <a:pPr lvl="2"/>
            <a:r>
              <a:rPr lang="en-US" dirty="0"/>
              <a:t>Tend to expand when </a:t>
            </a:r>
            <a:r>
              <a:rPr lang="en-US" u="sng" dirty="0"/>
              <a:t>heated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6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Gases</a:t>
            </a:r>
            <a:endParaRPr lang="en-US" sz="2400" dirty="0"/>
          </a:p>
          <a:p>
            <a:pPr lvl="2"/>
            <a:r>
              <a:rPr lang="en-US" dirty="0"/>
              <a:t>A gas is a form of matter that not only flows to </a:t>
            </a:r>
            <a:r>
              <a:rPr lang="en-US" u="sng" dirty="0"/>
              <a:t>conform</a:t>
            </a:r>
            <a:r>
              <a:rPr lang="en-US" dirty="0"/>
              <a:t> to the shape of its container but also </a:t>
            </a:r>
            <a:r>
              <a:rPr lang="en-US" u="sng" dirty="0"/>
              <a:t>fills</a:t>
            </a:r>
            <a:r>
              <a:rPr lang="en-US" dirty="0"/>
              <a:t> the entire volume of its container.</a:t>
            </a:r>
            <a:endParaRPr lang="en-US" sz="2000" dirty="0"/>
          </a:p>
          <a:p>
            <a:pPr lvl="2"/>
            <a:r>
              <a:rPr lang="en-US" dirty="0"/>
              <a:t>Because of the significant amount of </a:t>
            </a:r>
            <a:r>
              <a:rPr lang="en-US" u="sng" dirty="0"/>
              <a:t>space</a:t>
            </a:r>
            <a:r>
              <a:rPr lang="en-US" dirty="0"/>
              <a:t> between particles, gases are easily </a:t>
            </a:r>
            <a:r>
              <a:rPr lang="en-US" u="sng" dirty="0"/>
              <a:t>compressed</a:t>
            </a:r>
            <a:r>
              <a:rPr lang="en-US" dirty="0"/>
              <a:t>.</a:t>
            </a:r>
            <a:endParaRPr lang="en-US" sz="2000" dirty="0"/>
          </a:p>
          <a:p>
            <a:pPr lvl="2"/>
            <a:r>
              <a:rPr lang="en-US" dirty="0"/>
              <a:t>“</a:t>
            </a:r>
            <a:r>
              <a:rPr lang="en-US" u="sng" dirty="0"/>
              <a:t>Gas</a:t>
            </a:r>
            <a:r>
              <a:rPr lang="en-US" dirty="0"/>
              <a:t>” refers to a substance that is </a:t>
            </a:r>
            <a:r>
              <a:rPr lang="en-US" u="sng" dirty="0"/>
              <a:t>naturally</a:t>
            </a:r>
            <a:r>
              <a:rPr lang="en-US" dirty="0"/>
              <a:t> in the gaseous state at room temperature; “</a:t>
            </a:r>
            <a:r>
              <a:rPr lang="en-US" u="sng" dirty="0"/>
              <a:t>vapor</a:t>
            </a:r>
            <a:r>
              <a:rPr lang="en-US" dirty="0"/>
              <a:t>” refers to the gaseous state of a substance that is a solid or liquid at room temperature.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1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Physical Properties of Matter</a:t>
            </a:r>
            <a:endParaRPr lang="en-US" sz="28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physical</a:t>
            </a:r>
            <a:r>
              <a:rPr lang="en-US" dirty="0"/>
              <a:t> property is a characteristic that can be observed or measured </a:t>
            </a:r>
            <a:r>
              <a:rPr lang="en-US" u="sng" dirty="0"/>
              <a:t>without</a:t>
            </a:r>
            <a:r>
              <a:rPr lang="en-US" dirty="0"/>
              <a:t> changing the sample’s composition.</a:t>
            </a:r>
            <a:endParaRPr lang="en-US" sz="2400" dirty="0"/>
          </a:p>
          <a:p>
            <a:pPr lvl="1"/>
            <a:r>
              <a:rPr lang="en-US" dirty="0"/>
              <a:t>Density, </a:t>
            </a:r>
            <a:r>
              <a:rPr lang="en-US" u="sng" dirty="0"/>
              <a:t>color</a:t>
            </a:r>
            <a:r>
              <a:rPr lang="en-US" dirty="0"/>
              <a:t>, odor, </a:t>
            </a:r>
            <a:r>
              <a:rPr lang="en-US" u="sng" dirty="0"/>
              <a:t>hardness</a:t>
            </a:r>
            <a:r>
              <a:rPr lang="en-US" dirty="0"/>
              <a:t>, melting point, and boiling point are common physical properties that scientists record as identifying characteristics of a substance.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1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Extensive and intensive properties</a:t>
            </a:r>
            <a:endParaRPr lang="en-US" sz="2400" dirty="0"/>
          </a:p>
          <a:p>
            <a:pPr lvl="2"/>
            <a:r>
              <a:rPr lang="en-US" u="sng" dirty="0"/>
              <a:t>Extensive</a:t>
            </a:r>
            <a:r>
              <a:rPr lang="en-US" dirty="0"/>
              <a:t> properties are dependent on the amount of substance present</a:t>
            </a:r>
            <a:endParaRPr lang="en-US" sz="2000" dirty="0"/>
          </a:p>
          <a:p>
            <a:pPr lvl="3"/>
            <a:r>
              <a:rPr lang="en-US" dirty="0"/>
              <a:t>Ex: mass, length, or </a:t>
            </a:r>
            <a:r>
              <a:rPr lang="en-US" u="sng" dirty="0"/>
              <a:t>volume</a:t>
            </a:r>
            <a:endParaRPr lang="en-US" sz="1800" dirty="0"/>
          </a:p>
          <a:p>
            <a:pPr lvl="2"/>
            <a:r>
              <a:rPr lang="en-US" dirty="0"/>
              <a:t>Intensive properties are </a:t>
            </a:r>
            <a:r>
              <a:rPr lang="en-US" u="sng" dirty="0"/>
              <a:t>independent</a:t>
            </a:r>
            <a:r>
              <a:rPr lang="en-US" dirty="0"/>
              <a:t> of the amount of substance present.</a:t>
            </a:r>
            <a:endParaRPr lang="en-US" sz="2000" dirty="0"/>
          </a:p>
          <a:p>
            <a:pPr lvl="3"/>
            <a:r>
              <a:rPr lang="en-US" dirty="0"/>
              <a:t>Ex: </a:t>
            </a:r>
            <a:r>
              <a:rPr lang="en-US" u="sng" dirty="0"/>
              <a:t>density</a:t>
            </a:r>
            <a:r>
              <a:rPr lang="en-US" dirty="0"/>
              <a:t> </a:t>
            </a:r>
            <a:endParaRPr lang="en-US" sz="1800" dirty="0"/>
          </a:p>
          <a:p>
            <a:pPr lvl="2"/>
            <a:r>
              <a:rPr lang="en-US" dirty="0"/>
              <a:t>A substance can often be identified by its </a:t>
            </a:r>
            <a:r>
              <a:rPr lang="en-US" u="sng" dirty="0"/>
              <a:t>intensive</a:t>
            </a:r>
            <a:r>
              <a:rPr lang="en-US" dirty="0"/>
              <a:t> properties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06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1422</Words>
  <Application>Microsoft Office PowerPoint</Application>
  <PresentationFormat>On-screen Show (4:3)</PresentationFormat>
  <Paragraphs>106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Chapter 3: Matter-Properties and Changes</vt:lpstr>
      <vt:lpstr>3.1 Properties of Matter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3.2 Changes in Matter</vt:lpstr>
      <vt:lpstr>PowerPoint Presentation</vt:lpstr>
      <vt:lpstr>PowerPoint Presentation</vt:lpstr>
      <vt:lpstr>PowerPoint Presentation</vt:lpstr>
      <vt:lpstr>3.3 Mixtures of Matter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3.4 Elements and Compounds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Matter-Properties and Changes</dc:title>
  <dc:creator>Teacher</dc:creator>
  <cp:lastModifiedBy>Teacher</cp:lastModifiedBy>
  <cp:revision>4</cp:revision>
  <dcterms:created xsi:type="dcterms:W3CDTF">2015-09-21T16:28:42Z</dcterms:created>
  <dcterms:modified xsi:type="dcterms:W3CDTF">2015-09-21T16:57:51Z</dcterms:modified>
</cp:coreProperties>
</file>