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92" r:id="rId33"/>
    <p:sldId id="287" r:id="rId34"/>
    <p:sldId id="293" r:id="rId35"/>
    <p:sldId id="288" r:id="rId36"/>
    <p:sldId id="289" r:id="rId37"/>
    <p:sldId id="291" r:id="rId38"/>
    <p:sldId id="290" r:id="rId39"/>
    <p:sldId id="294" r:id="rId40"/>
    <p:sldId id="295" r:id="rId41"/>
    <p:sldId id="296" r:id="rId4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1860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95FEBE-693F-4402-B864-9B00D5C4A44A}" type="datetimeFigureOut">
              <a:rPr lang="en-US" smtClean="0"/>
              <a:t>10/2/2015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8E723A-124B-4012-9A92-D16EE9DB9A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969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4FF34-1258-4CA4-8779-3E7AD0559A4A}" type="datetimeFigureOut">
              <a:rPr lang="en-US" smtClean="0"/>
              <a:t>10/2/2015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B9044-7D10-4305-A7EC-476D223937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7950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4FF34-1258-4CA4-8779-3E7AD0559A4A}" type="datetimeFigureOut">
              <a:rPr lang="en-US" smtClean="0"/>
              <a:t>10/2/2015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B9044-7D10-4305-A7EC-476D223937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8350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4FF34-1258-4CA4-8779-3E7AD0559A4A}" type="datetimeFigureOut">
              <a:rPr lang="en-US" smtClean="0"/>
              <a:t>10/2/2015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B9044-7D10-4305-A7EC-476D223937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208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Font typeface="Calibri" panose="020F0502020204030204" pitchFamily="34" charset="0"/>
              <a:buChar char="–"/>
              <a:defRPr/>
            </a:lvl1pPr>
            <a:lvl2pPr marL="742950" indent="-285750">
              <a:buFont typeface="Courier New" panose="02070309020205020404" pitchFamily="49" charset="0"/>
              <a:buChar char="o"/>
              <a:defRPr/>
            </a:lvl2pPr>
            <a:lvl3pPr marL="1143000" indent="-228600">
              <a:buFont typeface="Wingdings" panose="05000000000000000000" pitchFamily="2" charset="2"/>
              <a:buChar char="§"/>
              <a:defRPr/>
            </a:lvl3pPr>
            <a:lvl4pPr marL="1600200" indent="-228600">
              <a:buFont typeface="Arial" panose="020B0604020202020204" pitchFamily="34" charset="0"/>
              <a:buChar char="•"/>
              <a:defRPr/>
            </a:lvl4pPr>
            <a:lvl5pPr marL="2057400" indent="-228600">
              <a:buFont typeface="Courier New" panose="02070309020205020404" pitchFamily="49" charset="0"/>
              <a:buChar char="o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4FF34-1258-4CA4-8779-3E7AD0559A4A}" type="datetimeFigureOut">
              <a:rPr lang="en-US" smtClean="0"/>
              <a:t>10/2/2015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B9044-7D10-4305-A7EC-476D223937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2501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4FF34-1258-4CA4-8779-3E7AD0559A4A}" type="datetimeFigureOut">
              <a:rPr lang="en-US" smtClean="0"/>
              <a:t>10/2/2015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B9044-7D10-4305-A7EC-476D223937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3277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4FF34-1258-4CA4-8779-3E7AD0559A4A}" type="datetimeFigureOut">
              <a:rPr lang="en-US" smtClean="0"/>
              <a:t>10/2/2015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B9044-7D10-4305-A7EC-476D223937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2455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4FF34-1258-4CA4-8779-3E7AD0559A4A}" type="datetimeFigureOut">
              <a:rPr lang="en-US" smtClean="0"/>
              <a:t>10/2/2015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B9044-7D10-4305-A7EC-476D223937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20682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4FF34-1258-4CA4-8779-3E7AD0559A4A}" type="datetimeFigureOut">
              <a:rPr lang="en-US" smtClean="0"/>
              <a:t>10/2/2015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B9044-7D10-4305-A7EC-476D223937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738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4FF34-1258-4CA4-8779-3E7AD0559A4A}" type="datetimeFigureOut">
              <a:rPr lang="en-US" smtClean="0"/>
              <a:t>10/2/2015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B9044-7D10-4305-A7EC-476D223937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5826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4FF34-1258-4CA4-8779-3E7AD0559A4A}" type="datetimeFigureOut">
              <a:rPr lang="en-US" smtClean="0"/>
              <a:t>10/2/2015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B9044-7D10-4305-A7EC-476D223937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4083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4FF34-1258-4CA4-8779-3E7AD0559A4A}" type="datetimeFigureOut">
              <a:rPr lang="en-US" smtClean="0"/>
              <a:t>10/2/2015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B9044-7D10-4305-A7EC-476D223937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1884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7999">
              <a:srgbClr val="99CCFF"/>
            </a:gs>
            <a:gs pos="36000">
              <a:srgbClr val="9966FF"/>
            </a:gs>
            <a:gs pos="61000">
              <a:schemeClr val="bg1"/>
            </a:gs>
            <a:gs pos="82001">
              <a:srgbClr val="99CCFF"/>
            </a:gs>
            <a:gs pos="100000">
              <a:srgbClr val="CCCCFF"/>
            </a:gs>
          </a:gsLst>
          <a:path path="rect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84FF34-1258-4CA4-8779-3E7AD0559A4A}" type="datetimeFigureOut">
              <a:rPr lang="en-US" smtClean="0"/>
              <a:t>10/2/2015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3B9044-7D10-4305-A7EC-476D223937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4647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9.gif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Chapter 5: Electrons in Atoms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266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5.2 Quantum Theory and the Atom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3920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Bohr’s Model of the Atom</a:t>
            </a:r>
          </a:p>
          <a:p>
            <a:pPr lvl="1"/>
            <a:r>
              <a:rPr lang="en-US" dirty="0"/>
              <a:t>Energy states of hydrogen</a:t>
            </a:r>
          </a:p>
          <a:p>
            <a:pPr lvl="2"/>
            <a:r>
              <a:rPr lang="en-US" dirty="0"/>
              <a:t>Bohr proposed that the hydrogen atom has only certain </a:t>
            </a:r>
            <a:r>
              <a:rPr lang="en-US" u="sng" dirty="0"/>
              <a:t>allowable</a:t>
            </a:r>
            <a:r>
              <a:rPr lang="en-US" dirty="0"/>
              <a:t> energy states</a:t>
            </a:r>
          </a:p>
          <a:p>
            <a:pPr lvl="3"/>
            <a:r>
              <a:rPr lang="en-US" u="sng" dirty="0"/>
              <a:t>Ground state</a:t>
            </a:r>
            <a:r>
              <a:rPr lang="en-US" dirty="0"/>
              <a:t> = the lowest allowable energy state of an atom</a:t>
            </a:r>
          </a:p>
          <a:p>
            <a:pPr lvl="3"/>
            <a:r>
              <a:rPr lang="en-US" dirty="0"/>
              <a:t>Excited state = when an atom </a:t>
            </a:r>
            <a:r>
              <a:rPr lang="en-US" u="sng" dirty="0"/>
              <a:t>gains</a:t>
            </a:r>
            <a:r>
              <a:rPr lang="en-US" dirty="0"/>
              <a:t> energy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24576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2"/>
            <a:r>
              <a:rPr lang="en-US" dirty="0"/>
              <a:t>Related the hydrogen atom’s energy states to the </a:t>
            </a:r>
            <a:r>
              <a:rPr lang="en-US" u="sng" dirty="0"/>
              <a:t>electron</a:t>
            </a:r>
            <a:r>
              <a:rPr lang="en-US" dirty="0"/>
              <a:t> within the atom</a:t>
            </a:r>
          </a:p>
          <a:p>
            <a:pPr lvl="3"/>
            <a:r>
              <a:rPr lang="en-US" dirty="0"/>
              <a:t>Electron moves around the nucleus in only certain allowed circular </a:t>
            </a:r>
            <a:r>
              <a:rPr lang="en-US" u="sng" dirty="0"/>
              <a:t>orbits</a:t>
            </a:r>
            <a:endParaRPr lang="en-US" dirty="0"/>
          </a:p>
          <a:p>
            <a:pPr lvl="3"/>
            <a:r>
              <a:rPr lang="en-US" dirty="0"/>
              <a:t>The larger the electron’s orbit, the </a:t>
            </a:r>
            <a:r>
              <a:rPr lang="en-US" u="sng" dirty="0"/>
              <a:t>higher</a:t>
            </a:r>
            <a:r>
              <a:rPr lang="en-US" dirty="0"/>
              <a:t> the atom’s energy state, or energy level</a:t>
            </a:r>
          </a:p>
          <a:p>
            <a:pPr lvl="2"/>
            <a:r>
              <a:rPr lang="en-US" dirty="0"/>
              <a:t>Bohr assigned a number, </a:t>
            </a:r>
            <a:r>
              <a:rPr lang="en-US" i="1" u="sng" dirty="0"/>
              <a:t>n</a:t>
            </a:r>
            <a:r>
              <a:rPr lang="en-US" dirty="0"/>
              <a:t>, called a </a:t>
            </a:r>
            <a:r>
              <a:rPr lang="en-US" u="sng" dirty="0"/>
              <a:t>quantum number</a:t>
            </a:r>
            <a:r>
              <a:rPr lang="en-US" dirty="0"/>
              <a:t>, to each orbit </a:t>
            </a:r>
          </a:p>
          <a:p>
            <a:pPr lvl="3"/>
            <a:r>
              <a:rPr lang="en-US" dirty="0"/>
              <a:t>First orbit, </a:t>
            </a:r>
            <a:r>
              <a:rPr lang="en-US" i="1" dirty="0"/>
              <a:t>n</a:t>
            </a:r>
            <a:r>
              <a:rPr lang="en-US" dirty="0"/>
              <a:t> = </a:t>
            </a:r>
            <a:r>
              <a:rPr lang="en-US" u="sng" dirty="0"/>
              <a:t>1</a:t>
            </a:r>
            <a:endParaRPr lang="en-US" dirty="0"/>
          </a:p>
          <a:p>
            <a:pPr lvl="3"/>
            <a:r>
              <a:rPr lang="en-US" dirty="0"/>
              <a:t>Second orbit, </a:t>
            </a:r>
            <a:r>
              <a:rPr lang="en-US" i="1" dirty="0"/>
              <a:t>n</a:t>
            </a:r>
            <a:r>
              <a:rPr lang="en-US" dirty="0"/>
              <a:t> = </a:t>
            </a:r>
            <a:r>
              <a:rPr lang="en-US" u="sng" dirty="0"/>
              <a:t>2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46029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/>
            <a:r>
              <a:rPr lang="en-US" dirty="0"/>
              <a:t>The hydrogen line spectrum</a:t>
            </a:r>
          </a:p>
          <a:p>
            <a:pPr lvl="2"/>
            <a:r>
              <a:rPr lang="en-US" dirty="0"/>
              <a:t>When energy is </a:t>
            </a:r>
            <a:r>
              <a:rPr lang="en-US" u="sng" dirty="0"/>
              <a:t>added</a:t>
            </a:r>
            <a:r>
              <a:rPr lang="en-US" dirty="0"/>
              <a:t> from an outside source, the electron </a:t>
            </a:r>
            <a:r>
              <a:rPr lang="en-US" u="sng" dirty="0"/>
              <a:t>moves</a:t>
            </a:r>
            <a:r>
              <a:rPr lang="en-US" dirty="0"/>
              <a:t> to a higher –energy orbit</a:t>
            </a:r>
          </a:p>
          <a:p>
            <a:pPr lvl="2"/>
            <a:r>
              <a:rPr lang="en-US" dirty="0"/>
              <a:t>When the atom is in an </a:t>
            </a:r>
            <a:r>
              <a:rPr lang="en-US" u="sng" dirty="0"/>
              <a:t>excited</a:t>
            </a:r>
            <a:r>
              <a:rPr lang="en-US" dirty="0"/>
              <a:t> state, the electron can </a:t>
            </a:r>
            <a:r>
              <a:rPr lang="en-US" u="sng" dirty="0"/>
              <a:t>drop</a:t>
            </a:r>
            <a:r>
              <a:rPr lang="en-US" dirty="0"/>
              <a:t> from the higher-energy orbit to a lower-energy orbit.</a:t>
            </a:r>
          </a:p>
          <a:p>
            <a:pPr lvl="3"/>
            <a:r>
              <a:rPr lang="en-US" dirty="0"/>
              <a:t>The atom emits a </a:t>
            </a:r>
            <a:r>
              <a:rPr lang="en-US" u="sng" dirty="0"/>
              <a:t>photon</a:t>
            </a:r>
            <a:r>
              <a:rPr lang="en-US" dirty="0"/>
              <a:t> corresponding to the difference between the energy levels associated with the two orbits</a:t>
            </a:r>
          </a:p>
          <a:p>
            <a:pPr lvl="3"/>
            <a:r>
              <a:rPr lang="en-US" u="sng" dirty="0"/>
              <a:t>ΔE</a:t>
            </a:r>
            <a:r>
              <a:rPr lang="en-US" dirty="0"/>
              <a:t> = </a:t>
            </a:r>
            <a:r>
              <a:rPr lang="en-US" dirty="0" err="1"/>
              <a:t>E</a:t>
            </a:r>
            <a:r>
              <a:rPr lang="en-US" baseline="-25000" dirty="0" err="1"/>
              <a:t>higher</a:t>
            </a:r>
            <a:r>
              <a:rPr lang="en-US" baseline="-25000" dirty="0"/>
              <a:t> energy orbit</a:t>
            </a:r>
            <a:r>
              <a:rPr lang="en-US" dirty="0"/>
              <a:t> – </a:t>
            </a:r>
            <a:r>
              <a:rPr lang="en-US" dirty="0" err="1"/>
              <a:t>E</a:t>
            </a:r>
            <a:r>
              <a:rPr lang="en-US" baseline="-25000" dirty="0" err="1"/>
              <a:t>lower</a:t>
            </a:r>
            <a:r>
              <a:rPr lang="en-US" baseline="-25000" dirty="0"/>
              <a:t> energy orbit</a:t>
            </a:r>
            <a:r>
              <a:rPr lang="en-US" dirty="0"/>
              <a:t> = </a:t>
            </a:r>
            <a:r>
              <a:rPr lang="en-US" u="sng" dirty="0" err="1"/>
              <a:t>E</a:t>
            </a:r>
            <a:r>
              <a:rPr lang="en-US" u="sng" baseline="-25000" dirty="0" err="1"/>
              <a:t>photon</a:t>
            </a:r>
            <a:r>
              <a:rPr lang="en-US" baseline="-25000" dirty="0"/>
              <a:t> </a:t>
            </a:r>
            <a:r>
              <a:rPr lang="en-US" dirty="0"/>
              <a:t>= </a:t>
            </a:r>
            <a:r>
              <a:rPr lang="en-US" i="1" dirty="0" err="1"/>
              <a:t>hv</a:t>
            </a:r>
            <a:endParaRPr lang="en-US" dirty="0"/>
          </a:p>
          <a:p>
            <a:pPr lvl="2"/>
            <a:r>
              <a:rPr lang="en-US" dirty="0"/>
              <a:t>Because only certain atomic energies are possible, only certain </a:t>
            </a:r>
            <a:r>
              <a:rPr lang="en-US" u="sng" dirty="0"/>
              <a:t>frequencies</a:t>
            </a:r>
            <a:r>
              <a:rPr lang="en-US" dirty="0"/>
              <a:t> of electromagnetic radiation can be emitted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99296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Limits of Bohr’s model</a:t>
            </a:r>
          </a:p>
          <a:p>
            <a:pPr lvl="2"/>
            <a:r>
              <a:rPr lang="en-US" dirty="0"/>
              <a:t>Explained </a:t>
            </a:r>
            <a:r>
              <a:rPr lang="en-US" u="sng" dirty="0"/>
              <a:t>hydrogen’s</a:t>
            </a:r>
            <a:r>
              <a:rPr lang="en-US" dirty="0"/>
              <a:t> spectral lines, but not any other element</a:t>
            </a:r>
          </a:p>
          <a:p>
            <a:pPr lvl="2"/>
            <a:r>
              <a:rPr lang="en-US" dirty="0"/>
              <a:t>Did not fully account for the chemical </a:t>
            </a:r>
            <a:r>
              <a:rPr lang="en-US" u="sng" dirty="0"/>
              <a:t>behavior</a:t>
            </a:r>
            <a:r>
              <a:rPr lang="en-US" dirty="0"/>
              <a:t> of atoms</a:t>
            </a:r>
          </a:p>
          <a:p>
            <a:pPr lvl="2"/>
            <a:r>
              <a:rPr lang="en-US" dirty="0"/>
              <a:t>Evidence indicates that electrons do not move around the nucleus in </a:t>
            </a:r>
            <a:r>
              <a:rPr lang="en-US" u="sng" dirty="0"/>
              <a:t>circular orbits</a:t>
            </a:r>
            <a:endParaRPr lang="en-US" dirty="0"/>
          </a:p>
          <a:p>
            <a:pPr lvl="2"/>
            <a:r>
              <a:rPr lang="en-US" dirty="0"/>
              <a:t>The movements of electrons in atoms are not completely understood, but Bohr’s model laid the groundwork for later atomic </a:t>
            </a:r>
            <a:r>
              <a:rPr lang="en-US" u="sng" dirty="0"/>
              <a:t>models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12966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US" dirty="0"/>
              <a:t>The Quantum Mechanical Model of the Atom</a:t>
            </a:r>
          </a:p>
          <a:p>
            <a:pPr lvl="1"/>
            <a:r>
              <a:rPr lang="en-US" dirty="0"/>
              <a:t>Scientists in the mid-1920s formulated new and innovative explanations of how electrons are </a:t>
            </a:r>
            <a:r>
              <a:rPr lang="en-US" u="sng" dirty="0"/>
              <a:t>arranged</a:t>
            </a:r>
            <a:r>
              <a:rPr lang="en-US" dirty="0"/>
              <a:t> in atoms</a:t>
            </a:r>
          </a:p>
          <a:p>
            <a:pPr lvl="1"/>
            <a:r>
              <a:rPr lang="en-US" dirty="0"/>
              <a:t>Louis de Broglie (1892-1987)</a:t>
            </a:r>
          </a:p>
          <a:p>
            <a:pPr lvl="2"/>
            <a:r>
              <a:rPr lang="en-US" dirty="0"/>
              <a:t>The de Broglie equation predicts that all moving </a:t>
            </a:r>
            <a:r>
              <a:rPr lang="en-US" u="sng" dirty="0"/>
              <a:t>particles</a:t>
            </a:r>
            <a:r>
              <a:rPr lang="en-US" dirty="0"/>
              <a:t> have </a:t>
            </a:r>
            <a:r>
              <a:rPr lang="en-US" u="sng" dirty="0"/>
              <a:t>wave</a:t>
            </a:r>
            <a:r>
              <a:rPr lang="en-US" dirty="0"/>
              <a:t> characteristics</a:t>
            </a:r>
          </a:p>
          <a:p>
            <a:pPr lvl="2"/>
            <a:r>
              <a:rPr lang="en-US" u="sng" dirty="0"/>
              <a:t>Electrons</a:t>
            </a:r>
            <a:r>
              <a:rPr lang="en-US" dirty="0"/>
              <a:t> and other moving particles have wave characteristics</a:t>
            </a:r>
          </a:p>
          <a:p>
            <a:pPr lvl="2"/>
            <a:r>
              <a:rPr lang="en-US" dirty="0"/>
              <a:t>De Broglie equation: Particle Electromagnetic-Wave Relationship</a:t>
            </a:r>
          </a:p>
          <a:p>
            <a:pPr lvl="3"/>
            <a:r>
              <a:rPr lang="en-US" dirty="0"/>
              <a:t> λ= </a:t>
            </a:r>
            <a:r>
              <a:rPr lang="en-US" i="1" u="sng" dirty="0"/>
              <a:t>h</a:t>
            </a:r>
            <a:r>
              <a:rPr lang="en-US" u="sng" dirty="0"/>
              <a:t> /</a:t>
            </a:r>
            <a:r>
              <a:rPr lang="en-US" i="1" u="sng" dirty="0"/>
              <a:t>mv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29345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en-US" dirty="0"/>
              <a:t>The Heisenberg Uncertainty Principle</a:t>
            </a:r>
          </a:p>
          <a:p>
            <a:pPr lvl="1"/>
            <a:r>
              <a:rPr lang="en-US" dirty="0"/>
              <a:t>Werner Heisenberg showed that it is impossible to take any </a:t>
            </a:r>
            <a:r>
              <a:rPr lang="en-US" u="sng" dirty="0"/>
              <a:t>measurement</a:t>
            </a:r>
            <a:r>
              <a:rPr lang="en-US" dirty="0"/>
              <a:t> of an object without </a:t>
            </a:r>
            <a:r>
              <a:rPr lang="en-US" u="sng" dirty="0"/>
              <a:t>disturbing</a:t>
            </a:r>
            <a:r>
              <a:rPr lang="en-US" dirty="0"/>
              <a:t> the object</a:t>
            </a:r>
          </a:p>
          <a:p>
            <a:pPr lvl="1"/>
            <a:r>
              <a:rPr lang="en-US" dirty="0"/>
              <a:t>The act of observing the electron produces a significant, </a:t>
            </a:r>
            <a:r>
              <a:rPr lang="en-US" u="sng" dirty="0"/>
              <a:t>unavoidable</a:t>
            </a:r>
            <a:r>
              <a:rPr lang="en-US" dirty="0"/>
              <a:t> uncertainty in the position and </a:t>
            </a:r>
            <a:r>
              <a:rPr lang="en-US" u="sng" dirty="0"/>
              <a:t>motion</a:t>
            </a:r>
            <a:r>
              <a:rPr lang="en-US" dirty="0"/>
              <a:t> of the electron</a:t>
            </a:r>
          </a:p>
          <a:p>
            <a:pPr lvl="1"/>
            <a:r>
              <a:rPr lang="en-US" dirty="0"/>
              <a:t>The Heisenberg uncertainty principle states that it is fundamentally impossible to know precisely both the </a:t>
            </a:r>
            <a:r>
              <a:rPr lang="en-US" u="sng" dirty="0"/>
              <a:t>velocity</a:t>
            </a:r>
            <a:r>
              <a:rPr lang="en-US" dirty="0"/>
              <a:t> and </a:t>
            </a:r>
            <a:r>
              <a:rPr lang="en-US" u="sng" dirty="0"/>
              <a:t>position</a:t>
            </a:r>
            <a:r>
              <a:rPr lang="en-US" dirty="0"/>
              <a:t> of a particle at the same </a:t>
            </a:r>
            <a:r>
              <a:rPr lang="en-US" u="sng" dirty="0"/>
              <a:t>time</a:t>
            </a:r>
            <a:endParaRPr lang="en-US" dirty="0"/>
          </a:p>
          <a:p>
            <a:pPr lvl="2"/>
            <a:r>
              <a:rPr lang="en-US" dirty="0"/>
              <a:t>Means that it is impossible to assign </a:t>
            </a:r>
            <a:r>
              <a:rPr lang="en-US" u="sng" dirty="0"/>
              <a:t>fixed</a:t>
            </a:r>
            <a:r>
              <a:rPr lang="en-US" dirty="0"/>
              <a:t> paths for electrons, the only quantity that can be known is the </a:t>
            </a:r>
            <a:r>
              <a:rPr lang="en-US" u="sng" dirty="0"/>
              <a:t>probability</a:t>
            </a:r>
            <a:r>
              <a:rPr lang="en-US" dirty="0"/>
              <a:t> for an electron to occupy a certain region around the nucleus.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55188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The Schrödinger wave equation</a:t>
            </a:r>
          </a:p>
          <a:p>
            <a:pPr lvl="2"/>
            <a:r>
              <a:rPr lang="en-US" dirty="0"/>
              <a:t>Erwin Schrödinger (1887-1961) derived an equation that treated the </a:t>
            </a:r>
            <a:r>
              <a:rPr lang="en-US" u="sng" dirty="0"/>
              <a:t>hydrogen</a:t>
            </a:r>
            <a:r>
              <a:rPr lang="en-US" dirty="0"/>
              <a:t> atoms’ electron as a wave, and applied well to other </a:t>
            </a:r>
            <a:r>
              <a:rPr lang="en-US" u="sng" dirty="0"/>
              <a:t>elements</a:t>
            </a:r>
            <a:endParaRPr lang="en-US" dirty="0"/>
          </a:p>
          <a:p>
            <a:pPr lvl="2"/>
            <a:r>
              <a:rPr lang="en-US" dirty="0"/>
              <a:t>The atomic model in which electrons are treated as waves is called the </a:t>
            </a:r>
            <a:r>
              <a:rPr lang="en-US" u="sng" dirty="0"/>
              <a:t>wave mechanical model</a:t>
            </a:r>
            <a:r>
              <a:rPr lang="en-US" dirty="0"/>
              <a:t> of the atom, or the quantum mechanical model of the atom.</a:t>
            </a:r>
          </a:p>
          <a:p>
            <a:pPr lvl="2"/>
            <a:r>
              <a:rPr lang="en-US" dirty="0"/>
              <a:t>Each solution to the equation is known as a </a:t>
            </a:r>
            <a:r>
              <a:rPr lang="en-US" u="sng" dirty="0"/>
              <a:t>wave function</a:t>
            </a:r>
            <a:r>
              <a:rPr lang="en-US" dirty="0"/>
              <a:t>, which is related to the probability of finding the electron within a particular volume of </a:t>
            </a:r>
            <a:r>
              <a:rPr lang="en-US" u="sng" dirty="0"/>
              <a:t>space</a:t>
            </a:r>
            <a:r>
              <a:rPr lang="en-US" dirty="0"/>
              <a:t> around the nucleus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275442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Electron’s probable location</a:t>
            </a:r>
          </a:p>
          <a:p>
            <a:pPr lvl="2"/>
            <a:r>
              <a:rPr lang="en-US" dirty="0"/>
              <a:t>The wave function predicts an atomic </a:t>
            </a:r>
            <a:r>
              <a:rPr lang="en-US" u="sng" dirty="0"/>
              <a:t>orbital</a:t>
            </a:r>
            <a:endParaRPr lang="en-US" dirty="0"/>
          </a:p>
          <a:p>
            <a:pPr lvl="2"/>
            <a:r>
              <a:rPr lang="en-US" dirty="0"/>
              <a:t>Atomic orbital = a </a:t>
            </a:r>
            <a:r>
              <a:rPr lang="en-US" u="sng" dirty="0"/>
              <a:t>three dimensional</a:t>
            </a:r>
            <a:r>
              <a:rPr lang="en-US" dirty="0"/>
              <a:t> region around the nucleus that describes the electron’s probable location</a:t>
            </a:r>
          </a:p>
          <a:p>
            <a:pPr lvl="2"/>
            <a:r>
              <a:rPr lang="en-US" dirty="0"/>
              <a:t>The boundary is </a:t>
            </a:r>
            <a:r>
              <a:rPr lang="en-US" u="sng" dirty="0"/>
              <a:t>fuzzy</a:t>
            </a:r>
            <a:r>
              <a:rPr lang="en-US" dirty="0"/>
              <a:t> so the orbital does not have an exact defined </a:t>
            </a:r>
            <a:r>
              <a:rPr lang="en-US" u="sng" dirty="0"/>
              <a:t>size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160232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Hydrogen’s Atomic Orbitals</a:t>
            </a:r>
          </a:p>
          <a:p>
            <a:pPr lvl="1"/>
            <a:r>
              <a:rPr lang="en-US" dirty="0"/>
              <a:t>Principal quantum number</a:t>
            </a:r>
          </a:p>
          <a:p>
            <a:pPr lvl="2"/>
            <a:r>
              <a:rPr lang="en-US" dirty="0"/>
              <a:t>The Bohr atomic model assigns </a:t>
            </a:r>
            <a:r>
              <a:rPr lang="en-US" u="sng" dirty="0"/>
              <a:t>quantum</a:t>
            </a:r>
            <a:r>
              <a:rPr lang="en-US" dirty="0"/>
              <a:t> numbers to electron </a:t>
            </a:r>
            <a:r>
              <a:rPr lang="en-US" u="sng" dirty="0"/>
              <a:t>orbits</a:t>
            </a:r>
            <a:endParaRPr lang="en-US" dirty="0"/>
          </a:p>
          <a:p>
            <a:pPr lvl="2"/>
            <a:r>
              <a:rPr lang="en-US" dirty="0"/>
              <a:t>The principal quantum number (</a:t>
            </a:r>
            <a:r>
              <a:rPr lang="en-US" i="1" dirty="0"/>
              <a:t>n</a:t>
            </a:r>
            <a:r>
              <a:rPr lang="en-US" dirty="0"/>
              <a:t>) indicates the relative </a:t>
            </a:r>
            <a:r>
              <a:rPr lang="en-US" u="sng" dirty="0"/>
              <a:t>size</a:t>
            </a:r>
            <a:r>
              <a:rPr lang="en-US" dirty="0"/>
              <a:t> and </a:t>
            </a:r>
            <a:r>
              <a:rPr lang="en-US" u="sng" dirty="0"/>
              <a:t>energy</a:t>
            </a:r>
            <a:r>
              <a:rPr lang="en-US" dirty="0"/>
              <a:t> of atomic orbitals</a:t>
            </a:r>
          </a:p>
          <a:p>
            <a:pPr lvl="3"/>
            <a:r>
              <a:rPr lang="en-US" dirty="0"/>
              <a:t>As </a:t>
            </a:r>
            <a:r>
              <a:rPr lang="en-US" i="1" dirty="0"/>
              <a:t>n</a:t>
            </a:r>
            <a:r>
              <a:rPr lang="en-US" dirty="0"/>
              <a:t> </a:t>
            </a:r>
            <a:r>
              <a:rPr lang="en-US" u="sng" dirty="0"/>
              <a:t>increases</a:t>
            </a:r>
            <a:r>
              <a:rPr lang="en-US" dirty="0"/>
              <a:t>, the orbital becomes larger, the electron spends more time farther from the nucleus, and the atom’s energy </a:t>
            </a:r>
            <a:r>
              <a:rPr lang="en-US" u="sng" dirty="0"/>
              <a:t>increases</a:t>
            </a:r>
            <a:endParaRPr lang="en-US" dirty="0"/>
          </a:p>
          <a:p>
            <a:pPr lvl="2"/>
            <a:r>
              <a:rPr lang="en-US" i="1" dirty="0"/>
              <a:t>n</a:t>
            </a:r>
            <a:r>
              <a:rPr lang="en-US" dirty="0"/>
              <a:t> specifies the atom’s major energy levels called </a:t>
            </a:r>
            <a:r>
              <a:rPr lang="en-US" u="sng" dirty="0"/>
              <a:t>principal energy levels</a:t>
            </a:r>
            <a:endParaRPr lang="en-US" dirty="0"/>
          </a:p>
          <a:p>
            <a:pPr lvl="3"/>
            <a:r>
              <a:rPr lang="en-US" dirty="0"/>
              <a:t>an atom’s </a:t>
            </a:r>
            <a:r>
              <a:rPr lang="en-US" u="sng" dirty="0"/>
              <a:t>lowest</a:t>
            </a:r>
            <a:r>
              <a:rPr lang="en-US" dirty="0"/>
              <a:t> principal energy level is assigned a principal quantum number of </a:t>
            </a:r>
            <a:r>
              <a:rPr lang="en-US" u="sng" dirty="0"/>
              <a:t>1</a:t>
            </a:r>
            <a:endParaRPr lang="en-US" dirty="0"/>
          </a:p>
          <a:p>
            <a:pPr lvl="3"/>
            <a:r>
              <a:rPr lang="en-US" dirty="0"/>
              <a:t>up to </a:t>
            </a:r>
            <a:r>
              <a:rPr lang="en-US" u="sng" dirty="0"/>
              <a:t>seven</a:t>
            </a:r>
            <a:r>
              <a:rPr lang="en-US" dirty="0"/>
              <a:t> energy levels have been detected for hydrogen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25060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5.1 Light and Quantized Energy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46617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Energy sublevels</a:t>
            </a:r>
          </a:p>
          <a:p>
            <a:pPr lvl="2"/>
            <a:r>
              <a:rPr lang="en-US" dirty="0"/>
              <a:t>Principal energy levels contain energy </a:t>
            </a:r>
            <a:r>
              <a:rPr lang="en-US" u="sng" dirty="0"/>
              <a:t>sublevels</a:t>
            </a:r>
            <a:endParaRPr lang="en-US" dirty="0"/>
          </a:p>
          <a:p>
            <a:pPr lvl="2"/>
            <a:r>
              <a:rPr lang="en-US" dirty="0"/>
              <a:t>Principal energy level 1 consists of a </a:t>
            </a:r>
            <a:r>
              <a:rPr lang="en-US" u="sng" dirty="0"/>
              <a:t>single</a:t>
            </a:r>
            <a:r>
              <a:rPr lang="en-US" dirty="0"/>
              <a:t> sublevel</a:t>
            </a:r>
          </a:p>
          <a:p>
            <a:pPr lvl="2"/>
            <a:r>
              <a:rPr lang="en-US" dirty="0"/>
              <a:t>Principal energy level 2 consists of </a:t>
            </a:r>
            <a:r>
              <a:rPr lang="en-US" u="sng" dirty="0"/>
              <a:t>two</a:t>
            </a:r>
            <a:r>
              <a:rPr lang="en-US" dirty="0"/>
              <a:t> sublevels</a:t>
            </a:r>
          </a:p>
          <a:p>
            <a:pPr lvl="2"/>
            <a:r>
              <a:rPr lang="en-US" dirty="0"/>
              <a:t>Principal energy level 3 consists of </a:t>
            </a:r>
            <a:r>
              <a:rPr lang="en-US" u="sng" dirty="0"/>
              <a:t>three</a:t>
            </a:r>
            <a:r>
              <a:rPr lang="en-US" dirty="0"/>
              <a:t> sublevels</a:t>
            </a:r>
          </a:p>
          <a:p>
            <a:pPr lvl="2"/>
            <a:r>
              <a:rPr lang="en-US" dirty="0"/>
              <a:t>The </a:t>
            </a:r>
            <a:r>
              <a:rPr lang="en-US" u="sng" dirty="0"/>
              <a:t>number</a:t>
            </a:r>
            <a:r>
              <a:rPr lang="en-US" dirty="0"/>
              <a:t> of energy sublevels in a principal energy level </a:t>
            </a:r>
            <a:r>
              <a:rPr lang="en-US" u="sng" dirty="0"/>
              <a:t>increases</a:t>
            </a:r>
            <a:r>
              <a:rPr lang="en-US" dirty="0"/>
              <a:t> as </a:t>
            </a:r>
            <a:r>
              <a:rPr lang="en-US" i="1" dirty="0"/>
              <a:t>n</a:t>
            </a:r>
            <a:r>
              <a:rPr lang="en-US" dirty="0"/>
              <a:t> increases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69033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2"/>
            <a:r>
              <a:rPr lang="en-US" dirty="0"/>
              <a:t>Shapes of orbitals</a:t>
            </a:r>
          </a:p>
          <a:p>
            <a:pPr lvl="3"/>
            <a:r>
              <a:rPr lang="en-US" dirty="0"/>
              <a:t>Sublevels are labeled s,</a:t>
            </a:r>
            <a:r>
              <a:rPr lang="en-US" u="sng" dirty="0"/>
              <a:t> p</a:t>
            </a:r>
            <a:r>
              <a:rPr lang="en-US" dirty="0"/>
              <a:t>, d or</a:t>
            </a:r>
            <a:r>
              <a:rPr lang="en-US" u="sng" dirty="0"/>
              <a:t> f</a:t>
            </a:r>
            <a:r>
              <a:rPr lang="en-US" dirty="0"/>
              <a:t> according to the shape of the atom’s orbitals</a:t>
            </a:r>
          </a:p>
          <a:p>
            <a:pPr lvl="4"/>
            <a:r>
              <a:rPr lang="en-US" dirty="0"/>
              <a:t>s = </a:t>
            </a:r>
            <a:r>
              <a:rPr lang="en-US" u="sng" dirty="0"/>
              <a:t>spherical</a:t>
            </a:r>
            <a:endParaRPr lang="en-US" dirty="0"/>
          </a:p>
          <a:p>
            <a:pPr lvl="4"/>
            <a:r>
              <a:rPr lang="en-US" dirty="0"/>
              <a:t>p = dumbbell shaped</a:t>
            </a:r>
          </a:p>
          <a:p>
            <a:pPr lvl="4"/>
            <a:r>
              <a:rPr lang="en-US" dirty="0"/>
              <a:t>not all d and f orbitals have the </a:t>
            </a:r>
            <a:r>
              <a:rPr lang="en-US" u="sng" dirty="0"/>
              <a:t>same</a:t>
            </a:r>
            <a:r>
              <a:rPr lang="en-US" dirty="0"/>
              <a:t> shape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949038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 lnSpcReduction="10000"/>
          </a:bodyPr>
          <a:lstStyle/>
          <a:p>
            <a:pPr lvl="3"/>
            <a:r>
              <a:rPr lang="en-US" dirty="0"/>
              <a:t>Subscripts of x, y, and z relate to the </a:t>
            </a:r>
            <a:r>
              <a:rPr lang="en-US" u="sng" dirty="0"/>
              <a:t>orientations</a:t>
            </a:r>
            <a:r>
              <a:rPr lang="en-US" dirty="0"/>
              <a:t> of the orbitals along the x, y, and z coordinate axes.</a:t>
            </a:r>
          </a:p>
          <a:p>
            <a:pPr lvl="4"/>
            <a:r>
              <a:rPr lang="en-US" dirty="0"/>
              <a:t>The </a:t>
            </a:r>
            <a:r>
              <a:rPr lang="en-US" u="sng" dirty="0"/>
              <a:t>spherical</a:t>
            </a:r>
            <a:r>
              <a:rPr lang="en-US" dirty="0"/>
              <a:t> orbitals do not have orientations, but p, d, and f orbitals have </a:t>
            </a:r>
            <a:r>
              <a:rPr lang="en-US" u="sng" dirty="0"/>
              <a:t>multiple</a:t>
            </a:r>
            <a:r>
              <a:rPr lang="en-US" dirty="0"/>
              <a:t> orientations</a:t>
            </a:r>
          </a:p>
          <a:p>
            <a:pPr lvl="4"/>
            <a:r>
              <a:rPr lang="en-US" dirty="0"/>
              <a:t>S has only 1 orbital </a:t>
            </a:r>
          </a:p>
          <a:p>
            <a:pPr lvl="4"/>
            <a:r>
              <a:rPr lang="en-US" dirty="0"/>
              <a:t>P has </a:t>
            </a:r>
            <a:r>
              <a:rPr lang="en-US" u="sng" dirty="0"/>
              <a:t>3</a:t>
            </a:r>
            <a:r>
              <a:rPr lang="en-US" dirty="0"/>
              <a:t> orbitals </a:t>
            </a:r>
          </a:p>
          <a:p>
            <a:pPr lvl="4"/>
            <a:r>
              <a:rPr lang="en-US" dirty="0"/>
              <a:t>D has </a:t>
            </a:r>
            <a:r>
              <a:rPr lang="en-US" u="sng" dirty="0"/>
              <a:t>5</a:t>
            </a:r>
            <a:r>
              <a:rPr lang="en-US" dirty="0"/>
              <a:t> orbitals </a:t>
            </a:r>
          </a:p>
          <a:p>
            <a:pPr lvl="4"/>
            <a:r>
              <a:rPr lang="en-US" dirty="0"/>
              <a:t>F has </a:t>
            </a:r>
            <a:r>
              <a:rPr lang="en-US" u="sng" dirty="0"/>
              <a:t>7</a:t>
            </a:r>
            <a:r>
              <a:rPr lang="en-US" dirty="0"/>
              <a:t> orbitals </a:t>
            </a:r>
          </a:p>
          <a:p>
            <a:pPr lvl="3"/>
            <a:r>
              <a:rPr lang="en-US" dirty="0"/>
              <a:t>Each orbital can contain at most </a:t>
            </a:r>
            <a:r>
              <a:rPr lang="en-US" u="sng" dirty="0"/>
              <a:t>2</a:t>
            </a:r>
            <a:r>
              <a:rPr lang="en-US" dirty="0"/>
              <a:t> </a:t>
            </a:r>
            <a:r>
              <a:rPr lang="en-US" u="sng" dirty="0"/>
              <a:t>electrons</a:t>
            </a:r>
            <a:endParaRPr lang="en-US" dirty="0"/>
          </a:p>
          <a:p>
            <a:pPr lvl="4"/>
            <a:r>
              <a:rPr lang="en-US" dirty="0"/>
              <a:t>S = </a:t>
            </a:r>
            <a:r>
              <a:rPr lang="en-US" u="sng" dirty="0"/>
              <a:t>2</a:t>
            </a:r>
            <a:r>
              <a:rPr lang="en-US" dirty="0"/>
              <a:t> total electrons</a:t>
            </a:r>
          </a:p>
          <a:p>
            <a:pPr lvl="4"/>
            <a:r>
              <a:rPr lang="en-US" dirty="0"/>
              <a:t>P = </a:t>
            </a:r>
            <a:r>
              <a:rPr lang="en-US" u="sng" dirty="0"/>
              <a:t>6</a:t>
            </a:r>
            <a:r>
              <a:rPr lang="en-US" dirty="0"/>
              <a:t> total electrons</a:t>
            </a:r>
          </a:p>
          <a:p>
            <a:pPr lvl="4"/>
            <a:r>
              <a:rPr lang="en-US" dirty="0"/>
              <a:t>D = </a:t>
            </a:r>
            <a:r>
              <a:rPr lang="en-US" u="sng" dirty="0"/>
              <a:t>10</a:t>
            </a:r>
            <a:r>
              <a:rPr lang="en-US" dirty="0"/>
              <a:t> total electrons</a:t>
            </a:r>
          </a:p>
          <a:p>
            <a:pPr lvl="4"/>
            <a:r>
              <a:rPr lang="en-US" dirty="0"/>
              <a:t>F = </a:t>
            </a:r>
            <a:r>
              <a:rPr lang="en-US" u="sng" dirty="0"/>
              <a:t>14 </a:t>
            </a:r>
            <a:r>
              <a:rPr lang="en-US" dirty="0"/>
              <a:t>total electrons</a:t>
            </a:r>
          </a:p>
          <a:p>
            <a:pPr lvl="3"/>
            <a:r>
              <a:rPr lang="en-US" dirty="0"/>
              <a:t>Table 2 (</a:t>
            </a:r>
            <a:r>
              <a:rPr lang="en-US" dirty="0" smtClean="0"/>
              <a:t>p.155)</a:t>
            </a:r>
          </a:p>
          <a:p>
            <a:pPr lvl="2"/>
            <a:r>
              <a:rPr lang="en-US" dirty="0" smtClean="0"/>
              <a:t>The </a:t>
            </a:r>
            <a:r>
              <a:rPr lang="en-US" u="sng" dirty="0" smtClean="0"/>
              <a:t>maximum</a:t>
            </a:r>
            <a:r>
              <a:rPr lang="en-US" dirty="0" smtClean="0"/>
              <a:t> number of orbitals related to each principal energy level equals </a:t>
            </a:r>
            <a:r>
              <a:rPr lang="en-US" i="1" u="sng" dirty="0" smtClean="0"/>
              <a:t>n</a:t>
            </a:r>
            <a:r>
              <a:rPr lang="en-US" u="sng" baseline="30000" dirty="0" smtClean="0"/>
              <a:t>2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728182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5.3 Electron Configuration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944536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US" dirty="0"/>
              <a:t>Ground-State Electron Configurations</a:t>
            </a:r>
          </a:p>
          <a:p>
            <a:pPr lvl="1"/>
            <a:r>
              <a:rPr lang="en-US" dirty="0"/>
              <a:t>The </a:t>
            </a:r>
            <a:r>
              <a:rPr lang="en-US" u="sng" dirty="0"/>
              <a:t>arrangement</a:t>
            </a:r>
            <a:r>
              <a:rPr lang="en-US" dirty="0"/>
              <a:t> of electrons in atoms can be done using a few specific rules</a:t>
            </a:r>
          </a:p>
          <a:p>
            <a:pPr lvl="1"/>
            <a:r>
              <a:rPr lang="en-US" u="sng" dirty="0"/>
              <a:t>Electron configuration</a:t>
            </a:r>
            <a:r>
              <a:rPr lang="en-US" dirty="0"/>
              <a:t> = the arrangement of electrons in an atom</a:t>
            </a:r>
          </a:p>
          <a:p>
            <a:pPr lvl="1"/>
            <a:r>
              <a:rPr lang="en-US" dirty="0"/>
              <a:t>Low-energy systems are more </a:t>
            </a:r>
            <a:r>
              <a:rPr lang="en-US" u="sng" dirty="0"/>
              <a:t>stable</a:t>
            </a:r>
            <a:r>
              <a:rPr lang="en-US" dirty="0"/>
              <a:t> than high-energy systems; electrons tend to assume the arrangement that gives the atom the </a:t>
            </a:r>
            <a:r>
              <a:rPr lang="en-US" u="sng" dirty="0"/>
              <a:t>lowest</a:t>
            </a:r>
            <a:r>
              <a:rPr lang="en-US" dirty="0"/>
              <a:t> energy possible.</a:t>
            </a:r>
          </a:p>
          <a:p>
            <a:pPr lvl="1"/>
            <a:r>
              <a:rPr lang="en-US" dirty="0"/>
              <a:t>The most stable, lowest-energy arrangement of the electrons is called the element’s </a:t>
            </a:r>
            <a:r>
              <a:rPr lang="en-US" u="sng" dirty="0"/>
              <a:t>ground-state </a:t>
            </a:r>
            <a:r>
              <a:rPr lang="en-US" dirty="0"/>
              <a:t>electron configuration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199242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The </a:t>
            </a:r>
            <a:r>
              <a:rPr lang="en-US" dirty="0" err="1"/>
              <a:t>aufbau</a:t>
            </a:r>
            <a:r>
              <a:rPr lang="en-US" dirty="0"/>
              <a:t> principle</a:t>
            </a:r>
          </a:p>
          <a:p>
            <a:pPr lvl="2"/>
            <a:r>
              <a:rPr lang="en-US" dirty="0"/>
              <a:t>States that each electron occupies the </a:t>
            </a:r>
            <a:r>
              <a:rPr lang="en-US" u="sng" dirty="0"/>
              <a:t>lowest</a:t>
            </a:r>
            <a:r>
              <a:rPr lang="en-US" dirty="0"/>
              <a:t> energy orbital available</a:t>
            </a:r>
          </a:p>
          <a:p>
            <a:pPr lvl="2"/>
            <a:r>
              <a:rPr lang="en-US" dirty="0"/>
              <a:t>The first step in determining an element’s ground state electron configuration is learning the </a:t>
            </a:r>
            <a:r>
              <a:rPr lang="en-US" u="sng" dirty="0"/>
              <a:t>sequence</a:t>
            </a:r>
            <a:r>
              <a:rPr lang="en-US" dirty="0"/>
              <a:t> of atomic orbitals from lowest energy to highest energy.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312496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2"/>
            <a:r>
              <a:rPr lang="en-US" dirty="0"/>
              <a:t>This sequence is known as an </a:t>
            </a:r>
            <a:r>
              <a:rPr lang="en-US" u="sng" dirty="0" err="1"/>
              <a:t>aufbau</a:t>
            </a:r>
            <a:r>
              <a:rPr lang="en-US" u="sng" dirty="0"/>
              <a:t> diagram</a:t>
            </a:r>
            <a:r>
              <a:rPr lang="en-US" dirty="0"/>
              <a:t>, and shows the energy of each sublevel with each box representing an atomic orbital</a:t>
            </a:r>
          </a:p>
          <a:p>
            <a:pPr lvl="3"/>
            <a:r>
              <a:rPr lang="en-US" dirty="0"/>
              <a:t>All orbitals related to an energy sublevel are of </a:t>
            </a:r>
            <a:r>
              <a:rPr lang="en-US" u="sng" dirty="0"/>
              <a:t>equal</a:t>
            </a:r>
            <a:r>
              <a:rPr lang="en-US" dirty="0"/>
              <a:t> energy</a:t>
            </a:r>
          </a:p>
          <a:p>
            <a:pPr lvl="3"/>
            <a:r>
              <a:rPr lang="en-US" dirty="0"/>
              <a:t>The energy sublevels within a principal energy level have </a:t>
            </a:r>
            <a:r>
              <a:rPr lang="en-US" u="sng" dirty="0"/>
              <a:t>different</a:t>
            </a:r>
            <a:r>
              <a:rPr lang="en-US" dirty="0"/>
              <a:t> energies</a:t>
            </a:r>
          </a:p>
          <a:p>
            <a:pPr lvl="3"/>
            <a:r>
              <a:rPr lang="en-US" dirty="0"/>
              <a:t>In order of increasing energy, the sequence of energy sublevels within a principal energy level is </a:t>
            </a:r>
            <a:r>
              <a:rPr lang="en-US" u="sng" dirty="0"/>
              <a:t>s, p, d, and f</a:t>
            </a:r>
            <a:r>
              <a:rPr lang="en-US" dirty="0"/>
              <a:t>.</a:t>
            </a:r>
          </a:p>
          <a:p>
            <a:pPr lvl="3"/>
            <a:r>
              <a:rPr lang="en-US" dirty="0"/>
              <a:t>Orbitals related to energy sublevels within one principal energy level can </a:t>
            </a:r>
            <a:r>
              <a:rPr lang="en-US" u="sng" dirty="0"/>
              <a:t>overlap</a:t>
            </a:r>
            <a:r>
              <a:rPr lang="en-US" dirty="0"/>
              <a:t> orbitals related to energy sublevels within another principal energy level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42325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The Pauli exclusion principle</a:t>
            </a:r>
          </a:p>
          <a:p>
            <a:pPr lvl="2"/>
            <a:r>
              <a:rPr lang="en-US" dirty="0"/>
              <a:t>Electrons in orbitals can be represented by </a:t>
            </a:r>
            <a:r>
              <a:rPr lang="en-US" u="sng" dirty="0"/>
              <a:t>arrows</a:t>
            </a:r>
            <a:r>
              <a:rPr lang="en-US" dirty="0"/>
              <a:t> in </a:t>
            </a:r>
            <a:r>
              <a:rPr lang="en-US" u="sng" dirty="0"/>
              <a:t>boxes</a:t>
            </a:r>
            <a:endParaRPr lang="en-US" dirty="0"/>
          </a:p>
          <a:p>
            <a:pPr lvl="2"/>
            <a:r>
              <a:rPr lang="en-US" dirty="0"/>
              <a:t>Each electron in an atom has an associated </a:t>
            </a:r>
            <a:r>
              <a:rPr lang="en-US" u="sng" dirty="0"/>
              <a:t>spin</a:t>
            </a:r>
            <a:endParaRPr lang="en-US" dirty="0"/>
          </a:p>
          <a:p>
            <a:pPr lvl="2"/>
            <a:r>
              <a:rPr lang="en-US" dirty="0"/>
              <a:t>An arrow pointing </a:t>
            </a:r>
            <a:r>
              <a:rPr lang="en-US" u="sng" dirty="0"/>
              <a:t>up</a:t>
            </a:r>
            <a:r>
              <a:rPr lang="en-US" dirty="0"/>
              <a:t> represents the electron spinning in one direction, an arrow pointing down represents the electron spinning in the </a:t>
            </a:r>
            <a:r>
              <a:rPr lang="en-US" u="sng" dirty="0"/>
              <a:t>opposite</a:t>
            </a:r>
            <a:r>
              <a:rPr lang="en-US" dirty="0"/>
              <a:t> direction.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360358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2"/>
            <a:r>
              <a:rPr lang="en-US" dirty="0"/>
              <a:t>The Pauli exclusion principle states that a </a:t>
            </a:r>
            <a:r>
              <a:rPr lang="en-US" u="sng" dirty="0"/>
              <a:t>maximum</a:t>
            </a:r>
            <a:r>
              <a:rPr lang="en-US" dirty="0"/>
              <a:t> of two electrons can occupy a </a:t>
            </a:r>
            <a:r>
              <a:rPr lang="en-US" u="sng" dirty="0"/>
              <a:t>single</a:t>
            </a:r>
            <a:r>
              <a:rPr lang="en-US" dirty="0"/>
              <a:t> atomic orbital, but only if the electrons have </a:t>
            </a:r>
            <a:r>
              <a:rPr lang="en-US" u="sng" dirty="0"/>
              <a:t>opposite</a:t>
            </a:r>
            <a:r>
              <a:rPr lang="en-US" dirty="0"/>
              <a:t> spins</a:t>
            </a:r>
          </a:p>
          <a:p>
            <a:pPr lvl="2"/>
            <a:r>
              <a:rPr lang="en-US" dirty="0"/>
              <a:t>An atomic orbital containing </a:t>
            </a:r>
            <a:r>
              <a:rPr lang="en-US" u="sng" dirty="0"/>
              <a:t>paired</a:t>
            </a:r>
            <a:r>
              <a:rPr lang="en-US" dirty="0"/>
              <a:t> electrons with opposite spins is written   </a:t>
            </a:r>
            <a:r>
              <a:rPr lang="en-US" u="sng" dirty="0"/>
              <a:t>↑↓</a:t>
            </a:r>
            <a:r>
              <a:rPr lang="en-US" dirty="0"/>
              <a:t> .</a:t>
            </a:r>
          </a:p>
          <a:p>
            <a:pPr lvl="2"/>
            <a:r>
              <a:rPr lang="en-US" dirty="0"/>
              <a:t>The maximum number of </a:t>
            </a:r>
            <a:r>
              <a:rPr lang="en-US" u="sng" dirty="0"/>
              <a:t>electrons</a:t>
            </a:r>
            <a:r>
              <a:rPr lang="en-US" dirty="0"/>
              <a:t> related to each principal energy level equals 2</a:t>
            </a:r>
            <a:r>
              <a:rPr lang="en-US" i="1" dirty="0"/>
              <a:t>n</a:t>
            </a:r>
            <a:r>
              <a:rPr lang="en-US" baseline="30000" dirty="0"/>
              <a:t>2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4876800" y="3200400"/>
            <a:ext cx="609600" cy="381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52920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/>
          <a:lstStyle/>
          <a:p>
            <a:pPr lvl="1"/>
            <a:r>
              <a:rPr lang="en-US" dirty="0"/>
              <a:t>Hund’s rule</a:t>
            </a:r>
          </a:p>
          <a:p>
            <a:pPr lvl="2"/>
            <a:r>
              <a:rPr lang="en-US" dirty="0"/>
              <a:t>States that </a:t>
            </a:r>
            <a:r>
              <a:rPr lang="en-US" u="sng" dirty="0"/>
              <a:t>single</a:t>
            </a:r>
            <a:r>
              <a:rPr lang="en-US" dirty="0"/>
              <a:t> electrons with the same spin must occupy </a:t>
            </a:r>
            <a:r>
              <a:rPr lang="en-US" u="sng" dirty="0"/>
              <a:t>each</a:t>
            </a:r>
            <a:r>
              <a:rPr lang="en-US" dirty="0"/>
              <a:t> equal-energy orbital before additional electrons with opposite spins can occupy the </a:t>
            </a:r>
            <a:r>
              <a:rPr lang="en-US" u="sng" dirty="0"/>
              <a:t>same</a:t>
            </a:r>
            <a:r>
              <a:rPr lang="en-US" dirty="0"/>
              <a:t> orbitals</a:t>
            </a:r>
          </a:p>
          <a:p>
            <a:pPr lvl="3"/>
            <a:r>
              <a:rPr lang="en-US" dirty="0"/>
              <a:t>Ex:	</a:t>
            </a:r>
          </a:p>
          <a:p>
            <a:endParaRPr lang="en-US" dirty="0"/>
          </a:p>
        </p:txBody>
      </p:sp>
      <p:pic>
        <p:nvPicPr>
          <p:cNvPr id="2049" name="Picture 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460" t="39583" r="38068" b="23864"/>
          <a:stretch/>
        </p:blipFill>
        <p:spPr bwMode="auto">
          <a:xfrm>
            <a:off x="3546764" y="2514600"/>
            <a:ext cx="2445328" cy="38369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950408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The Atom and Unanswered Questions</a:t>
            </a:r>
          </a:p>
          <a:p>
            <a:pPr lvl="1"/>
            <a:r>
              <a:rPr lang="en-US" u="sng" dirty="0"/>
              <a:t>Rutherford’s</a:t>
            </a:r>
            <a:r>
              <a:rPr lang="en-US" dirty="0"/>
              <a:t> nuclear model did not explain how the atom’s electrons are arranged in space around the nucleus or why electrons are not pulled into the </a:t>
            </a:r>
            <a:r>
              <a:rPr lang="en-US" u="sng" dirty="0"/>
              <a:t>oppositely</a:t>
            </a:r>
            <a:r>
              <a:rPr lang="en-US" dirty="0"/>
              <a:t> charged nucleus.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801862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Electron Arrangement</a:t>
            </a:r>
          </a:p>
          <a:p>
            <a:pPr lvl="1"/>
            <a:r>
              <a:rPr lang="en-US" dirty="0"/>
              <a:t>There are </a:t>
            </a:r>
            <a:r>
              <a:rPr lang="en-US" u="sng" dirty="0"/>
              <a:t>two</a:t>
            </a:r>
            <a:r>
              <a:rPr lang="en-US" dirty="0"/>
              <a:t> methods to represent electron configuration: orbital diagrams or electron configuration notation.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353462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2"/>
            <a:r>
              <a:rPr lang="en-US" dirty="0"/>
              <a:t>Orbital diagram</a:t>
            </a:r>
          </a:p>
          <a:p>
            <a:pPr lvl="3"/>
            <a:r>
              <a:rPr lang="en-US" dirty="0"/>
              <a:t>Box for each </a:t>
            </a:r>
            <a:r>
              <a:rPr lang="en-US" u="sng" dirty="0"/>
              <a:t>orbital</a:t>
            </a:r>
            <a:endParaRPr lang="en-US" dirty="0"/>
          </a:p>
          <a:p>
            <a:pPr lvl="4"/>
            <a:r>
              <a:rPr lang="en-US" dirty="0"/>
              <a:t>Empty box = </a:t>
            </a:r>
            <a:r>
              <a:rPr lang="en-US" u="sng" dirty="0"/>
              <a:t>unoccupied</a:t>
            </a:r>
            <a:r>
              <a:rPr lang="en-US" dirty="0"/>
              <a:t> orbital</a:t>
            </a:r>
          </a:p>
          <a:p>
            <a:pPr lvl="4"/>
            <a:r>
              <a:rPr lang="en-US" u="sng" dirty="0"/>
              <a:t>Single</a:t>
            </a:r>
            <a:r>
              <a:rPr lang="en-US" dirty="0"/>
              <a:t> arrow = one electron</a:t>
            </a:r>
          </a:p>
          <a:p>
            <a:pPr lvl="4"/>
            <a:r>
              <a:rPr lang="en-US" dirty="0"/>
              <a:t>Double arrow = </a:t>
            </a:r>
            <a:r>
              <a:rPr lang="en-US" u="sng" dirty="0"/>
              <a:t>filled</a:t>
            </a:r>
            <a:r>
              <a:rPr lang="en-US" dirty="0"/>
              <a:t> orbital</a:t>
            </a:r>
          </a:p>
          <a:p>
            <a:pPr lvl="3"/>
            <a:r>
              <a:rPr lang="en-US" dirty="0"/>
              <a:t>Each box is </a:t>
            </a:r>
            <a:r>
              <a:rPr lang="en-US" u="sng" dirty="0"/>
              <a:t>labeled</a:t>
            </a:r>
            <a:r>
              <a:rPr lang="en-US" dirty="0"/>
              <a:t> with the principal quantum number and </a:t>
            </a:r>
            <a:r>
              <a:rPr lang="en-US" u="sng" dirty="0"/>
              <a:t>sublevel</a:t>
            </a:r>
            <a:r>
              <a:rPr lang="en-US" dirty="0"/>
              <a:t> associated with the orbital</a:t>
            </a:r>
          </a:p>
          <a:p>
            <a:pPr lvl="3"/>
            <a:r>
              <a:rPr lang="en-US" dirty="0"/>
              <a:t>Ex: Nitrogen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 descr="http://chemwiki.ucdavis.edu/@api/deki/files/4245/=Nitrogenexample.jpg?size=webview"/>
          <p:cNvPicPr/>
          <p:nvPr/>
        </p:nvPicPr>
        <p:blipFill rotWithShape="1">
          <a:blip r:embed="rId2" cstate="print"/>
          <a:srcRect t="28947"/>
          <a:stretch/>
        </p:blipFill>
        <p:spPr bwMode="auto">
          <a:xfrm>
            <a:off x="3686868" y="4267200"/>
            <a:ext cx="2942532" cy="6858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68471598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10200"/>
          </a:xfrm>
        </p:spPr>
        <p:txBody>
          <a:bodyPr>
            <a:normAutofit/>
          </a:bodyPr>
          <a:lstStyle/>
          <a:p>
            <a:r>
              <a:rPr lang="en-US" dirty="0" smtClean="0"/>
              <a:t>Sulfur</a:t>
            </a:r>
          </a:p>
          <a:p>
            <a:endParaRPr lang="en-US" dirty="0" smtClean="0"/>
          </a:p>
          <a:p>
            <a:r>
              <a:rPr lang="en-US" dirty="0" smtClean="0"/>
              <a:t>Lithium</a:t>
            </a:r>
          </a:p>
          <a:p>
            <a:endParaRPr lang="en-US" dirty="0" smtClean="0"/>
          </a:p>
          <a:p>
            <a:r>
              <a:rPr lang="en-US" dirty="0" smtClean="0"/>
              <a:t>Neon</a:t>
            </a:r>
          </a:p>
          <a:p>
            <a:endParaRPr lang="en-US" dirty="0" smtClean="0"/>
          </a:p>
          <a:p>
            <a:r>
              <a:rPr lang="en-US" dirty="0" smtClean="0"/>
              <a:t>Oxygen</a:t>
            </a:r>
            <a:endParaRPr lang="en-US" dirty="0"/>
          </a:p>
        </p:txBody>
      </p:sp>
      <p:pic>
        <p:nvPicPr>
          <p:cNvPr id="49154" name="Picture 2" descr="http://dkreutz.basd.k12.wi.us/Neon.jpg"/>
          <p:cNvPicPr>
            <a:picLocks noChangeAspect="1" noChangeArrowheads="1"/>
          </p:cNvPicPr>
          <p:nvPr/>
        </p:nvPicPr>
        <p:blipFill>
          <a:blip r:embed="rId2" cstate="print"/>
          <a:srcRect r="38589"/>
          <a:stretch>
            <a:fillRect/>
          </a:stretch>
        </p:blipFill>
        <p:spPr bwMode="auto">
          <a:xfrm>
            <a:off x="2514600" y="3505200"/>
            <a:ext cx="2819400" cy="809626"/>
          </a:xfrm>
          <a:prstGeom prst="rect">
            <a:avLst/>
          </a:prstGeom>
          <a:noFill/>
        </p:spPr>
      </p:pic>
      <p:pic>
        <p:nvPicPr>
          <p:cNvPr id="49156" name="Picture 4" descr="http://intro.chem.okstate.edu/1215/lecture/chapter11/Fri11216.gif"/>
          <p:cNvPicPr>
            <a:picLocks noChangeAspect="1" noChangeArrowheads="1"/>
          </p:cNvPicPr>
          <p:nvPr/>
        </p:nvPicPr>
        <p:blipFill>
          <a:blip r:embed="rId3" cstate="print"/>
          <a:srcRect r="17105" b="27778"/>
          <a:stretch>
            <a:fillRect/>
          </a:stretch>
        </p:blipFill>
        <p:spPr bwMode="auto">
          <a:xfrm>
            <a:off x="2438400" y="4572000"/>
            <a:ext cx="3429001" cy="990600"/>
          </a:xfrm>
          <a:prstGeom prst="rect">
            <a:avLst/>
          </a:prstGeom>
          <a:noFill/>
        </p:spPr>
      </p:pic>
      <p:pic>
        <p:nvPicPr>
          <p:cNvPr id="49160" name="Picture 8" descr="http://www.mhhe.com/physsci/chemistry/chang7/ssg/graphics/chang7/common/image108.gif"/>
          <p:cNvPicPr>
            <a:picLocks noChangeAspect="1" noChangeArrowheads="1"/>
          </p:cNvPicPr>
          <p:nvPr/>
        </p:nvPicPr>
        <p:blipFill>
          <a:blip r:embed="rId4" cstate="print"/>
          <a:srcRect l="20000" t="-10089"/>
          <a:stretch>
            <a:fillRect/>
          </a:stretch>
        </p:blipFill>
        <p:spPr bwMode="auto">
          <a:xfrm>
            <a:off x="4876800" y="1143000"/>
            <a:ext cx="2438400" cy="950239"/>
          </a:xfrm>
          <a:prstGeom prst="rect">
            <a:avLst/>
          </a:prstGeom>
          <a:noFill/>
        </p:spPr>
      </p:pic>
      <p:pic>
        <p:nvPicPr>
          <p:cNvPr id="49162" name="Picture 10" descr="http://wps.prenhall.com/wps/media/objects/3311/3390683/imag0608/AAAUAWT0.JPG"/>
          <p:cNvPicPr>
            <a:picLocks noChangeAspect="1" noChangeArrowheads="1"/>
          </p:cNvPicPr>
          <p:nvPr/>
        </p:nvPicPr>
        <p:blipFill>
          <a:blip r:embed="rId5" cstate="print"/>
          <a:srcRect l="29630"/>
          <a:stretch>
            <a:fillRect/>
          </a:stretch>
        </p:blipFill>
        <p:spPr bwMode="auto">
          <a:xfrm>
            <a:off x="2667000" y="2209801"/>
            <a:ext cx="1676400" cy="914402"/>
          </a:xfrm>
          <a:prstGeom prst="rect">
            <a:avLst/>
          </a:prstGeom>
          <a:noFill/>
        </p:spPr>
      </p:pic>
      <p:pic>
        <p:nvPicPr>
          <p:cNvPr id="8" name="Picture 2" descr="http://dkreutz.basd.k12.wi.us/Neon.jpg"/>
          <p:cNvPicPr>
            <a:picLocks noChangeAspect="1" noChangeArrowheads="1"/>
          </p:cNvPicPr>
          <p:nvPr/>
        </p:nvPicPr>
        <p:blipFill>
          <a:blip r:embed="rId2" cstate="print"/>
          <a:srcRect r="38589"/>
          <a:stretch>
            <a:fillRect/>
          </a:stretch>
        </p:blipFill>
        <p:spPr bwMode="auto">
          <a:xfrm>
            <a:off x="2133600" y="1219200"/>
            <a:ext cx="2819400" cy="80962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038823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9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9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9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9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2"/>
            <a:r>
              <a:rPr lang="en-US" dirty="0"/>
              <a:t>Electron configuration notation</a:t>
            </a:r>
          </a:p>
          <a:p>
            <a:pPr lvl="3"/>
            <a:r>
              <a:rPr lang="en-US" dirty="0"/>
              <a:t>Designates the principal energy level and energy sublevel associated with each of the atom’s orbitals and includes a </a:t>
            </a:r>
            <a:r>
              <a:rPr lang="en-US" u="sng" dirty="0"/>
              <a:t>superscript</a:t>
            </a:r>
            <a:r>
              <a:rPr lang="en-US" dirty="0"/>
              <a:t> representing the number of </a:t>
            </a:r>
            <a:r>
              <a:rPr lang="en-US" u="sng" dirty="0"/>
              <a:t>electrons</a:t>
            </a:r>
            <a:r>
              <a:rPr lang="en-US" dirty="0"/>
              <a:t> in the orbital</a:t>
            </a:r>
          </a:p>
          <a:p>
            <a:pPr lvl="4"/>
            <a:r>
              <a:rPr lang="en-US" dirty="0"/>
              <a:t>Ex: carbon </a:t>
            </a:r>
            <a:r>
              <a:rPr lang="en-US" u="sng" dirty="0"/>
              <a:t>1s</a:t>
            </a:r>
            <a:r>
              <a:rPr lang="en-US" u="sng" baseline="30000" dirty="0"/>
              <a:t>2</a:t>
            </a:r>
            <a:r>
              <a:rPr lang="en-US" u="sng" dirty="0"/>
              <a:t>2s</a:t>
            </a:r>
            <a:r>
              <a:rPr lang="en-US" u="sng" baseline="30000" dirty="0"/>
              <a:t>2</a:t>
            </a:r>
            <a:r>
              <a:rPr lang="en-US" u="sng" dirty="0"/>
              <a:t>2p</a:t>
            </a:r>
            <a:r>
              <a:rPr lang="en-US" u="sng" baseline="30000" dirty="0"/>
              <a:t>2</a:t>
            </a:r>
            <a:endParaRPr lang="en-US" dirty="0"/>
          </a:p>
          <a:p>
            <a:pPr lvl="3"/>
            <a:r>
              <a:rPr lang="en-US" dirty="0"/>
              <a:t>Doesn’t show the orbital </a:t>
            </a:r>
            <a:r>
              <a:rPr lang="en-US" u="sng" dirty="0"/>
              <a:t>distributions</a:t>
            </a:r>
            <a:r>
              <a:rPr lang="en-US" dirty="0"/>
              <a:t> of electrons related to a sublevel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514806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Practice Problems</a:t>
            </a:r>
            <a:br>
              <a:rPr lang="en-US" dirty="0" smtClean="0"/>
            </a:br>
            <a:r>
              <a:rPr lang="en-US" dirty="0" smtClean="0"/>
              <a:t>write out the notation for each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Sulfur</a:t>
            </a:r>
          </a:p>
          <a:p>
            <a:endParaRPr lang="en-US" dirty="0" smtClean="0"/>
          </a:p>
          <a:p>
            <a:r>
              <a:rPr lang="en-US" dirty="0" smtClean="0"/>
              <a:t>Lithium</a:t>
            </a:r>
          </a:p>
          <a:p>
            <a:endParaRPr lang="en-US" dirty="0" smtClean="0"/>
          </a:p>
          <a:p>
            <a:r>
              <a:rPr lang="en-US" dirty="0" smtClean="0"/>
              <a:t>Neon</a:t>
            </a:r>
          </a:p>
          <a:p>
            <a:endParaRPr lang="en-US" dirty="0" smtClean="0"/>
          </a:p>
          <a:p>
            <a:r>
              <a:rPr lang="en-US" dirty="0" smtClean="0"/>
              <a:t>Oxygen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2"/>
          </p:nvPr>
        </p:nvSpPr>
        <p:spPr>
          <a:xfrm>
            <a:off x="2667000" y="1600200"/>
            <a:ext cx="4038600" cy="45259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1s</a:t>
            </a:r>
            <a:r>
              <a:rPr lang="en-US" baseline="30000" dirty="0" smtClean="0"/>
              <a:t>2</a:t>
            </a:r>
            <a:r>
              <a:rPr lang="en-US" dirty="0" smtClean="0"/>
              <a:t>2s</a:t>
            </a:r>
            <a:r>
              <a:rPr lang="en-US" baseline="30000" dirty="0" smtClean="0"/>
              <a:t>2</a:t>
            </a:r>
            <a:r>
              <a:rPr lang="en-US" dirty="0" smtClean="0"/>
              <a:t>2p</a:t>
            </a:r>
            <a:r>
              <a:rPr lang="en-US" baseline="30000" dirty="0" smtClean="0"/>
              <a:t>6</a:t>
            </a:r>
            <a:r>
              <a:rPr lang="en-US" dirty="0" smtClean="0"/>
              <a:t>3s</a:t>
            </a:r>
            <a:r>
              <a:rPr lang="en-US" baseline="30000" dirty="0" smtClean="0"/>
              <a:t>2</a:t>
            </a:r>
            <a:r>
              <a:rPr lang="en-US" dirty="0" smtClean="0"/>
              <a:t>3p</a:t>
            </a:r>
            <a:r>
              <a:rPr lang="en-US" baseline="30000" dirty="0" smtClean="0"/>
              <a:t>4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1s</a:t>
            </a:r>
            <a:r>
              <a:rPr lang="en-US" baseline="30000" dirty="0" smtClean="0"/>
              <a:t>2</a:t>
            </a:r>
            <a:r>
              <a:rPr lang="en-US" dirty="0" smtClean="0"/>
              <a:t>2s</a:t>
            </a:r>
            <a:r>
              <a:rPr lang="en-US" baseline="30000" dirty="0" smtClean="0"/>
              <a:t>1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1s</a:t>
            </a:r>
            <a:r>
              <a:rPr lang="en-US" baseline="30000" dirty="0" smtClean="0"/>
              <a:t>2</a:t>
            </a:r>
            <a:r>
              <a:rPr lang="en-US" dirty="0" smtClean="0"/>
              <a:t>2s</a:t>
            </a:r>
            <a:r>
              <a:rPr lang="en-US" baseline="30000" dirty="0" smtClean="0"/>
              <a:t>2</a:t>
            </a:r>
            <a:r>
              <a:rPr lang="en-US" dirty="0" smtClean="0"/>
              <a:t>2p</a:t>
            </a:r>
            <a:r>
              <a:rPr lang="en-US" baseline="30000" dirty="0" smtClean="0"/>
              <a:t>6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1s</a:t>
            </a:r>
            <a:r>
              <a:rPr lang="en-US" baseline="30000" dirty="0" smtClean="0"/>
              <a:t>2</a:t>
            </a:r>
            <a:r>
              <a:rPr lang="en-US" dirty="0" smtClean="0"/>
              <a:t>2s</a:t>
            </a:r>
            <a:r>
              <a:rPr lang="en-US" baseline="30000" dirty="0" smtClean="0"/>
              <a:t>2</a:t>
            </a:r>
            <a:r>
              <a:rPr lang="en-US" dirty="0" smtClean="0"/>
              <a:t>2p</a:t>
            </a:r>
            <a:r>
              <a:rPr lang="en-US" baseline="30000" dirty="0" smtClean="0"/>
              <a:t>4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931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3"/>
            <a:r>
              <a:rPr lang="en-US" dirty="0"/>
              <a:t>Noble gas notation</a:t>
            </a:r>
          </a:p>
          <a:p>
            <a:pPr lvl="4"/>
            <a:r>
              <a:rPr lang="en-US" dirty="0"/>
              <a:t>Method of representing electron configurations of noble gases using </a:t>
            </a:r>
            <a:r>
              <a:rPr lang="en-US" u="sng" dirty="0"/>
              <a:t>bracketed</a:t>
            </a:r>
            <a:r>
              <a:rPr lang="en-US" dirty="0"/>
              <a:t> symbols</a:t>
            </a:r>
          </a:p>
          <a:p>
            <a:pPr lvl="5"/>
            <a:r>
              <a:rPr lang="en-US" dirty="0"/>
              <a:t>Ex: Helium [He]</a:t>
            </a:r>
          </a:p>
          <a:p>
            <a:pPr lvl="6"/>
            <a:r>
              <a:rPr lang="en-US" dirty="0"/>
              <a:t>1s</a:t>
            </a:r>
            <a:r>
              <a:rPr lang="en-US" baseline="30000" dirty="0"/>
              <a:t>2</a:t>
            </a:r>
            <a:r>
              <a:rPr lang="en-US" dirty="0"/>
              <a:t>2s</a:t>
            </a:r>
            <a:r>
              <a:rPr lang="en-US" baseline="30000" dirty="0"/>
              <a:t>2</a:t>
            </a:r>
            <a:r>
              <a:rPr lang="en-US" dirty="0"/>
              <a:t>2p</a:t>
            </a:r>
            <a:r>
              <a:rPr lang="en-US" baseline="30000" dirty="0"/>
              <a:t>6</a:t>
            </a:r>
            <a:endParaRPr lang="en-US" dirty="0"/>
          </a:p>
          <a:p>
            <a:pPr lvl="4"/>
            <a:r>
              <a:rPr lang="en-US" dirty="0"/>
              <a:t>The electron configuration for an element can be represented using the noble gas notation for the noble gas in the </a:t>
            </a:r>
            <a:r>
              <a:rPr lang="en-US" u="sng" dirty="0"/>
              <a:t>previous</a:t>
            </a:r>
            <a:r>
              <a:rPr lang="en-US" dirty="0"/>
              <a:t> period and the electron configuration for the </a:t>
            </a:r>
            <a:r>
              <a:rPr lang="en-US" u="sng" dirty="0"/>
              <a:t>additional</a:t>
            </a:r>
            <a:r>
              <a:rPr lang="en-US" dirty="0"/>
              <a:t> orbitals being filled</a:t>
            </a:r>
          </a:p>
          <a:p>
            <a:pPr lvl="5"/>
            <a:r>
              <a:rPr lang="en-US" dirty="0"/>
              <a:t>Ex: sodium </a:t>
            </a:r>
            <a:r>
              <a:rPr lang="en-US" u="sng" dirty="0"/>
              <a:t>[He]3s</a:t>
            </a:r>
            <a:r>
              <a:rPr lang="en-US" u="sng" baseline="30000" dirty="0"/>
              <a:t>1</a:t>
            </a:r>
            <a:endParaRPr lang="en-US" dirty="0"/>
          </a:p>
          <a:p>
            <a:pPr lvl="6"/>
            <a:r>
              <a:rPr lang="en-US" dirty="0"/>
              <a:t>1s</a:t>
            </a:r>
            <a:r>
              <a:rPr lang="en-US" baseline="30000" dirty="0"/>
              <a:t>2</a:t>
            </a:r>
            <a:r>
              <a:rPr lang="en-US" dirty="0"/>
              <a:t>2s</a:t>
            </a:r>
            <a:r>
              <a:rPr lang="en-US" baseline="30000" dirty="0"/>
              <a:t>2</a:t>
            </a:r>
            <a:r>
              <a:rPr lang="en-US" dirty="0"/>
              <a:t>2p</a:t>
            </a:r>
            <a:r>
              <a:rPr lang="en-US" baseline="30000" dirty="0"/>
              <a:t>6</a:t>
            </a:r>
            <a:r>
              <a:rPr lang="en-US" dirty="0"/>
              <a:t>3s</a:t>
            </a:r>
            <a:r>
              <a:rPr lang="en-US" baseline="30000" dirty="0"/>
              <a:t>1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99027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Exceptions to predicted configurations</a:t>
            </a:r>
          </a:p>
          <a:p>
            <a:pPr lvl="2"/>
            <a:r>
              <a:rPr lang="en-US" dirty="0"/>
              <a:t>Can use the </a:t>
            </a:r>
            <a:r>
              <a:rPr lang="en-US" dirty="0" err="1"/>
              <a:t>aufbau</a:t>
            </a:r>
            <a:r>
              <a:rPr lang="en-US" dirty="0"/>
              <a:t> diagram to write correct ground-state electron configuration for all elements up to and including </a:t>
            </a:r>
            <a:r>
              <a:rPr lang="en-US" u="sng" dirty="0"/>
              <a:t>vanadium</a:t>
            </a:r>
            <a:r>
              <a:rPr lang="en-US" dirty="0"/>
              <a:t> (atomic number 23).</a:t>
            </a:r>
          </a:p>
          <a:p>
            <a:pPr lvl="2"/>
            <a:r>
              <a:rPr lang="en-US" dirty="0"/>
              <a:t>Several elements after this point illustrate the increased stability of </a:t>
            </a:r>
            <a:r>
              <a:rPr lang="en-US" u="sng" dirty="0"/>
              <a:t>half-filled</a:t>
            </a:r>
            <a:r>
              <a:rPr lang="en-US" dirty="0"/>
              <a:t> and filled sets of s and d orbitals</a:t>
            </a:r>
          </a:p>
          <a:p>
            <a:pPr lvl="3"/>
            <a:r>
              <a:rPr lang="en-US" dirty="0"/>
              <a:t>Ex: Chromium [</a:t>
            </a:r>
            <a:r>
              <a:rPr lang="en-US" dirty="0" err="1"/>
              <a:t>Ar</a:t>
            </a:r>
            <a:r>
              <a:rPr lang="en-US" dirty="0"/>
              <a:t>]4s</a:t>
            </a:r>
            <a:r>
              <a:rPr lang="en-US" baseline="30000" dirty="0"/>
              <a:t>1</a:t>
            </a:r>
            <a:r>
              <a:rPr lang="en-US" dirty="0"/>
              <a:t>3d</a:t>
            </a:r>
            <a:r>
              <a:rPr lang="en-US" baseline="30000" dirty="0"/>
              <a:t>5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520239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Valence Electrons</a:t>
            </a:r>
          </a:p>
          <a:p>
            <a:pPr lvl="1"/>
            <a:r>
              <a:rPr lang="en-US" dirty="0" smtClean="0"/>
              <a:t>Only certain electrons, </a:t>
            </a:r>
            <a:r>
              <a:rPr lang="en-US" u="sng" dirty="0" smtClean="0"/>
              <a:t>valence</a:t>
            </a:r>
            <a:r>
              <a:rPr lang="en-US" dirty="0" smtClean="0"/>
              <a:t> electrons, determine the </a:t>
            </a:r>
            <a:r>
              <a:rPr lang="en-US" u="sng" dirty="0" smtClean="0"/>
              <a:t>chemical</a:t>
            </a:r>
            <a:r>
              <a:rPr lang="en-US" dirty="0" smtClean="0"/>
              <a:t> properties of an element</a:t>
            </a:r>
          </a:p>
          <a:p>
            <a:pPr lvl="1"/>
            <a:r>
              <a:rPr lang="en-US" dirty="0" smtClean="0"/>
              <a:t>Valence electrons are electrons in the atom’s </a:t>
            </a:r>
            <a:r>
              <a:rPr lang="en-US" u="sng" dirty="0" smtClean="0"/>
              <a:t>outermost</a:t>
            </a:r>
            <a:r>
              <a:rPr lang="en-US" dirty="0" smtClean="0"/>
              <a:t> orbitals – generally  those orbitals associated with the atom’s </a:t>
            </a:r>
            <a:r>
              <a:rPr lang="en-US" u="sng" dirty="0" smtClean="0"/>
              <a:t>highest</a:t>
            </a:r>
            <a:r>
              <a:rPr lang="en-US" dirty="0" smtClean="0"/>
              <a:t> principal energy level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4682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>
            <a:normAutofit/>
          </a:bodyPr>
          <a:lstStyle/>
          <a:p>
            <a:pPr lvl="1"/>
            <a:r>
              <a:rPr lang="en-US" dirty="0" smtClean="0"/>
              <a:t>Because </a:t>
            </a:r>
            <a:r>
              <a:rPr lang="en-US" dirty="0"/>
              <a:t>valence electrons are involved in forming chemical bonds, chemists often represent them visually using a shorthand method called the </a:t>
            </a:r>
            <a:r>
              <a:rPr lang="en-US" u="sng" dirty="0"/>
              <a:t>electron-dot structure</a:t>
            </a:r>
            <a:r>
              <a:rPr lang="en-US" dirty="0"/>
              <a:t>.</a:t>
            </a:r>
          </a:p>
          <a:p>
            <a:pPr lvl="2"/>
            <a:r>
              <a:rPr lang="en-US" dirty="0"/>
              <a:t>Consists of the element’s </a:t>
            </a:r>
            <a:r>
              <a:rPr lang="en-US" u="sng" dirty="0"/>
              <a:t>symbol</a:t>
            </a:r>
            <a:r>
              <a:rPr lang="en-US" dirty="0"/>
              <a:t> surrounded by </a:t>
            </a:r>
            <a:r>
              <a:rPr lang="en-US" u="sng" dirty="0"/>
              <a:t>dots</a:t>
            </a:r>
            <a:r>
              <a:rPr lang="en-US" dirty="0"/>
              <a:t> representing the all of the atom’s valence electrons</a:t>
            </a:r>
          </a:p>
          <a:p>
            <a:pPr lvl="2"/>
            <a:r>
              <a:rPr lang="en-US" dirty="0"/>
              <a:t>Dots are placed one at a time on the </a:t>
            </a:r>
            <a:r>
              <a:rPr lang="en-US" u="sng" dirty="0"/>
              <a:t>four</a:t>
            </a:r>
            <a:r>
              <a:rPr lang="en-US" dirty="0"/>
              <a:t> sides of the symbol (in any sequence) and then </a:t>
            </a:r>
            <a:r>
              <a:rPr lang="en-US" u="sng" dirty="0"/>
              <a:t>paired</a:t>
            </a:r>
            <a:r>
              <a:rPr lang="en-US" dirty="0"/>
              <a:t> up until all are shown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787473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09600" y="228600"/>
            <a:ext cx="7696200" cy="57943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Electron Configurations - Solutions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6019800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sz="3600" dirty="0" smtClean="0"/>
              <a:t>1)	sodium	1s</a:t>
            </a:r>
            <a:r>
              <a:rPr lang="en-US" sz="3600" baseline="30000" dirty="0" smtClean="0"/>
              <a:t>2</a:t>
            </a:r>
            <a:r>
              <a:rPr lang="en-US" sz="3600" dirty="0" smtClean="0"/>
              <a:t>2s</a:t>
            </a:r>
            <a:r>
              <a:rPr lang="en-US" sz="3600" baseline="30000" dirty="0" smtClean="0"/>
              <a:t>2</a:t>
            </a:r>
            <a:r>
              <a:rPr lang="en-US" sz="3600" dirty="0" smtClean="0"/>
              <a:t>2p</a:t>
            </a:r>
            <a:r>
              <a:rPr lang="en-US" sz="3600" baseline="30000" dirty="0" smtClean="0"/>
              <a:t>6</a:t>
            </a:r>
            <a:r>
              <a:rPr lang="en-US" sz="3600" dirty="0" smtClean="0"/>
              <a:t>3s</a:t>
            </a:r>
            <a:r>
              <a:rPr lang="en-US" sz="3600" baseline="30000" dirty="0" smtClean="0"/>
              <a:t>1</a:t>
            </a:r>
            <a:endParaRPr lang="en-US" sz="3600" dirty="0" smtClean="0"/>
          </a:p>
          <a:p>
            <a:pPr>
              <a:buNone/>
            </a:pPr>
            <a:r>
              <a:rPr lang="en-US" sz="3600" dirty="0" smtClean="0"/>
              <a:t> </a:t>
            </a:r>
          </a:p>
          <a:p>
            <a:pPr>
              <a:buNone/>
            </a:pPr>
            <a:r>
              <a:rPr lang="en-US" sz="3600" dirty="0" smtClean="0"/>
              <a:t>2)	iron 		1s</a:t>
            </a:r>
            <a:r>
              <a:rPr lang="en-US" sz="3600" baseline="30000" dirty="0" smtClean="0"/>
              <a:t>2</a:t>
            </a:r>
            <a:r>
              <a:rPr lang="en-US" sz="3600" dirty="0" smtClean="0"/>
              <a:t>2s</a:t>
            </a:r>
            <a:r>
              <a:rPr lang="en-US" sz="3600" baseline="30000" dirty="0" smtClean="0"/>
              <a:t>2</a:t>
            </a:r>
            <a:r>
              <a:rPr lang="en-US" sz="3600" dirty="0" smtClean="0"/>
              <a:t>2p</a:t>
            </a:r>
            <a:r>
              <a:rPr lang="en-US" sz="3600" baseline="30000" dirty="0" smtClean="0"/>
              <a:t>6</a:t>
            </a:r>
            <a:r>
              <a:rPr lang="en-US" sz="3600" dirty="0" smtClean="0"/>
              <a:t>3s</a:t>
            </a:r>
            <a:r>
              <a:rPr lang="en-US" sz="3600" baseline="30000" dirty="0" smtClean="0"/>
              <a:t>2</a:t>
            </a:r>
            <a:r>
              <a:rPr lang="en-US" sz="3600" dirty="0" smtClean="0"/>
              <a:t>3p</a:t>
            </a:r>
            <a:r>
              <a:rPr lang="en-US" sz="3600" baseline="30000" dirty="0" smtClean="0"/>
              <a:t>6</a:t>
            </a:r>
            <a:r>
              <a:rPr lang="en-US" sz="3600" dirty="0" smtClean="0"/>
              <a:t>4s</a:t>
            </a:r>
            <a:r>
              <a:rPr lang="en-US" sz="3600" baseline="30000" dirty="0" smtClean="0"/>
              <a:t>2</a:t>
            </a:r>
            <a:r>
              <a:rPr lang="en-US" sz="3600" dirty="0" smtClean="0"/>
              <a:t>3d</a:t>
            </a:r>
            <a:r>
              <a:rPr lang="en-US" sz="3600" baseline="30000" dirty="0" smtClean="0"/>
              <a:t>6</a:t>
            </a:r>
            <a:endParaRPr lang="en-US" sz="3600" dirty="0" smtClean="0"/>
          </a:p>
          <a:p>
            <a:pPr>
              <a:buNone/>
            </a:pPr>
            <a:r>
              <a:rPr lang="en-US" sz="3600" dirty="0" smtClean="0"/>
              <a:t> </a:t>
            </a:r>
          </a:p>
          <a:p>
            <a:pPr>
              <a:buNone/>
            </a:pPr>
            <a:r>
              <a:rPr lang="en-US" sz="3600" dirty="0" smtClean="0"/>
              <a:t>3)	bromine 	1s</a:t>
            </a:r>
            <a:r>
              <a:rPr lang="en-US" sz="3600" baseline="30000" dirty="0" smtClean="0"/>
              <a:t>2</a:t>
            </a:r>
            <a:r>
              <a:rPr lang="en-US" sz="3600" dirty="0" smtClean="0"/>
              <a:t>2s</a:t>
            </a:r>
            <a:r>
              <a:rPr lang="en-US" sz="3600" baseline="30000" dirty="0" smtClean="0"/>
              <a:t>2</a:t>
            </a:r>
            <a:r>
              <a:rPr lang="en-US" sz="3600" dirty="0" smtClean="0"/>
              <a:t>2p</a:t>
            </a:r>
            <a:r>
              <a:rPr lang="en-US" sz="3600" baseline="30000" dirty="0" smtClean="0"/>
              <a:t>6</a:t>
            </a:r>
            <a:r>
              <a:rPr lang="en-US" sz="3600" dirty="0" smtClean="0"/>
              <a:t>3s</a:t>
            </a:r>
            <a:r>
              <a:rPr lang="en-US" sz="3600" baseline="30000" dirty="0" smtClean="0"/>
              <a:t>2</a:t>
            </a:r>
            <a:r>
              <a:rPr lang="en-US" sz="3600" dirty="0" smtClean="0"/>
              <a:t>3p</a:t>
            </a:r>
            <a:r>
              <a:rPr lang="en-US" sz="3600" baseline="30000" dirty="0" smtClean="0"/>
              <a:t>6</a:t>
            </a:r>
            <a:r>
              <a:rPr lang="en-US" sz="3600" dirty="0" smtClean="0"/>
              <a:t>4s</a:t>
            </a:r>
            <a:r>
              <a:rPr lang="en-US" sz="3600" baseline="30000" dirty="0" smtClean="0"/>
              <a:t>2</a:t>
            </a:r>
            <a:r>
              <a:rPr lang="en-US" sz="3600" dirty="0" smtClean="0"/>
              <a:t>3d</a:t>
            </a:r>
            <a:r>
              <a:rPr lang="en-US" sz="3600" baseline="30000" dirty="0" smtClean="0"/>
              <a:t>10</a:t>
            </a:r>
            <a:r>
              <a:rPr lang="en-US" sz="3600" dirty="0" smtClean="0"/>
              <a:t>4p</a:t>
            </a:r>
            <a:r>
              <a:rPr lang="en-US" sz="3600" baseline="30000" dirty="0" smtClean="0"/>
              <a:t>5</a:t>
            </a:r>
            <a:endParaRPr lang="en-US" sz="3600" dirty="0" smtClean="0"/>
          </a:p>
          <a:p>
            <a:pPr>
              <a:buNone/>
            </a:pPr>
            <a:r>
              <a:rPr lang="en-US" sz="3600" dirty="0" smtClean="0"/>
              <a:t> </a:t>
            </a:r>
          </a:p>
          <a:p>
            <a:pPr>
              <a:buNone/>
            </a:pPr>
            <a:r>
              <a:rPr lang="en-US" sz="3600" dirty="0" smtClean="0"/>
              <a:t>4)	barium 	1s</a:t>
            </a:r>
            <a:r>
              <a:rPr lang="en-US" sz="3600" baseline="30000" dirty="0" smtClean="0"/>
              <a:t>2</a:t>
            </a:r>
            <a:r>
              <a:rPr lang="en-US" sz="3600" dirty="0" smtClean="0"/>
              <a:t>2s</a:t>
            </a:r>
            <a:r>
              <a:rPr lang="en-US" sz="3600" baseline="30000" dirty="0" smtClean="0"/>
              <a:t>2</a:t>
            </a:r>
            <a:r>
              <a:rPr lang="en-US" sz="3600" dirty="0" smtClean="0"/>
              <a:t>2p</a:t>
            </a:r>
            <a:r>
              <a:rPr lang="en-US" sz="3600" baseline="30000" dirty="0" smtClean="0"/>
              <a:t>6</a:t>
            </a:r>
            <a:r>
              <a:rPr lang="en-US" sz="3600" dirty="0" smtClean="0"/>
              <a:t>3s</a:t>
            </a:r>
            <a:r>
              <a:rPr lang="en-US" sz="3600" baseline="30000" dirty="0" smtClean="0"/>
              <a:t>2</a:t>
            </a:r>
            <a:r>
              <a:rPr lang="en-US" sz="3600" dirty="0" smtClean="0"/>
              <a:t>3p</a:t>
            </a:r>
            <a:r>
              <a:rPr lang="en-US" sz="3600" baseline="30000" dirty="0" smtClean="0"/>
              <a:t>6</a:t>
            </a:r>
            <a:r>
              <a:rPr lang="en-US" sz="3600" dirty="0" smtClean="0"/>
              <a:t>4s</a:t>
            </a:r>
            <a:r>
              <a:rPr lang="en-US" sz="3600" baseline="30000" dirty="0" smtClean="0"/>
              <a:t>2</a:t>
            </a:r>
            <a:r>
              <a:rPr lang="en-US" sz="3600" dirty="0" smtClean="0"/>
              <a:t>3d</a:t>
            </a:r>
            <a:r>
              <a:rPr lang="en-US" sz="3600" baseline="30000" dirty="0" smtClean="0"/>
              <a:t>10</a:t>
            </a:r>
            <a:r>
              <a:rPr lang="en-US" sz="3600" dirty="0" smtClean="0"/>
              <a:t>4p</a:t>
            </a:r>
            <a:r>
              <a:rPr lang="en-US" sz="3600" baseline="30000" dirty="0" smtClean="0"/>
              <a:t>6</a:t>
            </a:r>
            <a:r>
              <a:rPr lang="en-US" sz="3600" dirty="0" smtClean="0"/>
              <a:t>5s</a:t>
            </a:r>
            <a:r>
              <a:rPr lang="en-US" sz="3600" baseline="30000" dirty="0" smtClean="0"/>
              <a:t>2</a:t>
            </a:r>
            <a:r>
              <a:rPr lang="en-US" sz="3600" dirty="0" smtClean="0"/>
              <a:t>4d</a:t>
            </a:r>
            <a:r>
              <a:rPr lang="en-US" sz="3600" baseline="30000" dirty="0" smtClean="0"/>
              <a:t>10</a:t>
            </a:r>
            <a:r>
              <a:rPr lang="en-US" sz="3600" dirty="0" smtClean="0"/>
              <a:t>5p</a:t>
            </a:r>
            <a:r>
              <a:rPr lang="en-US" sz="3600" baseline="30000" dirty="0" smtClean="0"/>
              <a:t>6</a:t>
            </a:r>
            <a:r>
              <a:rPr lang="en-US" sz="3600" dirty="0" smtClean="0"/>
              <a:t>6s</a:t>
            </a:r>
            <a:r>
              <a:rPr lang="en-US" sz="3600" baseline="30000" dirty="0" smtClean="0"/>
              <a:t>2</a:t>
            </a:r>
            <a:endParaRPr lang="en-US" sz="3600" dirty="0" smtClean="0"/>
          </a:p>
          <a:p>
            <a:pPr>
              <a:buNone/>
            </a:pPr>
            <a:r>
              <a:rPr lang="en-US" sz="3600" dirty="0" smtClean="0"/>
              <a:t> </a:t>
            </a:r>
          </a:p>
          <a:p>
            <a:pPr>
              <a:buNone/>
            </a:pPr>
            <a:r>
              <a:rPr lang="en-US" sz="3600" dirty="0" smtClean="0"/>
              <a:t>5)	neptunium 	1s</a:t>
            </a:r>
            <a:r>
              <a:rPr lang="en-US" sz="3600" baseline="30000" dirty="0" smtClean="0"/>
              <a:t>2</a:t>
            </a:r>
            <a:r>
              <a:rPr lang="en-US" sz="3600" dirty="0" smtClean="0"/>
              <a:t>2s</a:t>
            </a:r>
            <a:r>
              <a:rPr lang="en-US" sz="3600" baseline="30000" dirty="0" smtClean="0"/>
              <a:t>2</a:t>
            </a:r>
            <a:r>
              <a:rPr lang="en-US" sz="3600" dirty="0" smtClean="0"/>
              <a:t>2p</a:t>
            </a:r>
            <a:r>
              <a:rPr lang="en-US" sz="3600" baseline="30000" dirty="0" smtClean="0"/>
              <a:t>6</a:t>
            </a:r>
            <a:r>
              <a:rPr lang="en-US" sz="3600" dirty="0" smtClean="0"/>
              <a:t>3s</a:t>
            </a:r>
            <a:r>
              <a:rPr lang="en-US" sz="3600" baseline="30000" dirty="0" smtClean="0"/>
              <a:t>2</a:t>
            </a:r>
            <a:r>
              <a:rPr lang="en-US" sz="3600" dirty="0" smtClean="0"/>
              <a:t>3p</a:t>
            </a:r>
            <a:r>
              <a:rPr lang="en-US" sz="3600" baseline="30000" dirty="0" smtClean="0"/>
              <a:t>6</a:t>
            </a:r>
            <a:r>
              <a:rPr lang="en-US" sz="3600" dirty="0" smtClean="0"/>
              <a:t>4s</a:t>
            </a:r>
            <a:r>
              <a:rPr lang="en-US" sz="3600" baseline="30000" dirty="0" smtClean="0"/>
              <a:t>2</a:t>
            </a:r>
            <a:r>
              <a:rPr lang="en-US" sz="3600" dirty="0" smtClean="0"/>
              <a:t>3d</a:t>
            </a:r>
            <a:r>
              <a:rPr lang="en-US" sz="3600" baseline="30000" dirty="0" smtClean="0"/>
              <a:t>10</a:t>
            </a:r>
            <a:r>
              <a:rPr lang="en-US" sz="3600" dirty="0" smtClean="0"/>
              <a:t>4p</a:t>
            </a:r>
            <a:r>
              <a:rPr lang="en-US" sz="3600" baseline="30000" dirty="0" smtClean="0"/>
              <a:t>6</a:t>
            </a:r>
            <a:r>
              <a:rPr lang="en-US" sz="3600" dirty="0" smtClean="0"/>
              <a:t>5s</a:t>
            </a:r>
            <a:r>
              <a:rPr lang="en-US" sz="3600" baseline="30000" dirty="0" smtClean="0"/>
              <a:t>2</a:t>
            </a:r>
            <a:r>
              <a:rPr lang="en-US" sz="3600" dirty="0" smtClean="0"/>
              <a:t>4d</a:t>
            </a:r>
            <a:r>
              <a:rPr lang="en-US" sz="3600" baseline="30000" dirty="0" smtClean="0"/>
              <a:t>10</a:t>
            </a:r>
            <a:r>
              <a:rPr lang="en-US" sz="3600" dirty="0" smtClean="0"/>
              <a:t>5p</a:t>
            </a:r>
            <a:r>
              <a:rPr lang="en-US" sz="3600" baseline="30000" dirty="0" smtClean="0"/>
              <a:t>6</a:t>
            </a:r>
            <a:r>
              <a:rPr lang="en-US" sz="3600" dirty="0" smtClean="0"/>
              <a:t>6s</a:t>
            </a:r>
            <a:r>
              <a:rPr lang="en-US" sz="3600" baseline="30000" dirty="0" smtClean="0"/>
              <a:t>2</a:t>
            </a:r>
            <a:r>
              <a:rPr lang="en-US" sz="3600" dirty="0" smtClean="0"/>
              <a:t>4f</a:t>
            </a:r>
            <a:r>
              <a:rPr lang="en-US" sz="3600" baseline="30000" dirty="0" smtClean="0"/>
              <a:t>14</a:t>
            </a:r>
            <a:r>
              <a:rPr lang="en-US" sz="3600" dirty="0" smtClean="0"/>
              <a:t>5d</a:t>
            </a:r>
            <a:r>
              <a:rPr lang="en-US" sz="3600" baseline="30000" dirty="0" smtClean="0"/>
              <a:t>10</a:t>
            </a:r>
            <a:r>
              <a:rPr lang="en-US" sz="3600" dirty="0" smtClean="0"/>
              <a:t>6p</a:t>
            </a:r>
            <a:r>
              <a:rPr lang="en-US" sz="3600" baseline="30000" dirty="0" smtClean="0"/>
              <a:t>6</a:t>
            </a:r>
            <a:r>
              <a:rPr lang="en-US" sz="3600" dirty="0" smtClean="0"/>
              <a:t>7s</a:t>
            </a:r>
            <a:r>
              <a:rPr lang="en-US" sz="3600" baseline="30000" dirty="0" smtClean="0"/>
              <a:t>2</a:t>
            </a:r>
            <a:r>
              <a:rPr lang="en-US" sz="3600" dirty="0" smtClean="0"/>
              <a:t>5f</a:t>
            </a:r>
            <a:r>
              <a:rPr lang="en-US" sz="3600" baseline="30000" dirty="0" smtClean="0"/>
              <a:t>5</a:t>
            </a:r>
            <a:endParaRPr lang="en-US" sz="3600" dirty="0" smtClean="0"/>
          </a:p>
          <a:p>
            <a:pPr>
              <a:buNone/>
            </a:pPr>
            <a:r>
              <a:rPr lang="en-US" sz="3600" dirty="0" smtClean="0"/>
              <a:t> </a:t>
            </a:r>
          </a:p>
          <a:p>
            <a:pPr>
              <a:buNone/>
            </a:pPr>
            <a:r>
              <a:rPr lang="en-US" sz="3600" dirty="0" smtClean="0"/>
              <a:t>6)	cobalt	[</a:t>
            </a:r>
            <a:r>
              <a:rPr lang="en-US" sz="3600" dirty="0" err="1" smtClean="0"/>
              <a:t>Ar</a:t>
            </a:r>
            <a:r>
              <a:rPr lang="en-US" sz="3600" dirty="0" smtClean="0"/>
              <a:t>]  4s</a:t>
            </a:r>
            <a:r>
              <a:rPr lang="en-US" sz="3600" baseline="30000" dirty="0" smtClean="0"/>
              <a:t>2</a:t>
            </a:r>
            <a:r>
              <a:rPr lang="en-US" sz="3600" dirty="0" smtClean="0"/>
              <a:t>3d</a:t>
            </a:r>
            <a:r>
              <a:rPr lang="en-US" sz="3600" baseline="30000" dirty="0" smtClean="0"/>
              <a:t>7</a:t>
            </a:r>
            <a:endParaRPr lang="en-US" sz="3600" dirty="0" smtClean="0"/>
          </a:p>
          <a:p>
            <a:pPr>
              <a:buNone/>
            </a:pPr>
            <a:r>
              <a:rPr lang="en-US" sz="3600" dirty="0" smtClean="0"/>
              <a:t> </a:t>
            </a:r>
          </a:p>
          <a:p>
            <a:pPr>
              <a:buNone/>
            </a:pPr>
            <a:r>
              <a:rPr lang="en-US" sz="3600" dirty="0" smtClean="0"/>
              <a:t>7)	silver		[Kr]  5s</a:t>
            </a:r>
            <a:r>
              <a:rPr lang="en-US" sz="3600" baseline="30000" dirty="0" smtClean="0"/>
              <a:t>2</a:t>
            </a:r>
            <a:r>
              <a:rPr lang="en-US" sz="3600" dirty="0" smtClean="0"/>
              <a:t>4d</a:t>
            </a:r>
            <a:r>
              <a:rPr lang="en-US" sz="3600" baseline="30000" dirty="0" smtClean="0"/>
              <a:t>9</a:t>
            </a:r>
            <a:endParaRPr lang="en-US" sz="3600" dirty="0" smtClean="0"/>
          </a:p>
          <a:p>
            <a:pPr>
              <a:buNone/>
            </a:pPr>
            <a:r>
              <a:rPr lang="en-US" sz="3600" dirty="0" smtClean="0"/>
              <a:t> </a:t>
            </a:r>
          </a:p>
          <a:p>
            <a:pPr>
              <a:buNone/>
            </a:pPr>
            <a:r>
              <a:rPr lang="en-US" sz="3600" dirty="0" smtClean="0"/>
              <a:t>8)	tellurium	[Kr]  5s</a:t>
            </a:r>
            <a:r>
              <a:rPr lang="en-US" sz="3600" baseline="30000" dirty="0" smtClean="0"/>
              <a:t>2</a:t>
            </a:r>
            <a:r>
              <a:rPr lang="en-US" sz="3600" dirty="0" smtClean="0"/>
              <a:t>4d</a:t>
            </a:r>
            <a:r>
              <a:rPr lang="en-US" sz="3600" baseline="30000" dirty="0" smtClean="0"/>
              <a:t>10</a:t>
            </a:r>
            <a:r>
              <a:rPr lang="en-US" sz="3600" dirty="0" smtClean="0"/>
              <a:t>5p</a:t>
            </a:r>
            <a:r>
              <a:rPr lang="en-US" sz="3600" baseline="30000" dirty="0" smtClean="0"/>
              <a:t>4</a:t>
            </a:r>
            <a:endParaRPr lang="en-US" sz="3600" dirty="0" smtClean="0"/>
          </a:p>
          <a:p>
            <a:pPr>
              <a:buNone/>
            </a:pPr>
            <a:r>
              <a:rPr lang="en-US" sz="3600" dirty="0" smtClean="0"/>
              <a:t> </a:t>
            </a:r>
          </a:p>
          <a:p>
            <a:pPr>
              <a:buNone/>
            </a:pPr>
            <a:r>
              <a:rPr lang="en-US" sz="3600" dirty="0" smtClean="0"/>
              <a:t>9)	radium	[</a:t>
            </a:r>
            <a:r>
              <a:rPr lang="en-US" sz="3600" dirty="0" err="1" smtClean="0"/>
              <a:t>Rn</a:t>
            </a:r>
            <a:r>
              <a:rPr lang="en-US" sz="3600" dirty="0" smtClean="0"/>
              <a:t>]  7s</a:t>
            </a:r>
            <a:r>
              <a:rPr lang="en-US" sz="3600" baseline="30000" dirty="0" smtClean="0"/>
              <a:t>2</a:t>
            </a:r>
            <a:endParaRPr lang="en-US" sz="3600" dirty="0" smtClean="0"/>
          </a:p>
          <a:p>
            <a:pPr>
              <a:buNone/>
            </a:pPr>
            <a:r>
              <a:rPr lang="en-US" sz="3600" dirty="0" smtClean="0"/>
              <a:t> </a:t>
            </a:r>
          </a:p>
          <a:p>
            <a:pPr>
              <a:buNone/>
            </a:pPr>
            <a:r>
              <a:rPr lang="en-US" sz="3600" dirty="0" smtClean="0"/>
              <a:t>10)	lawrencium	[</a:t>
            </a:r>
            <a:r>
              <a:rPr lang="en-US" sz="3600" dirty="0" err="1" smtClean="0"/>
              <a:t>Rn</a:t>
            </a:r>
            <a:r>
              <a:rPr lang="en-US" sz="3600" dirty="0" smtClean="0"/>
              <a:t>]  7s</a:t>
            </a:r>
            <a:r>
              <a:rPr lang="en-US" sz="3600" baseline="30000" dirty="0" smtClean="0"/>
              <a:t>2</a:t>
            </a:r>
            <a:r>
              <a:rPr lang="en-US" sz="3600" dirty="0" smtClean="0"/>
              <a:t>5f</a:t>
            </a:r>
            <a:r>
              <a:rPr lang="en-US" sz="3600" baseline="30000" dirty="0" smtClean="0"/>
              <a:t>14</a:t>
            </a:r>
            <a:r>
              <a:rPr lang="en-US" sz="3600" dirty="0" smtClean="0"/>
              <a:t>6d</a:t>
            </a:r>
            <a:r>
              <a:rPr lang="en-US" sz="3600" baseline="30000" dirty="0" smtClean="0"/>
              <a:t>1</a:t>
            </a:r>
            <a:endParaRPr lang="en-US" sz="36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7719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Wave Nature of Light</a:t>
            </a:r>
          </a:p>
          <a:p>
            <a:pPr lvl="1"/>
            <a:r>
              <a:rPr lang="en-US" dirty="0"/>
              <a:t>Visible light is a form of </a:t>
            </a:r>
            <a:r>
              <a:rPr lang="en-US" u="sng" dirty="0"/>
              <a:t>electromagnetic radiation</a:t>
            </a:r>
            <a:r>
              <a:rPr lang="en-US" dirty="0"/>
              <a:t> </a:t>
            </a:r>
          </a:p>
          <a:p>
            <a:pPr lvl="2"/>
            <a:r>
              <a:rPr lang="en-US" dirty="0"/>
              <a:t>A form of energy that exhibits </a:t>
            </a:r>
            <a:r>
              <a:rPr lang="en-US" u="sng" dirty="0"/>
              <a:t>wavelike</a:t>
            </a:r>
            <a:r>
              <a:rPr lang="en-US" dirty="0"/>
              <a:t> behavior as it travels through space</a:t>
            </a:r>
          </a:p>
          <a:p>
            <a:pPr lvl="2"/>
            <a:r>
              <a:rPr lang="en-US" dirty="0"/>
              <a:t>Ex: </a:t>
            </a:r>
            <a:r>
              <a:rPr lang="en-US" u="sng" dirty="0"/>
              <a:t>microwaves, x-rays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011987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295400"/>
            <a:ext cx="4419600" cy="53340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Vocabulary:</a:t>
            </a:r>
          </a:p>
          <a:p>
            <a:pPr lvl="1"/>
            <a:r>
              <a:rPr lang="en-US" dirty="0" smtClean="0"/>
              <a:t>Electromagnetic spectrum</a:t>
            </a:r>
          </a:p>
          <a:p>
            <a:pPr lvl="1"/>
            <a:r>
              <a:rPr lang="en-US" dirty="0" smtClean="0"/>
              <a:t>Wavelength</a:t>
            </a:r>
          </a:p>
          <a:p>
            <a:pPr lvl="1"/>
            <a:r>
              <a:rPr lang="en-US" dirty="0" smtClean="0"/>
              <a:t>Frequency </a:t>
            </a:r>
          </a:p>
          <a:p>
            <a:pPr lvl="1"/>
            <a:r>
              <a:rPr lang="en-US" dirty="0" smtClean="0"/>
              <a:t>Amplitude</a:t>
            </a:r>
          </a:p>
          <a:p>
            <a:pPr lvl="1"/>
            <a:r>
              <a:rPr lang="en-US" dirty="0" smtClean="0"/>
              <a:t>Photoelectric effect</a:t>
            </a:r>
          </a:p>
          <a:p>
            <a:pPr lvl="1"/>
            <a:r>
              <a:rPr lang="en-US" dirty="0" smtClean="0"/>
              <a:t>Photon</a:t>
            </a:r>
          </a:p>
          <a:p>
            <a:pPr lvl="1"/>
            <a:r>
              <a:rPr lang="en-US" dirty="0" smtClean="0"/>
              <a:t>Atomic emission spectrum </a:t>
            </a:r>
          </a:p>
          <a:p>
            <a:pPr lvl="1"/>
            <a:r>
              <a:rPr lang="en-US" dirty="0" smtClean="0"/>
              <a:t>Ground state</a:t>
            </a:r>
          </a:p>
          <a:p>
            <a:pPr lvl="1"/>
            <a:r>
              <a:rPr lang="en-US" dirty="0" smtClean="0"/>
              <a:t>Quantum</a:t>
            </a:r>
          </a:p>
          <a:p>
            <a:pPr lvl="1"/>
            <a:r>
              <a:rPr lang="en-US" dirty="0" smtClean="0"/>
              <a:t>Principal quantum number</a:t>
            </a:r>
          </a:p>
          <a:p>
            <a:pPr lvl="1"/>
            <a:r>
              <a:rPr lang="en-US" dirty="0" smtClean="0"/>
              <a:t>Electromagnetic radiation</a:t>
            </a:r>
          </a:p>
          <a:p>
            <a:pPr lvl="1"/>
            <a:r>
              <a:rPr lang="en-US" dirty="0" smtClean="0"/>
              <a:t>Atomic orbital</a:t>
            </a:r>
          </a:p>
          <a:p>
            <a:pPr lvl="1"/>
            <a:r>
              <a:rPr lang="en-US" dirty="0" smtClean="0"/>
              <a:t>Principal energy levels</a:t>
            </a:r>
          </a:p>
          <a:p>
            <a:pPr lvl="1"/>
            <a:r>
              <a:rPr lang="en-US" dirty="0" smtClean="0"/>
              <a:t>Energy sublevels</a:t>
            </a:r>
          </a:p>
          <a:p>
            <a:pPr lvl="1"/>
            <a:r>
              <a:rPr lang="en-US" dirty="0" smtClean="0"/>
              <a:t>Valence electron</a:t>
            </a:r>
          </a:p>
          <a:p>
            <a:pPr lvl="1"/>
            <a:r>
              <a:rPr lang="en-US" dirty="0" smtClean="0"/>
              <a:t>Electron dot-structure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14800" y="1295400"/>
            <a:ext cx="4724400" cy="483076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Equations</a:t>
            </a:r>
          </a:p>
          <a:p>
            <a:pPr lvl="1"/>
            <a:r>
              <a:rPr lang="en-US" i="1" dirty="0" smtClean="0"/>
              <a:t>c=</a:t>
            </a:r>
            <a:r>
              <a:rPr lang="en-US" dirty="0" smtClean="0"/>
              <a:t> λ</a:t>
            </a:r>
            <a:r>
              <a:rPr lang="en-US" i="1" dirty="0" smtClean="0"/>
              <a:t> v</a:t>
            </a:r>
            <a:endParaRPr lang="en-US" dirty="0" smtClean="0"/>
          </a:p>
          <a:p>
            <a:pPr lvl="1"/>
            <a:r>
              <a:rPr lang="en-US" dirty="0" err="1" smtClean="0"/>
              <a:t>E</a:t>
            </a:r>
            <a:r>
              <a:rPr lang="en-US" baseline="-25000" dirty="0" err="1" smtClean="0"/>
              <a:t>quantum</a:t>
            </a:r>
            <a:r>
              <a:rPr lang="en-US" dirty="0" smtClean="0"/>
              <a:t> = </a:t>
            </a:r>
            <a:r>
              <a:rPr lang="en-US" i="1" dirty="0" err="1" smtClean="0"/>
              <a:t>hv</a:t>
            </a:r>
            <a:endParaRPr lang="en-US" dirty="0" smtClean="0"/>
          </a:p>
          <a:p>
            <a:pPr lvl="1"/>
            <a:r>
              <a:rPr lang="en-US" dirty="0" err="1" smtClean="0"/>
              <a:t>E</a:t>
            </a:r>
            <a:r>
              <a:rPr lang="en-US" baseline="-25000" dirty="0" err="1" smtClean="0"/>
              <a:t>photon</a:t>
            </a:r>
            <a:r>
              <a:rPr lang="en-US" dirty="0" smtClean="0"/>
              <a:t> = </a:t>
            </a:r>
            <a:r>
              <a:rPr lang="en-US" i="1" dirty="0" err="1" smtClean="0"/>
              <a:t>hv</a:t>
            </a:r>
            <a:endParaRPr lang="en-US" dirty="0" smtClean="0"/>
          </a:p>
          <a:p>
            <a:pPr lvl="1"/>
            <a:r>
              <a:rPr lang="en-US" dirty="0" smtClean="0"/>
              <a:t>ΔE = </a:t>
            </a:r>
            <a:r>
              <a:rPr lang="en-US" dirty="0" err="1" smtClean="0"/>
              <a:t>E</a:t>
            </a:r>
            <a:r>
              <a:rPr lang="en-US" baseline="-25000" dirty="0" err="1" smtClean="0"/>
              <a:t>higher</a:t>
            </a:r>
            <a:r>
              <a:rPr lang="en-US" baseline="-25000" dirty="0" smtClean="0"/>
              <a:t> energy orbit</a:t>
            </a:r>
            <a:r>
              <a:rPr lang="en-US" dirty="0" smtClean="0"/>
              <a:t> – </a:t>
            </a:r>
            <a:r>
              <a:rPr lang="en-US" dirty="0" err="1" smtClean="0"/>
              <a:t>E</a:t>
            </a:r>
            <a:r>
              <a:rPr lang="en-US" baseline="-25000" dirty="0" err="1" smtClean="0"/>
              <a:t>lower</a:t>
            </a:r>
            <a:r>
              <a:rPr lang="en-US" baseline="-25000" dirty="0" smtClean="0"/>
              <a:t> energy orbit</a:t>
            </a:r>
            <a:endParaRPr lang="en-US" dirty="0" smtClean="0"/>
          </a:p>
          <a:p>
            <a:pPr lvl="1"/>
            <a:r>
              <a:rPr lang="en-US" dirty="0" smtClean="0"/>
              <a:t>λ= </a:t>
            </a:r>
            <a:r>
              <a:rPr lang="en-US" i="1" dirty="0" smtClean="0"/>
              <a:t>h</a:t>
            </a:r>
            <a:r>
              <a:rPr lang="en-US" dirty="0" smtClean="0"/>
              <a:t> /</a:t>
            </a:r>
            <a:r>
              <a:rPr lang="en-US" i="1" dirty="0" err="1" smtClean="0"/>
              <a:t>mv</a:t>
            </a:r>
            <a:endParaRPr lang="en-US" i="1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Orbital diagrams</a:t>
            </a:r>
          </a:p>
          <a:p>
            <a:pPr lvl="1"/>
            <a:r>
              <a:rPr lang="en-US" dirty="0" err="1" smtClean="0"/>
              <a:t>Aufbau</a:t>
            </a:r>
            <a:r>
              <a:rPr lang="en-US" dirty="0" smtClean="0"/>
              <a:t> principle</a:t>
            </a:r>
          </a:p>
          <a:p>
            <a:pPr lvl="1"/>
            <a:r>
              <a:rPr lang="en-US" dirty="0" smtClean="0"/>
              <a:t>Pauli exclusion principle</a:t>
            </a:r>
          </a:p>
          <a:p>
            <a:pPr lvl="1"/>
            <a:r>
              <a:rPr lang="en-US" dirty="0" err="1" smtClean="0"/>
              <a:t>Hund’s</a:t>
            </a:r>
            <a:r>
              <a:rPr lang="en-US" dirty="0" smtClean="0"/>
              <a:t> Rule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9645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://www.amasci.net/knowledge/images/basics/chemistry-tutorials-electron-orbitals-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32104" y="221251"/>
            <a:ext cx="7297496" cy="648434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9628695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1"/>
            <a:ext cx="8229600" cy="4343400"/>
          </a:xfrm>
        </p:spPr>
        <p:txBody>
          <a:bodyPr>
            <a:normAutofit fontScale="92500" lnSpcReduction="20000"/>
          </a:bodyPr>
          <a:lstStyle/>
          <a:p>
            <a:pPr lvl="1"/>
            <a:r>
              <a:rPr lang="en-US" dirty="0"/>
              <a:t>Wavelength</a:t>
            </a:r>
          </a:p>
          <a:p>
            <a:pPr lvl="2"/>
            <a:r>
              <a:rPr lang="en-US" dirty="0"/>
              <a:t>Represented by </a:t>
            </a:r>
            <a:r>
              <a:rPr lang="en-US" u="sng" dirty="0"/>
              <a:t>λ </a:t>
            </a:r>
            <a:r>
              <a:rPr lang="en-US" dirty="0"/>
              <a:t>, the Greek letter lambda</a:t>
            </a:r>
          </a:p>
          <a:p>
            <a:pPr lvl="2"/>
            <a:r>
              <a:rPr lang="en-US" dirty="0"/>
              <a:t>The </a:t>
            </a:r>
            <a:r>
              <a:rPr lang="en-US" u="sng" dirty="0"/>
              <a:t>shortest</a:t>
            </a:r>
            <a:r>
              <a:rPr lang="en-US" dirty="0"/>
              <a:t> distance between equivalent points on a continuous wave</a:t>
            </a:r>
          </a:p>
          <a:p>
            <a:pPr lvl="2"/>
            <a:r>
              <a:rPr lang="en-US" dirty="0"/>
              <a:t>Expressed in meters, </a:t>
            </a:r>
            <a:r>
              <a:rPr lang="en-US" u="sng" dirty="0"/>
              <a:t>centimeters</a:t>
            </a:r>
            <a:r>
              <a:rPr lang="en-US" dirty="0"/>
              <a:t>, or nanometers</a:t>
            </a:r>
          </a:p>
          <a:p>
            <a:pPr lvl="1"/>
            <a:r>
              <a:rPr lang="en-US" dirty="0"/>
              <a:t>Frequency</a:t>
            </a:r>
          </a:p>
          <a:p>
            <a:pPr lvl="2"/>
            <a:r>
              <a:rPr lang="en-US" dirty="0"/>
              <a:t>Represented by </a:t>
            </a:r>
            <a:r>
              <a:rPr lang="en-US" i="1" u="sng" dirty="0"/>
              <a:t>v</a:t>
            </a:r>
            <a:r>
              <a:rPr lang="en-US" u="sng" dirty="0"/>
              <a:t> </a:t>
            </a:r>
            <a:r>
              <a:rPr lang="en-US" dirty="0"/>
              <a:t>the Greek letter nu</a:t>
            </a:r>
          </a:p>
          <a:p>
            <a:pPr lvl="2"/>
            <a:r>
              <a:rPr lang="en-US" dirty="0"/>
              <a:t>The number of waves that pass a given point per </a:t>
            </a:r>
            <a:r>
              <a:rPr lang="en-US" u="sng" dirty="0"/>
              <a:t>second</a:t>
            </a:r>
            <a:endParaRPr lang="en-US" dirty="0"/>
          </a:p>
          <a:p>
            <a:pPr lvl="2"/>
            <a:r>
              <a:rPr lang="en-US" dirty="0"/>
              <a:t>Hertz (</a:t>
            </a:r>
            <a:r>
              <a:rPr lang="en-US" u="sng" dirty="0"/>
              <a:t>Hz</a:t>
            </a:r>
            <a:r>
              <a:rPr lang="en-US" dirty="0"/>
              <a:t>) is the SI unit of frequency</a:t>
            </a:r>
          </a:p>
          <a:p>
            <a:pPr lvl="3"/>
            <a:r>
              <a:rPr lang="en-US" u="sng" dirty="0"/>
              <a:t>One</a:t>
            </a:r>
            <a:r>
              <a:rPr lang="en-US" dirty="0"/>
              <a:t> wave per second</a:t>
            </a:r>
          </a:p>
          <a:p>
            <a:pPr lvl="1"/>
            <a:r>
              <a:rPr lang="en-US" u="sng" dirty="0"/>
              <a:t>Amplitude</a:t>
            </a:r>
            <a:r>
              <a:rPr lang="en-US" dirty="0"/>
              <a:t> is the wave’s height from the origin to a crest, or from the origin to a trough</a:t>
            </a:r>
          </a:p>
          <a:p>
            <a:endParaRPr lang="en-US" dirty="0"/>
          </a:p>
        </p:txBody>
      </p:sp>
      <p:pic>
        <p:nvPicPr>
          <p:cNvPr id="4" name="Picture 2" descr="http://science.hq.nasa.gov/kids/imagers/ems/wave_crest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24200" y="4503172"/>
            <a:ext cx="2922176" cy="1990468"/>
          </a:xfrm>
          <a:prstGeom prst="rect">
            <a:avLst/>
          </a:prstGeom>
          <a:noFill/>
        </p:spPr>
      </p:pic>
      <p:pic>
        <p:nvPicPr>
          <p:cNvPr id="5" name="Picture 2" descr="https://www.msu.edu/~peders32/images/waveamplitude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23340" y="4495800"/>
            <a:ext cx="2653959" cy="1990469"/>
          </a:xfrm>
          <a:prstGeom prst="rect">
            <a:avLst/>
          </a:prstGeom>
          <a:noFill/>
        </p:spPr>
      </p:pic>
      <p:pic>
        <p:nvPicPr>
          <p:cNvPr id="6" name="Picture 2" descr="http://www.qrg.northwestern.edu/projects/vss/docs/media/Communications/frequency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2400" y="4503172"/>
            <a:ext cx="2802349" cy="197382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0394614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4525963"/>
          </a:xfrm>
        </p:spPr>
        <p:txBody>
          <a:bodyPr/>
          <a:lstStyle/>
          <a:p>
            <a:pPr lvl="1"/>
            <a:r>
              <a:rPr lang="en-US" dirty="0"/>
              <a:t>All electromagnetic waves travel at the same </a:t>
            </a:r>
            <a:r>
              <a:rPr lang="en-US" u="sng" dirty="0"/>
              <a:t>speed</a:t>
            </a:r>
            <a:endParaRPr lang="en-US" dirty="0"/>
          </a:p>
          <a:p>
            <a:pPr lvl="2"/>
            <a:r>
              <a:rPr lang="en-US" dirty="0"/>
              <a:t>Speed of light = </a:t>
            </a:r>
            <a:r>
              <a:rPr lang="en-US" u="sng" dirty="0"/>
              <a:t>3.0 x 10</a:t>
            </a:r>
            <a:r>
              <a:rPr lang="en-US" u="sng" baseline="30000" dirty="0"/>
              <a:t>8</a:t>
            </a:r>
            <a:r>
              <a:rPr lang="en-US" dirty="0"/>
              <a:t> = </a:t>
            </a:r>
            <a:r>
              <a:rPr lang="en-US" i="1" dirty="0"/>
              <a:t>c</a:t>
            </a:r>
            <a:endParaRPr lang="en-US" dirty="0"/>
          </a:p>
          <a:p>
            <a:pPr lvl="3"/>
            <a:r>
              <a:rPr lang="en-US" i="1" dirty="0"/>
              <a:t>c=</a:t>
            </a:r>
            <a:r>
              <a:rPr lang="en-US" dirty="0"/>
              <a:t> </a:t>
            </a:r>
            <a:r>
              <a:rPr lang="en-US" u="sng" dirty="0"/>
              <a:t>λ</a:t>
            </a:r>
            <a:r>
              <a:rPr lang="en-US" i="1" u="sng" dirty="0"/>
              <a:t> v</a:t>
            </a:r>
            <a:endParaRPr lang="en-US" dirty="0"/>
          </a:p>
          <a:p>
            <a:pPr lvl="1"/>
            <a:r>
              <a:rPr lang="en-US" dirty="0"/>
              <a:t>The electromagnetic </a:t>
            </a:r>
            <a:r>
              <a:rPr lang="en-US" u="sng" dirty="0"/>
              <a:t>spectrum</a:t>
            </a:r>
            <a:r>
              <a:rPr lang="en-US" dirty="0"/>
              <a:t> includes all forms of electromagnetic radiation</a:t>
            </a:r>
          </a:p>
          <a:p>
            <a:endParaRPr lang="en-US" dirty="0"/>
          </a:p>
        </p:txBody>
      </p:sp>
      <p:pic>
        <p:nvPicPr>
          <p:cNvPr id="4" name="Picture 2" descr="http://www.kollewin.com/EX/09-15-03/electromagnetic-spectru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3325091"/>
            <a:ext cx="4955202" cy="3429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1666960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Particle Nature of Light</a:t>
            </a:r>
          </a:p>
          <a:p>
            <a:pPr lvl="1"/>
            <a:r>
              <a:rPr lang="en-US" dirty="0"/>
              <a:t>The quantum concept</a:t>
            </a:r>
          </a:p>
          <a:p>
            <a:pPr lvl="2"/>
            <a:r>
              <a:rPr lang="en-US" dirty="0"/>
              <a:t>A </a:t>
            </a:r>
            <a:r>
              <a:rPr lang="en-US" u="sng" dirty="0"/>
              <a:t>quantum</a:t>
            </a:r>
            <a:r>
              <a:rPr lang="en-US" dirty="0"/>
              <a:t> is the minimum amount of energy that can be gained or lost by an </a:t>
            </a:r>
            <a:r>
              <a:rPr lang="en-US" u="sng" dirty="0"/>
              <a:t>atom</a:t>
            </a:r>
            <a:endParaRPr lang="en-US" dirty="0"/>
          </a:p>
          <a:p>
            <a:pPr lvl="2"/>
            <a:r>
              <a:rPr lang="en-US" dirty="0"/>
              <a:t>Planck demonstrated mathematically that a relationship exists between the </a:t>
            </a:r>
            <a:r>
              <a:rPr lang="en-US" u="sng" dirty="0"/>
              <a:t>energy</a:t>
            </a:r>
            <a:r>
              <a:rPr lang="en-US" dirty="0"/>
              <a:t> of a quantum and the </a:t>
            </a:r>
            <a:r>
              <a:rPr lang="en-US" u="sng" dirty="0"/>
              <a:t>frequency</a:t>
            </a:r>
            <a:r>
              <a:rPr lang="en-US" dirty="0"/>
              <a:t> of the emitted radiation</a:t>
            </a:r>
          </a:p>
          <a:p>
            <a:pPr lvl="3"/>
            <a:r>
              <a:rPr lang="en-US" dirty="0" err="1"/>
              <a:t>E</a:t>
            </a:r>
            <a:r>
              <a:rPr lang="en-US" baseline="-25000" dirty="0" err="1"/>
              <a:t>quantum</a:t>
            </a:r>
            <a:r>
              <a:rPr lang="en-US" dirty="0"/>
              <a:t> = </a:t>
            </a:r>
            <a:r>
              <a:rPr lang="en-US" i="1" dirty="0" err="1"/>
              <a:t>hv</a:t>
            </a:r>
            <a:endParaRPr lang="en-US" dirty="0"/>
          </a:p>
          <a:p>
            <a:pPr lvl="4"/>
            <a:r>
              <a:rPr lang="en-US" dirty="0"/>
              <a:t>E is energy</a:t>
            </a:r>
          </a:p>
          <a:p>
            <a:pPr lvl="4"/>
            <a:r>
              <a:rPr lang="en-US" i="1" dirty="0"/>
              <a:t>h</a:t>
            </a:r>
            <a:r>
              <a:rPr lang="en-US" dirty="0"/>
              <a:t> is </a:t>
            </a:r>
            <a:r>
              <a:rPr lang="en-US" u="sng" dirty="0"/>
              <a:t>Plank’s</a:t>
            </a:r>
            <a:r>
              <a:rPr lang="en-US" dirty="0"/>
              <a:t> constant</a:t>
            </a:r>
          </a:p>
          <a:p>
            <a:pPr lvl="4"/>
            <a:r>
              <a:rPr lang="en-US" i="1" dirty="0"/>
              <a:t>v</a:t>
            </a:r>
            <a:r>
              <a:rPr lang="en-US" dirty="0"/>
              <a:t> is frequency</a:t>
            </a:r>
          </a:p>
          <a:p>
            <a:pPr lvl="4"/>
            <a:r>
              <a:rPr lang="en-US" dirty="0"/>
              <a:t>energy </a:t>
            </a:r>
            <a:r>
              <a:rPr lang="en-US" u="sng" dirty="0"/>
              <a:t>increases</a:t>
            </a:r>
            <a:r>
              <a:rPr lang="en-US" dirty="0"/>
              <a:t> as frequency increases</a:t>
            </a:r>
          </a:p>
          <a:p>
            <a:pPr lvl="3"/>
            <a:r>
              <a:rPr lang="en-US" dirty="0"/>
              <a:t>Plank’s constant has a value of </a:t>
            </a:r>
            <a:r>
              <a:rPr lang="en-US" u="sng" dirty="0"/>
              <a:t>6.626 x 10</a:t>
            </a:r>
            <a:r>
              <a:rPr lang="en-US" u="sng" baseline="30000" dirty="0"/>
              <a:t>-34</a:t>
            </a:r>
            <a:r>
              <a:rPr lang="en-US" dirty="0"/>
              <a:t> J*s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36887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The photoelectric effect</a:t>
            </a:r>
          </a:p>
          <a:p>
            <a:pPr lvl="2"/>
            <a:r>
              <a:rPr lang="en-US" dirty="0"/>
              <a:t>In the photoelectric effect, electrons, called </a:t>
            </a:r>
            <a:r>
              <a:rPr lang="en-US" u="sng" dirty="0"/>
              <a:t>photoelectrons</a:t>
            </a:r>
            <a:r>
              <a:rPr lang="en-US" dirty="0"/>
              <a:t>, are emitted from a </a:t>
            </a:r>
            <a:r>
              <a:rPr lang="en-US" u="sng" dirty="0"/>
              <a:t>metal’s</a:t>
            </a:r>
            <a:r>
              <a:rPr lang="en-US" dirty="0"/>
              <a:t> surface when light of a certain frequency, or higher than a certain frequency, shines on the surface.</a:t>
            </a:r>
          </a:p>
          <a:p>
            <a:pPr lvl="3"/>
            <a:r>
              <a:rPr lang="en-US" dirty="0"/>
              <a:t>Not explained by the </a:t>
            </a:r>
            <a:r>
              <a:rPr lang="en-US" u="sng" dirty="0"/>
              <a:t>wave</a:t>
            </a:r>
            <a:r>
              <a:rPr lang="en-US" dirty="0"/>
              <a:t> model of light</a:t>
            </a:r>
          </a:p>
          <a:p>
            <a:pPr lvl="2"/>
            <a:r>
              <a:rPr lang="en-US" dirty="0"/>
              <a:t>Einstein proposed that light has both wavelike and </a:t>
            </a:r>
            <a:r>
              <a:rPr lang="en-US" u="sng" dirty="0" err="1"/>
              <a:t>particlelike</a:t>
            </a:r>
            <a:r>
              <a:rPr lang="en-US" dirty="0"/>
              <a:t> properties</a:t>
            </a:r>
          </a:p>
          <a:p>
            <a:pPr lvl="3"/>
            <a:r>
              <a:rPr lang="en-US" u="sng" dirty="0"/>
              <a:t>Photon</a:t>
            </a:r>
            <a:r>
              <a:rPr lang="en-US" dirty="0"/>
              <a:t>  = a massless particle that carries a quantum of energy</a:t>
            </a:r>
          </a:p>
          <a:p>
            <a:pPr lvl="3"/>
            <a:r>
              <a:rPr lang="en-US" dirty="0" err="1"/>
              <a:t>E</a:t>
            </a:r>
            <a:r>
              <a:rPr lang="en-US" baseline="-25000" dirty="0" err="1"/>
              <a:t>photon</a:t>
            </a:r>
            <a:r>
              <a:rPr lang="en-US" dirty="0"/>
              <a:t> = </a:t>
            </a:r>
            <a:r>
              <a:rPr lang="en-US" i="1" dirty="0" err="1"/>
              <a:t>hv</a:t>
            </a:r>
            <a:endParaRPr lang="en-US" dirty="0"/>
          </a:p>
          <a:p>
            <a:pPr lvl="3"/>
            <a:r>
              <a:rPr lang="en-US" dirty="0"/>
              <a:t>A beam of </a:t>
            </a:r>
            <a:r>
              <a:rPr lang="en-US" u="sng" dirty="0"/>
              <a:t>light</a:t>
            </a:r>
            <a:r>
              <a:rPr lang="en-US" dirty="0"/>
              <a:t> is made up of photons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78716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en-US" dirty="0"/>
              <a:t>Atomic Emission Spectra</a:t>
            </a:r>
          </a:p>
          <a:p>
            <a:pPr lvl="1"/>
            <a:r>
              <a:rPr lang="en-US" dirty="0"/>
              <a:t>Neon</a:t>
            </a:r>
          </a:p>
          <a:p>
            <a:pPr lvl="2"/>
            <a:r>
              <a:rPr lang="en-US" dirty="0"/>
              <a:t>Neon atoms absorb </a:t>
            </a:r>
            <a:r>
              <a:rPr lang="en-US" u="sng" dirty="0"/>
              <a:t>energy</a:t>
            </a:r>
            <a:r>
              <a:rPr lang="en-US" dirty="0"/>
              <a:t> and become excited.  These excited atoms return to their stable state by emitting </a:t>
            </a:r>
            <a:r>
              <a:rPr lang="en-US" u="sng" dirty="0"/>
              <a:t>light</a:t>
            </a:r>
            <a:r>
              <a:rPr lang="en-US" dirty="0"/>
              <a:t> to release the absorbed energy.  If the emitted light is passed through a glass </a:t>
            </a:r>
            <a:r>
              <a:rPr lang="en-US" u="sng" dirty="0"/>
              <a:t>prism</a:t>
            </a:r>
            <a:r>
              <a:rPr lang="en-US" dirty="0"/>
              <a:t>, the atomic emission spectrum is produced. </a:t>
            </a:r>
          </a:p>
          <a:p>
            <a:pPr lvl="1"/>
            <a:r>
              <a:rPr lang="en-US" dirty="0"/>
              <a:t>The </a:t>
            </a:r>
            <a:r>
              <a:rPr lang="en-US" u="sng" dirty="0"/>
              <a:t>atomic emission spectrum</a:t>
            </a:r>
            <a:r>
              <a:rPr lang="en-US" dirty="0"/>
              <a:t> of an element is the set of frequencies of the electromagnetic waves emitted by atoms of the element</a:t>
            </a:r>
          </a:p>
          <a:p>
            <a:pPr lvl="2"/>
            <a:r>
              <a:rPr lang="en-US" dirty="0"/>
              <a:t>Not a continuous range of colors</a:t>
            </a:r>
          </a:p>
          <a:p>
            <a:pPr lvl="1"/>
            <a:r>
              <a:rPr lang="en-US" dirty="0"/>
              <a:t>Each element’s atomic emission spectrum is </a:t>
            </a:r>
            <a:r>
              <a:rPr lang="en-US" u="sng" dirty="0"/>
              <a:t>unique</a:t>
            </a:r>
            <a:r>
              <a:rPr lang="en-US" dirty="0"/>
              <a:t> </a:t>
            </a:r>
          </a:p>
          <a:p>
            <a:pPr lvl="2"/>
            <a:r>
              <a:rPr lang="en-US" dirty="0"/>
              <a:t>Can be used to determine if an element is part of an </a:t>
            </a:r>
            <a:r>
              <a:rPr lang="en-US" u="sng" dirty="0"/>
              <a:t>unknown</a:t>
            </a:r>
            <a:r>
              <a:rPr lang="en-US" dirty="0"/>
              <a:t> compound</a:t>
            </a:r>
          </a:p>
          <a:p>
            <a:pPr lvl="2"/>
            <a:r>
              <a:rPr lang="en-US" dirty="0"/>
              <a:t>Can be used to </a:t>
            </a:r>
            <a:r>
              <a:rPr lang="en-US" u="sng" dirty="0"/>
              <a:t>identify</a:t>
            </a:r>
            <a:r>
              <a:rPr lang="en-US" dirty="0"/>
              <a:t> an element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74564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</TotalTime>
  <Words>2013</Words>
  <Application>Microsoft Office PowerPoint</Application>
  <PresentationFormat>On-screen Show (4:3)</PresentationFormat>
  <Paragraphs>248</Paragraphs>
  <Slides>41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2" baseType="lpstr">
      <vt:lpstr>Office Theme</vt:lpstr>
      <vt:lpstr>Chapter 5: Electrons in Atoms</vt:lpstr>
      <vt:lpstr>5.1 Light and Quantized Energy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5.2 Quantum Theory and the Atom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5.3 Electron Configuration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Practice Problems</vt:lpstr>
      <vt:lpstr>PowerPoint Presentation</vt:lpstr>
      <vt:lpstr>Practice Problems write out the notation for each</vt:lpstr>
      <vt:lpstr>PowerPoint Presentation</vt:lpstr>
      <vt:lpstr>PowerPoint Presentation</vt:lpstr>
      <vt:lpstr>PowerPoint Presentation</vt:lpstr>
      <vt:lpstr>PowerPoint Presentation</vt:lpstr>
      <vt:lpstr>Electron Configurations - Solutions</vt:lpstr>
      <vt:lpstr>Chapter Review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5: Electrons in Atoms</dc:title>
  <dc:creator>Teacher</dc:creator>
  <cp:lastModifiedBy>Teacher</cp:lastModifiedBy>
  <cp:revision>6</cp:revision>
  <dcterms:created xsi:type="dcterms:W3CDTF">2015-10-01T16:35:44Z</dcterms:created>
  <dcterms:modified xsi:type="dcterms:W3CDTF">2015-10-02T14:40:02Z</dcterms:modified>
</cp:coreProperties>
</file>