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5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7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7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Calibri" panose="020F0502020204030204" pitchFamily="34" charset="0"/>
              <a:buChar char="–"/>
              <a:defRPr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3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2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4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2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1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2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C674-9FC3-45D3-85BE-AF281EFA05E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CB53C-49BF-404A-A2A4-08586BD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0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0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Metals </a:t>
            </a:r>
          </a:p>
          <a:p>
            <a:pPr lvl="2"/>
            <a:r>
              <a:rPr lang="en-US" dirty="0"/>
              <a:t>Metals are elements that are generally…</a:t>
            </a:r>
          </a:p>
          <a:p>
            <a:pPr lvl="3"/>
            <a:r>
              <a:rPr lang="en-US" u="sng" dirty="0"/>
              <a:t>Shiny</a:t>
            </a:r>
            <a:r>
              <a:rPr lang="en-US" dirty="0"/>
              <a:t> when smooth and clean</a:t>
            </a:r>
          </a:p>
          <a:p>
            <a:pPr lvl="3"/>
            <a:r>
              <a:rPr lang="en-US" u="sng" dirty="0"/>
              <a:t>Solid</a:t>
            </a:r>
            <a:r>
              <a:rPr lang="en-US" dirty="0"/>
              <a:t> at room temperature</a:t>
            </a:r>
          </a:p>
          <a:p>
            <a:pPr lvl="3"/>
            <a:r>
              <a:rPr lang="en-US" dirty="0"/>
              <a:t>Good conductor of </a:t>
            </a:r>
            <a:r>
              <a:rPr lang="en-US" u="sng" dirty="0"/>
              <a:t>heat</a:t>
            </a:r>
            <a:r>
              <a:rPr lang="en-US" dirty="0"/>
              <a:t> and electricity</a:t>
            </a:r>
          </a:p>
          <a:p>
            <a:pPr lvl="3"/>
            <a:r>
              <a:rPr lang="en-US" u="sng" dirty="0"/>
              <a:t>Malleable</a:t>
            </a:r>
            <a:r>
              <a:rPr lang="en-US" dirty="0"/>
              <a:t> and ductile – can be pounded into thin sheets and drawn into </a:t>
            </a:r>
            <a:r>
              <a:rPr lang="en-US" u="sng" dirty="0"/>
              <a:t>wires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60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/>
              <a:t>Most </a:t>
            </a:r>
            <a:r>
              <a:rPr lang="en-US" u="sng" dirty="0"/>
              <a:t>representative</a:t>
            </a:r>
            <a:r>
              <a:rPr lang="en-US" dirty="0"/>
              <a:t> elements and all </a:t>
            </a:r>
            <a:r>
              <a:rPr lang="en-US" u="sng" dirty="0"/>
              <a:t>transition</a:t>
            </a:r>
            <a:r>
              <a:rPr lang="en-US" dirty="0"/>
              <a:t> elements are metals</a:t>
            </a:r>
          </a:p>
          <a:p>
            <a:pPr lvl="2"/>
            <a:r>
              <a:rPr lang="en-US" dirty="0"/>
              <a:t>Group 1 elements (except for </a:t>
            </a:r>
            <a:r>
              <a:rPr lang="en-US" u="sng" dirty="0"/>
              <a:t>hydrogen</a:t>
            </a:r>
            <a:r>
              <a:rPr lang="en-US" dirty="0"/>
              <a:t>) are known as the </a:t>
            </a:r>
            <a:r>
              <a:rPr lang="en-US" u="sng" dirty="0"/>
              <a:t>alkali</a:t>
            </a:r>
            <a:r>
              <a:rPr lang="en-US" dirty="0"/>
              <a:t> metals</a:t>
            </a:r>
          </a:p>
          <a:p>
            <a:pPr lvl="3"/>
            <a:r>
              <a:rPr lang="en-US" dirty="0"/>
              <a:t>Highly reactive so they usually exist as </a:t>
            </a:r>
            <a:r>
              <a:rPr lang="en-US" u="sng" dirty="0"/>
              <a:t>compounds</a:t>
            </a:r>
            <a:r>
              <a:rPr lang="en-US" dirty="0"/>
              <a:t> with other elements</a:t>
            </a:r>
          </a:p>
          <a:p>
            <a:pPr lvl="2"/>
            <a:r>
              <a:rPr lang="en-US" u="sng" dirty="0"/>
              <a:t>Alkaline earth metals</a:t>
            </a:r>
            <a:r>
              <a:rPr lang="en-US" dirty="0"/>
              <a:t> are in group 2.</a:t>
            </a:r>
          </a:p>
          <a:p>
            <a:pPr lvl="3"/>
            <a:r>
              <a:rPr lang="en-US" dirty="0"/>
              <a:t>Highly </a:t>
            </a:r>
            <a:r>
              <a:rPr lang="en-US" u="sng" dirty="0"/>
              <a:t>reactive</a:t>
            </a:r>
            <a:r>
              <a:rPr lang="en-US" dirty="0"/>
              <a:t> elements</a:t>
            </a:r>
          </a:p>
          <a:p>
            <a:pPr lvl="2"/>
            <a:r>
              <a:rPr lang="en-US" u="sng" dirty="0"/>
              <a:t>Transition elements</a:t>
            </a:r>
            <a:r>
              <a:rPr lang="en-US" dirty="0"/>
              <a:t> are divided into transition metals and inner transition metals.</a:t>
            </a:r>
          </a:p>
          <a:p>
            <a:pPr lvl="3"/>
            <a:r>
              <a:rPr lang="en-US" dirty="0"/>
              <a:t>The two sets of inner transition metals, known as the </a:t>
            </a:r>
            <a:r>
              <a:rPr lang="en-US" u="sng" dirty="0"/>
              <a:t>lanthanide</a:t>
            </a:r>
            <a:r>
              <a:rPr lang="en-US" dirty="0"/>
              <a:t> series and </a:t>
            </a:r>
            <a:r>
              <a:rPr lang="en-US" u="sng" dirty="0"/>
              <a:t>actinide</a:t>
            </a:r>
            <a:r>
              <a:rPr lang="en-US" dirty="0"/>
              <a:t> series, are located along the bottom of the periodic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9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Nonmetals </a:t>
            </a:r>
          </a:p>
          <a:p>
            <a:pPr lvl="2"/>
            <a:r>
              <a:rPr lang="en-US" dirty="0"/>
              <a:t>Nonmetals are elements that are generally…</a:t>
            </a:r>
          </a:p>
          <a:p>
            <a:pPr lvl="3"/>
            <a:r>
              <a:rPr lang="en-US" u="sng" dirty="0"/>
              <a:t>Gases</a:t>
            </a:r>
            <a:r>
              <a:rPr lang="en-US" dirty="0"/>
              <a:t> at room temperature</a:t>
            </a:r>
          </a:p>
          <a:p>
            <a:pPr lvl="3"/>
            <a:r>
              <a:rPr lang="en-US" u="sng" dirty="0"/>
              <a:t>Brittle</a:t>
            </a:r>
            <a:r>
              <a:rPr lang="en-US" dirty="0"/>
              <a:t>, dull-looking solids</a:t>
            </a:r>
          </a:p>
          <a:p>
            <a:pPr lvl="3"/>
            <a:r>
              <a:rPr lang="en-US" dirty="0"/>
              <a:t>Poor </a:t>
            </a:r>
            <a:r>
              <a:rPr lang="en-US" u="sng" dirty="0"/>
              <a:t>conductors</a:t>
            </a:r>
            <a:r>
              <a:rPr lang="en-US" dirty="0"/>
              <a:t> of heat and electricity</a:t>
            </a:r>
          </a:p>
          <a:p>
            <a:pPr lvl="3"/>
            <a:r>
              <a:rPr lang="en-US" dirty="0"/>
              <a:t>Group </a:t>
            </a:r>
            <a:r>
              <a:rPr lang="en-US" u="sng" dirty="0"/>
              <a:t>17</a:t>
            </a:r>
            <a:r>
              <a:rPr lang="en-US" dirty="0"/>
              <a:t> is comprised of highly reactive elements that are known as </a:t>
            </a:r>
            <a:r>
              <a:rPr lang="en-US" u="sng" dirty="0"/>
              <a:t>halogens</a:t>
            </a:r>
            <a:endParaRPr lang="en-US" dirty="0"/>
          </a:p>
          <a:p>
            <a:pPr lvl="4"/>
            <a:r>
              <a:rPr lang="en-US" dirty="0"/>
              <a:t>Often found as part of </a:t>
            </a:r>
            <a:r>
              <a:rPr lang="en-US" u="sng" dirty="0"/>
              <a:t>compounds</a:t>
            </a:r>
            <a:endParaRPr lang="en-US" dirty="0"/>
          </a:p>
          <a:p>
            <a:pPr lvl="3"/>
            <a:r>
              <a:rPr lang="en-US" dirty="0"/>
              <a:t>The extremely </a:t>
            </a:r>
            <a:r>
              <a:rPr lang="en-US" u="sng" dirty="0"/>
              <a:t>unreactive</a:t>
            </a:r>
            <a:r>
              <a:rPr lang="en-US" dirty="0"/>
              <a:t> group 18 elements are commonly called the </a:t>
            </a:r>
            <a:r>
              <a:rPr lang="en-US" u="sng" dirty="0"/>
              <a:t>noble gases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366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Metalloids</a:t>
            </a:r>
          </a:p>
          <a:p>
            <a:pPr lvl="2"/>
            <a:r>
              <a:rPr lang="en-US" dirty="0"/>
              <a:t>Metalloids have physical and chemical properties of both </a:t>
            </a:r>
            <a:r>
              <a:rPr lang="en-US" u="sng" dirty="0"/>
              <a:t>metals</a:t>
            </a:r>
            <a:r>
              <a:rPr lang="en-US" dirty="0"/>
              <a:t> and </a:t>
            </a:r>
            <a:r>
              <a:rPr lang="en-US" u="sng" dirty="0"/>
              <a:t>nonmetals</a:t>
            </a:r>
            <a:endParaRPr lang="en-US" dirty="0"/>
          </a:p>
          <a:p>
            <a:pPr lvl="2"/>
            <a:r>
              <a:rPr lang="en-US" dirty="0"/>
              <a:t>Found on the </a:t>
            </a:r>
            <a:r>
              <a:rPr lang="en-US" u="sng" dirty="0"/>
              <a:t>stair-step</a:t>
            </a:r>
            <a:r>
              <a:rPr lang="en-US" dirty="0"/>
              <a:t> boundary between metal and nonmetals on the periodic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31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6.2 Classification of the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07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Organizing the Elements by Electron Configuration</a:t>
            </a:r>
          </a:p>
          <a:p>
            <a:pPr lvl="1"/>
            <a:r>
              <a:rPr lang="en-US" dirty="0"/>
              <a:t>Valence electrons</a:t>
            </a:r>
          </a:p>
          <a:p>
            <a:pPr lvl="2"/>
            <a:r>
              <a:rPr lang="en-US" dirty="0"/>
              <a:t>Electrons in the </a:t>
            </a:r>
            <a:r>
              <a:rPr lang="en-US" u="sng" dirty="0"/>
              <a:t>highest</a:t>
            </a:r>
            <a:r>
              <a:rPr lang="en-US" dirty="0"/>
              <a:t> principal energy level of an atom are called </a:t>
            </a:r>
            <a:r>
              <a:rPr lang="en-US" u="sng" dirty="0"/>
              <a:t>valence</a:t>
            </a:r>
            <a:r>
              <a:rPr lang="en-US" dirty="0"/>
              <a:t> electrons</a:t>
            </a:r>
          </a:p>
          <a:p>
            <a:pPr lvl="2"/>
            <a:r>
              <a:rPr lang="en-US" dirty="0"/>
              <a:t>Atoms in the same group have similar </a:t>
            </a:r>
            <a:r>
              <a:rPr lang="en-US" u="sng" dirty="0"/>
              <a:t>chemical</a:t>
            </a:r>
            <a:r>
              <a:rPr lang="en-US" dirty="0"/>
              <a:t> properties because they have the </a:t>
            </a:r>
            <a:r>
              <a:rPr lang="en-US" u="sng" dirty="0"/>
              <a:t>same</a:t>
            </a:r>
            <a:r>
              <a:rPr lang="en-US" dirty="0"/>
              <a:t> number of valence electrons</a:t>
            </a:r>
          </a:p>
          <a:p>
            <a:pPr lvl="2"/>
            <a:r>
              <a:rPr lang="en-US" dirty="0"/>
              <a:t>Each column in groups 1,2, and 13-18 on the periodic table elements has its own </a:t>
            </a:r>
            <a:r>
              <a:rPr lang="en-US" u="sng" dirty="0"/>
              <a:t>unique</a:t>
            </a:r>
            <a:r>
              <a:rPr lang="en-US" dirty="0"/>
              <a:t> valence electron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59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Valence electrons and period</a:t>
            </a:r>
          </a:p>
          <a:p>
            <a:pPr lvl="2"/>
            <a:r>
              <a:rPr lang="en-US" dirty="0"/>
              <a:t>The </a:t>
            </a:r>
            <a:r>
              <a:rPr lang="en-US" u="sng" dirty="0"/>
              <a:t>energy</a:t>
            </a:r>
            <a:r>
              <a:rPr lang="en-US" dirty="0"/>
              <a:t> level of an element’s valence electrons indicates the </a:t>
            </a:r>
            <a:r>
              <a:rPr lang="en-US" u="sng" dirty="0"/>
              <a:t>period</a:t>
            </a:r>
            <a:r>
              <a:rPr lang="en-US" dirty="0"/>
              <a:t> on the periodic table in which it is found</a:t>
            </a:r>
          </a:p>
          <a:p>
            <a:pPr lvl="2"/>
            <a:r>
              <a:rPr lang="en-US" dirty="0"/>
              <a:t>Ex: 3</a:t>
            </a:r>
            <a:r>
              <a:rPr lang="en-US" baseline="30000" dirty="0"/>
              <a:t>rd</a:t>
            </a:r>
            <a:r>
              <a:rPr lang="en-US" dirty="0"/>
              <a:t> energy level  = </a:t>
            </a:r>
            <a:r>
              <a:rPr lang="en-US" u="sng" dirty="0"/>
              <a:t>3</a:t>
            </a:r>
            <a:r>
              <a:rPr lang="en-US" u="sng" baseline="30000" dirty="0"/>
              <a:t>rd</a:t>
            </a:r>
            <a:r>
              <a:rPr lang="en-US" u="sng" dirty="0"/>
              <a:t> </a:t>
            </a:r>
            <a:r>
              <a:rPr lang="en-US" dirty="0"/>
              <a:t>period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32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Valence electrons and group number</a:t>
            </a:r>
          </a:p>
          <a:p>
            <a:pPr lvl="3"/>
            <a:r>
              <a:rPr lang="en-US" dirty="0"/>
              <a:t>Group 1 elements have </a:t>
            </a:r>
            <a:r>
              <a:rPr lang="en-US" u="sng" dirty="0"/>
              <a:t>one</a:t>
            </a:r>
            <a:r>
              <a:rPr lang="en-US" dirty="0"/>
              <a:t> valence electron; group 2 elements have </a:t>
            </a:r>
            <a:r>
              <a:rPr lang="en-US" u="sng" dirty="0"/>
              <a:t>two</a:t>
            </a:r>
            <a:r>
              <a:rPr lang="en-US" dirty="0"/>
              <a:t> valence electrons.  Group 13 elements have </a:t>
            </a:r>
            <a:r>
              <a:rPr lang="en-US" u="sng" dirty="0"/>
              <a:t>three</a:t>
            </a:r>
            <a:r>
              <a:rPr lang="en-US" dirty="0"/>
              <a:t> valence electrons, group 14 elements have </a:t>
            </a:r>
            <a:r>
              <a:rPr lang="en-US" u="sng" dirty="0"/>
              <a:t>four</a:t>
            </a:r>
            <a:r>
              <a:rPr lang="en-US" dirty="0"/>
              <a:t> valence electrons, and so on.</a:t>
            </a:r>
          </a:p>
          <a:p>
            <a:pPr lvl="3"/>
            <a:r>
              <a:rPr lang="en-US" dirty="0"/>
              <a:t>The noble gas elements in group 18 have </a:t>
            </a:r>
            <a:r>
              <a:rPr lang="en-US" u="sng" dirty="0"/>
              <a:t>eight</a:t>
            </a:r>
            <a:r>
              <a:rPr lang="en-US" dirty="0"/>
              <a:t> valence electrons, except for helium which only has </a:t>
            </a:r>
            <a:r>
              <a:rPr lang="en-US" u="sng" dirty="0"/>
              <a:t>two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37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221163"/>
          </a:xfrm>
        </p:spPr>
        <p:txBody>
          <a:bodyPr/>
          <a:lstStyle/>
          <a:p>
            <a:pPr lvl="0"/>
            <a:r>
              <a:rPr lang="en-US" dirty="0"/>
              <a:t>The s-, p-, d-, and f-Block Elements</a:t>
            </a:r>
          </a:p>
          <a:p>
            <a:pPr lvl="1"/>
            <a:r>
              <a:rPr lang="en-US" dirty="0"/>
              <a:t>S-block elements</a:t>
            </a:r>
          </a:p>
          <a:p>
            <a:pPr lvl="2"/>
            <a:r>
              <a:rPr lang="en-US" dirty="0"/>
              <a:t>Consists of groups 1 and 2, and the element </a:t>
            </a:r>
            <a:r>
              <a:rPr lang="en-US" u="sng" dirty="0"/>
              <a:t>helium</a:t>
            </a:r>
            <a:endParaRPr lang="en-US" dirty="0"/>
          </a:p>
          <a:p>
            <a:pPr lvl="2"/>
            <a:r>
              <a:rPr lang="en-US" dirty="0"/>
              <a:t>Because s orbitals hold </a:t>
            </a:r>
            <a:r>
              <a:rPr lang="en-US" u="sng" dirty="0"/>
              <a:t>two</a:t>
            </a:r>
            <a:r>
              <a:rPr lang="en-US" dirty="0"/>
              <a:t> electrons at most, the s-block spans two groups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54" y="3048000"/>
            <a:ext cx="6906636" cy="358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2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P-block elements</a:t>
            </a:r>
          </a:p>
          <a:p>
            <a:pPr lvl="2"/>
            <a:r>
              <a:rPr lang="en-US" dirty="0"/>
              <a:t>Comprised of groups </a:t>
            </a:r>
            <a:r>
              <a:rPr lang="en-US" u="sng" dirty="0"/>
              <a:t>13-18</a:t>
            </a:r>
            <a:endParaRPr lang="en-US" dirty="0"/>
          </a:p>
          <a:p>
            <a:pPr lvl="2"/>
            <a:r>
              <a:rPr lang="en-US" dirty="0"/>
              <a:t>There are no p-block elements in period one because the p </a:t>
            </a:r>
            <a:r>
              <a:rPr lang="en-US" u="sng" dirty="0"/>
              <a:t>sublevel</a:t>
            </a:r>
            <a:r>
              <a:rPr lang="en-US" dirty="0"/>
              <a:t> does not exist for the </a:t>
            </a:r>
            <a:r>
              <a:rPr lang="en-US" u="sng" dirty="0"/>
              <a:t>first</a:t>
            </a:r>
            <a:r>
              <a:rPr lang="en-US" dirty="0"/>
              <a:t> principal energy level</a:t>
            </a:r>
          </a:p>
          <a:p>
            <a:pPr lvl="2"/>
            <a:r>
              <a:rPr lang="en-US" dirty="0"/>
              <a:t>Contains the noble gas elements which have completely </a:t>
            </a:r>
            <a:r>
              <a:rPr lang="en-US" u="sng" dirty="0"/>
              <a:t>filled</a:t>
            </a:r>
            <a:r>
              <a:rPr lang="en-US" dirty="0"/>
              <a:t> energy levels</a:t>
            </a:r>
          </a:p>
          <a:p>
            <a:pPr lvl="3"/>
            <a:r>
              <a:rPr lang="en-US" dirty="0"/>
              <a:t>Arrangement results in very </a:t>
            </a:r>
            <a:r>
              <a:rPr lang="en-US" u="sng" dirty="0"/>
              <a:t>stable</a:t>
            </a:r>
            <a:r>
              <a:rPr lang="en-US" dirty="0"/>
              <a:t> atomic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7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6.1 Development of the Modern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32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D-block elements</a:t>
            </a:r>
          </a:p>
          <a:p>
            <a:pPr lvl="2"/>
            <a:r>
              <a:rPr lang="en-US" dirty="0"/>
              <a:t>Contains the </a:t>
            </a:r>
            <a:r>
              <a:rPr lang="en-US" u="sng" dirty="0"/>
              <a:t>transition</a:t>
            </a:r>
            <a:r>
              <a:rPr lang="en-US" dirty="0"/>
              <a:t> metals</a:t>
            </a:r>
          </a:p>
          <a:p>
            <a:pPr lvl="2"/>
            <a:r>
              <a:rPr lang="en-US" u="sng" dirty="0"/>
              <a:t>Largest</a:t>
            </a:r>
            <a:r>
              <a:rPr lang="en-US" dirty="0"/>
              <a:t> block</a:t>
            </a:r>
          </a:p>
          <a:p>
            <a:pPr lvl="2"/>
            <a:r>
              <a:rPr lang="en-US" dirty="0"/>
              <a:t>Characterized by a filled </a:t>
            </a:r>
            <a:r>
              <a:rPr lang="en-US" u="sng" dirty="0"/>
              <a:t>outermost</a:t>
            </a:r>
            <a:r>
              <a:rPr lang="en-US" dirty="0"/>
              <a:t> s orbital (</a:t>
            </a:r>
            <a:r>
              <a:rPr lang="en-US" i="1" dirty="0"/>
              <a:t>n</a:t>
            </a:r>
            <a:r>
              <a:rPr lang="en-US" dirty="0"/>
              <a:t>) and filled or partially filled d orbitals (energy level </a:t>
            </a:r>
            <a:r>
              <a:rPr lang="en-US" i="1" u="sng" dirty="0"/>
              <a:t>n </a:t>
            </a:r>
            <a:r>
              <a:rPr lang="en-US" u="sng" dirty="0"/>
              <a:t>– 1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6272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F-block elements</a:t>
            </a:r>
          </a:p>
          <a:p>
            <a:pPr lvl="2"/>
            <a:r>
              <a:rPr lang="en-US" dirty="0"/>
              <a:t>Contain the </a:t>
            </a:r>
            <a:r>
              <a:rPr lang="en-US" u="sng" dirty="0"/>
              <a:t>inner</a:t>
            </a:r>
            <a:r>
              <a:rPr lang="en-US" dirty="0"/>
              <a:t> transition metals</a:t>
            </a:r>
          </a:p>
          <a:p>
            <a:pPr lvl="2"/>
            <a:r>
              <a:rPr lang="en-US" dirty="0"/>
              <a:t>The electrons of the f sublevel do not fill their orbitals in a </a:t>
            </a:r>
            <a:r>
              <a:rPr lang="en-US" u="sng" dirty="0"/>
              <a:t>predictable</a:t>
            </a:r>
            <a:r>
              <a:rPr lang="en-US" dirty="0"/>
              <a:t> manner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81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Periodic table</a:t>
            </a:r>
          </a:p>
          <a:p>
            <a:pPr lvl="2"/>
            <a:r>
              <a:rPr lang="en-US" dirty="0"/>
              <a:t>As you proceed down through the periods…</a:t>
            </a:r>
          </a:p>
          <a:p>
            <a:pPr lvl="3"/>
            <a:r>
              <a:rPr lang="en-US" dirty="0"/>
              <a:t> the principal energy level </a:t>
            </a:r>
            <a:r>
              <a:rPr lang="en-US" u="sng" dirty="0"/>
              <a:t>increases</a:t>
            </a:r>
            <a:endParaRPr lang="en-US" dirty="0"/>
          </a:p>
          <a:p>
            <a:pPr lvl="3"/>
            <a:r>
              <a:rPr lang="en-US" dirty="0"/>
              <a:t>the number of energy sublevels containing </a:t>
            </a:r>
            <a:r>
              <a:rPr lang="en-US" u="sng" dirty="0"/>
              <a:t>electrons</a:t>
            </a:r>
            <a:r>
              <a:rPr lang="en-US" dirty="0"/>
              <a:t> increases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97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Periodic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 t="11458" r="32813" b="28125"/>
          <a:stretch>
            <a:fillRect/>
          </a:stretch>
        </p:blipFill>
        <p:spPr bwMode="auto">
          <a:xfrm>
            <a:off x="762000" y="1447800"/>
            <a:ext cx="7543800" cy="508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0288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Many properties of the elements tend to </a:t>
            </a:r>
            <a:r>
              <a:rPr lang="en-US" u="sng" dirty="0"/>
              <a:t>change</a:t>
            </a:r>
            <a:r>
              <a:rPr lang="en-US" dirty="0"/>
              <a:t> in a predictable way, known as a </a:t>
            </a:r>
            <a:r>
              <a:rPr lang="en-US" u="sng" dirty="0"/>
              <a:t>trend</a:t>
            </a:r>
            <a:r>
              <a:rPr lang="en-US" dirty="0"/>
              <a:t>, as you move across a period or down a group.</a:t>
            </a:r>
          </a:p>
          <a:p>
            <a:pPr lvl="0"/>
            <a:r>
              <a:rPr lang="en-US" dirty="0"/>
              <a:t>Atomic Radius</a:t>
            </a:r>
          </a:p>
          <a:p>
            <a:pPr lvl="1"/>
            <a:r>
              <a:rPr lang="en-US" dirty="0"/>
              <a:t>The sizes of atoms are influenced by </a:t>
            </a:r>
            <a:r>
              <a:rPr lang="en-US" u="sng" dirty="0"/>
              <a:t>electron</a:t>
            </a:r>
            <a:r>
              <a:rPr lang="en-US" dirty="0"/>
              <a:t> </a:t>
            </a:r>
            <a:r>
              <a:rPr lang="en-US" u="sng" dirty="0"/>
              <a:t>configuration</a:t>
            </a:r>
            <a:endParaRPr lang="en-US" dirty="0"/>
          </a:p>
          <a:p>
            <a:pPr lvl="1"/>
            <a:r>
              <a:rPr lang="en-US" dirty="0"/>
              <a:t>The electron cloud does not have a clearly defined </a:t>
            </a:r>
            <a:r>
              <a:rPr lang="en-US" u="sng" dirty="0"/>
              <a:t>edge</a:t>
            </a:r>
            <a:endParaRPr lang="en-US" dirty="0"/>
          </a:p>
          <a:p>
            <a:pPr lvl="1"/>
            <a:r>
              <a:rPr lang="en-US" dirty="0"/>
              <a:t>Atomic size is defined by how </a:t>
            </a:r>
            <a:r>
              <a:rPr lang="en-US" u="sng" dirty="0"/>
              <a:t>closely</a:t>
            </a:r>
            <a:r>
              <a:rPr lang="en-US" dirty="0"/>
              <a:t> an atom lies to a </a:t>
            </a:r>
            <a:r>
              <a:rPr lang="en-US" u="sng" dirty="0"/>
              <a:t>neighboring</a:t>
            </a:r>
            <a:r>
              <a:rPr lang="en-US" dirty="0"/>
              <a:t> atom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45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Trends within periods</a:t>
            </a:r>
          </a:p>
          <a:p>
            <a:pPr lvl="2"/>
            <a:r>
              <a:rPr lang="en-US" dirty="0"/>
              <a:t>In general, there is a </a:t>
            </a:r>
            <a:r>
              <a:rPr lang="en-US" u="sng" dirty="0"/>
              <a:t>decrease</a:t>
            </a:r>
            <a:r>
              <a:rPr lang="en-US" dirty="0"/>
              <a:t> in atomic radii as you move left to right across a </a:t>
            </a:r>
            <a:r>
              <a:rPr lang="en-US" u="sng" dirty="0"/>
              <a:t>period</a:t>
            </a:r>
            <a:endParaRPr lang="en-US" dirty="0"/>
          </a:p>
          <a:p>
            <a:pPr lvl="2"/>
            <a:r>
              <a:rPr lang="en-US" dirty="0"/>
              <a:t>Caused by the increasing </a:t>
            </a:r>
            <a:r>
              <a:rPr lang="en-US" u="sng" dirty="0"/>
              <a:t>positive</a:t>
            </a:r>
            <a:r>
              <a:rPr lang="en-US" dirty="0"/>
              <a:t> charge in the nucleus and the fact that the principal energy level within a period stays the </a:t>
            </a:r>
            <a:r>
              <a:rPr lang="en-US" u="sng" dirty="0"/>
              <a:t>same</a:t>
            </a:r>
            <a:endParaRPr lang="en-US" dirty="0"/>
          </a:p>
          <a:p>
            <a:pPr lvl="3"/>
            <a:r>
              <a:rPr lang="en-US" dirty="0"/>
              <a:t>No </a:t>
            </a:r>
            <a:r>
              <a:rPr lang="en-US" u="sng" dirty="0"/>
              <a:t>additional</a:t>
            </a:r>
            <a:r>
              <a:rPr lang="en-US" dirty="0"/>
              <a:t> electrons come between the valence electrons and the nucleus, so the valence electrons are not </a:t>
            </a:r>
            <a:r>
              <a:rPr lang="en-US" u="sng" dirty="0"/>
              <a:t>shielded</a:t>
            </a:r>
            <a:r>
              <a:rPr lang="en-US" dirty="0"/>
              <a:t> from the increased nuclear charge</a:t>
            </a:r>
          </a:p>
          <a:p>
            <a:pPr lvl="3"/>
            <a:r>
              <a:rPr lang="en-US" dirty="0"/>
              <a:t>Increased charge = </a:t>
            </a:r>
            <a:r>
              <a:rPr lang="en-US" u="sng" dirty="0"/>
              <a:t>increased</a:t>
            </a:r>
            <a:r>
              <a:rPr lang="en-US" dirty="0"/>
              <a:t> attraction = </a:t>
            </a:r>
            <a:r>
              <a:rPr lang="en-US" u="sng" dirty="0"/>
              <a:t>smaller</a:t>
            </a:r>
            <a:r>
              <a:rPr lang="en-US" dirty="0"/>
              <a:t> radii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20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Trends within groups</a:t>
            </a:r>
          </a:p>
          <a:p>
            <a:pPr lvl="2"/>
            <a:r>
              <a:rPr lang="en-US" dirty="0"/>
              <a:t>Atomic radii generally </a:t>
            </a:r>
            <a:r>
              <a:rPr lang="en-US" u="sng" dirty="0"/>
              <a:t>increase</a:t>
            </a:r>
            <a:r>
              <a:rPr lang="en-US" dirty="0"/>
              <a:t> as you move </a:t>
            </a:r>
            <a:r>
              <a:rPr lang="en-US" u="sng" dirty="0"/>
              <a:t>down</a:t>
            </a:r>
            <a:r>
              <a:rPr lang="en-US" dirty="0"/>
              <a:t> a group</a:t>
            </a:r>
          </a:p>
          <a:p>
            <a:pPr lvl="3"/>
            <a:r>
              <a:rPr lang="en-US" dirty="0"/>
              <a:t>The nuclear </a:t>
            </a:r>
            <a:r>
              <a:rPr lang="en-US" u="sng" dirty="0"/>
              <a:t>charge</a:t>
            </a:r>
            <a:r>
              <a:rPr lang="en-US" dirty="0"/>
              <a:t> increases and electrons are </a:t>
            </a:r>
            <a:r>
              <a:rPr lang="en-US" u="sng" dirty="0"/>
              <a:t>added</a:t>
            </a:r>
            <a:r>
              <a:rPr lang="en-US" dirty="0"/>
              <a:t> to orbitals corresponding to successively </a:t>
            </a:r>
            <a:r>
              <a:rPr lang="en-US" u="sng" dirty="0"/>
              <a:t>higher</a:t>
            </a:r>
            <a:r>
              <a:rPr lang="en-US" dirty="0"/>
              <a:t> principal energy levels</a:t>
            </a:r>
          </a:p>
          <a:p>
            <a:pPr lvl="4"/>
            <a:r>
              <a:rPr lang="en-US" dirty="0"/>
              <a:t>Outermost orbital increases in </a:t>
            </a:r>
            <a:r>
              <a:rPr lang="en-US" u="sng" dirty="0"/>
              <a:t>size</a:t>
            </a:r>
            <a:r>
              <a:rPr lang="en-US" dirty="0"/>
              <a:t> along with the principal energy level</a:t>
            </a:r>
          </a:p>
          <a:p>
            <a:pPr lvl="4"/>
            <a:r>
              <a:rPr lang="en-US" dirty="0"/>
              <a:t>Additional electrons </a:t>
            </a:r>
            <a:r>
              <a:rPr lang="en-US" u="sng" dirty="0"/>
              <a:t>shield</a:t>
            </a:r>
            <a:r>
              <a:rPr lang="en-US" dirty="0"/>
              <a:t> the outer electrons from the pull of the nucleus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5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Ionic Radius</a:t>
            </a:r>
          </a:p>
          <a:p>
            <a:pPr lvl="1"/>
            <a:r>
              <a:rPr lang="en-US" dirty="0"/>
              <a:t>Atoms </a:t>
            </a:r>
            <a:r>
              <a:rPr lang="en-US" u="sng" dirty="0"/>
              <a:t>gain</a:t>
            </a:r>
            <a:r>
              <a:rPr lang="en-US" dirty="0"/>
              <a:t> or </a:t>
            </a:r>
            <a:r>
              <a:rPr lang="en-US" u="sng" dirty="0"/>
              <a:t>lose</a:t>
            </a:r>
            <a:r>
              <a:rPr lang="en-US" dirty="0"/>
              <a:t> one or more electrons to form ions</a:t>
            </a:r>
          </a:p>
          <a:p>
            <a:pPr lvl="1"/>
            <a:r>
              <a:rPr lang="en-US" dirty="0"/>
              <a:t>An </a:t>
            </a:r>
            <a:r>
              <a:rPr lang="en-US" u="sng" dirty="0"/>
              <a:t>ion</a:t>
            </a:r>
            <a:r>
              <a:rPr lang="en-US" dirty="0"/>
              <a:t> is an atom or bonded group of atoms that has a positive or negative </a:t>
            </a:r>
            <a:r>
              <a:rPr lang="en-US" u="sng" dirty="0"/>
              <a:t>charge</a:t>
            </a:r>
            <a:endParaRPr lang="en-US" dirty="0"/>
          </a:p>
          <a:p>
            <a:pPr lvl="1"/>
            <a:r>
              <a:rPr lang="en-US" dirty="0"/>
              <a:t>When atoms </a:t>
            </a:r>
            <a:r>
              <a:rPr lang="en-US" u="sng" dirty="0"/>
              <a:t>lose</a:t>
            </a:r>
            <a:r>
              <a:rPr lang="en-US" dirty="0"/>
              <a:t> electrons and form </a:t>
            </a:r>
            <a:r>
              <a:rPr lang="en-US" u="sng" dirty="0"/>
              <a:t>positively</a:t>
            </a:r>
            <a:r>
              <a:rPr lang="en-US" dirty="0"/>
              <a:t> charged ions, they become smaller (radius </a:t>
            </a:r>
            <a:r>
              <a:rPr lang="en-US" u="sng" dirty="0"/>
              <a:t>decreases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The valence electron lost may leave a completely </a:t>
            </a:r>
            <a:r>
              <a:rPr lang="en-US" u="sng" dirty="0"/>
              <a:t>empty</a:t>
            </a:r>
            <a:r>
              <a:rPr lang="en-US" dirty="0"/>
              <a:t> outer orbital</a:t>
            </a:r>
          </a:p>
          <a:p>
            <a:pPr lvl="2"/>
            <a:r>
              <a:rPr lang="en-US" dirty="0"/>
              <a:t>The electrostatic </a:t>
            </a:r>
            <a:r>
              <a:rPr lang="en-US" u="sng" dirty="0"/>
              <a:t>repulsion</a:t>
            </a:r>
            <a:r>
              <a:rPr lang="en-US" dirty="0"/>
              <a:t> between the now-fewer number of remaining electrons decreases, allowing them to be pulled </a:t>
            </a:r>
            <a:r>
              <a:rPr lang="en-US" u="sng" dirty="0"/>
              <a:t>closer</a:t>
            </a:r>
            <a:r>
              <a:rPr lang="en-US" dirty="0"/>
              <a:t> to the nucleus.</a:t>
            </a:r>
          </a:p>
          <a:p>
            <a:pPr lvl="1"/>
            <a:r>
              <a:rPr lang="en-US" dirty="0"/>
              <a:t>When atoms </a:t>
            </a:r>
            <a:r>
              <a:rPr lang="en-US" u="sng" dirty="0"/>
              <a:t>gain</a:t>
            </a:r>
            <a:r>
              <a:rPr lang="en-US" dirty="0"/>
              <a:t> electrons and form </a:t>
            </a:r>
            <a:r>
              <a:rPr lang="en-US" u="sng" dirty="0"/>
              <a:t>negatively</a:t>
            </a:r>
            <a:r>
              <a:rPr lang="en-US" dirty="0"/>
              <a:t> charged ions, they become </a:t>
            </a:r>
            <a:r>
              <a:rPr lang="en-US" u="sng" dirty="0"/>
              <a:t>larger</a:t>
            </a:r>
            <a:r>
              <a:rPr lang="en-US" dirty="0"/>
              <a:t> ( radius increases)</a:t>
            </a:r>
          </a:p>
          <a:p>
            <a:pPr lvl="2"/>
            <a:r>
              <a:rPr lang="en-US" dirty="0"/>
              <a:t>Addition of an electron </a:t>
            </a:r>
            <a:r>
              <a:rPr lang="en-US" u="sng" dirty="0"/>
              <a:t>increases</a:t>
            </a:r>
            <a:r>
              <a:rPr lang="en-US" dirty="0"/>
              <a:t> the electrostatic repulsion, forcing them to move farther </a:t>
            </a:r>
            <a:r>
              <a:rPr lang="en-US" u="sng" dirty="0"/>
              <a:t>apart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08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Trends within periods</a:t>
            </a:r>
          </a:p>
          <a:p>
            <a:pPr lvl="2"/>
            <a:r>
              <a:rPr lang="en-US" dirty="0"/>
              <a:t>Elements on the </a:t>
            </a:r>
            <a:r>
              <a:rPr lang="en-US" u="sng" dirty="0"/>
              <a:t>left</a:t>
            </a:r>
            <a:r>
              <a:rPr lang="en-US" dirty="0"/>
              <a:t> side form smaller positive ions and elements on the right side form larger </a:t>
            </a:r>
            <a:r>
              <a:rPr lang="en-US" u="sng" dirty="0"/>
              <a:t>negative</a:t>
            </a:r>
            <a:r>
              <a:rPr lang="en-US" dirty="0"/>
              <a:t> ions</a:t>
            </a:r>
          </a:p>
          <a:p>
            <a:pPr lvl="2"/>
            <a:r>
              <a:rPr lang="en-US" dirty="0"/>
              <a:t>In general, as you move left to right across a period, the size of the positive ions gradually </a:t>
            </a:r>
            <a:r>
              <a:rPr lang="en-US" u="sng" dirty="0"/>
              <a:t>decreases</a:t>
            </a:r>
            <a:endParaRPr lang="en-US" dirty="0"/>
          </a:p>
          <a:p>
            <a:pPr lvl="2"/>
            <a:r>
              <a:rPr lang="en-US" dirty="0"/>
              <a:t>Beginning in group </a:t>
            </a:r>
            <a:r>
              <a:rPr lang="en-US" u="sng" dirty="0"/>
              <a:t>15 or 16</a:t>
            </a:r>
            <a:r>
              <a:rPr lang="en-US" dirty="0"/>
              <a:t>, the size of the much larger negative ions gradually decrease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1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Trends within groups</a:t>
            </a:r>
          </a:p>
          <a:p>
            <a:pPr lvl="2"/>
            <a:r>
              <a:rPr lang="en-US" dirty="0"/>
              <a:t>As you move down a group, an ion’s outer electrons are in higher principal energy levels, resulting in a gradual </a:t>
            </a:r>
            <a:r>
              <a:rPr lang="en-US" u="sng" dirty="0"/>
              <a:t>increase</a:t>
            </a:r>
            <a:r>
              <a:rPr lang="en-US" dirty="0"/>
              <a:t> in ionic</a:t>
            </a:r>
            <a:r>
              <a:rPr lang="en-US" u="sng" dirty="0"/>
              <a:t> size</a:t>
            </a:r>
            <a:endParaRPr lang="en-US" dirty="0"/>
          </a:p>
          <a:p>
            <a:pPr lvl="2"/>
            <a:r>
              <a:rPr lang="en-US" dirty="0"/>
              <a:t>The ionic </a:t>
            </a:r>
            <a:r>
              <a:rPr lang="en-US" u="sng" dirty="0"/>
              <a:t>radii</a:t>
            </a:r>
            <a:r>
              <a:rPr lang="en-US" dirty="0"/>
              <a:t> of both positive and negative ions </a:t>
            </a:r>
            <a:r>
              <a:rPr lang="en-US" u="sng" dirty="0"/>
              <a:t>increase</a:t>
            </a:r>
            <a:r>
              <a:rPr lang="en-US" dirty="0"/>
              <a:t> as you move down a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7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Development of the Periodic Table’s Development</a:t>
            </a:r>
          </a:p>
          <a:p>
            <a:pPr lvl="1"/>
            <a:r>
              <a:rPr lang="en-US" dirty="0"/>
              <a:t>Late 1700s: French scientist Antoine </a:t>
            </a:r>
            <a:r>
              <a:rPr lang="en-US" u="sng" dirty="0"/>
              <a:t>Lavoisier</a:t>
            </a:r>
            <a:r>
              <a:rPr lang="en-US" dirty="0"/>
              <a:t> compiled a list of the </a:t>
            </a:r>
            <a:r>
              <a:rPr lang="en-US" u="sng" dirty="0"/>
              <a:t>33</a:t>
            </a:r>
            <a:r>
              <a:rPr lang="en-US" dirty="0"/>
              <a:t> elements known at the time</a:t>
            </a:r>
          </a:p>
          <a:p>
            <a:pPr lvl="1"/>
            <a:r>
              <a:rPr lang="en-US" dirty="0"/>
              <a:t>1800s: increase in the number of known </a:t>
            </a:r>
            <a:r>
              <a:rPr lang="en-US" u="sng" dirty="0"/>
              <a:t>elements</a:t>
            </a:r>
            <a:endParaRPr lang="en-US" dirty="0"/>
          </a:p>
          <a:p>
            <a:pPr lvl="2"/>
            <a:r>
              <a:rPr lang="en-US" u="sng" dirty="0"/>
              <a:t>Electricity</a:t>
            </a:r>
            <a:r>
              <a:rPr lang="en-US" dirty="0"/>
              <a:t> was used to break down compounds into their components</a:t>
            </a:r>
          </a:p>
          <a:p>
            <a:pPr lvl="2"/>
            <a:r>
              <a:rPr lang="en-US" dirty="0"/>
              <a:t>Spectrometer was used to </a:t>
            </a:r>
            <a:r>
              <a:rPr lang="en-US" u="sng" dirty="0"/>
              <a:t>identify</a:t>
            </a:r>
            <a:r>
              <a:rPr lang="en-US" dirty="0"/>
              <a:t> newly isolated elements</a:t>
            </a:r>
          </a:p>
          <a:p>
            <a:pPr lvl="2"/>
            <a:r>
              <a:rPr lang="en-US" dirty="0"/>
              <a:t>Chemists agreed upon a </a:t>
            </a:r>
            <a:r>
              <a:rPr lang="en-US" u="sng" dirty="0"/>
              <a:t>method</a:t>
            </a:r>
            <a:r>
              <a:rPr lang="en-US" dirty="0"/>
              <a:t> for accurately determining the atomic </a:t>
            </a:r>
            <a:r>
              <a:rPr lang="en-US" u="sng" dirty="0"/>
              <a:t>masses</a:t>
            </a:r>
            <a:r>
              <a:rPr lang="en-US" dirty="0"/>
              <a:t> of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54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Ionization Energy</a:t>
            </a:r>
          </a:p>
          <a:p>
            <a:pPr lvl="1"/>
            <a:r>
              <a:rPr lang="en-US" dirty="0"/>
              <a:t>Ionization energy is the energy required to </a:t>
            </a:r>
            <a:r>
              <a:rPr lang="en-US" u="sng" dirty="0"/>
              <a:t>remove</a:t>
            </a:r>
            <a:r>
              <a:rPr lang="en-US" dirty="0"/>
              <a:t> an </a:t>
            </a:r>
            <a:r>
              <a:rPr lang="en-US" u="sng" dirty="0"/>
              <a:t>electron</a:t>
            </a:r>
            <a:r>
              <a:rPr lang="en-US" dirty="0"/>
              <a:t> from a gaseous atom</a:t>
            </a:r>
          </a:p>
          <a:p>
            <a:pPr lvl="2"/>
            <a:r>
              <a:rPr lang="en-US" dirty="0"/>
              <a:t>The energy is needed to </a:t>
            </a:r>
            <a:r>
              <a:rPr lang="en-US" u="sng" dirty="0"/>
              <a:t>overcome</a:t>
            </a:r>
            <a:r>
              <a:rPr lang="en-US" dirty="0"/>
              <a:t> the attractive </a:t>
            </a:r>
            <a:r>
              <a:rPr lang="en-US" u="sng" dirty="0"/>
              <a:t>forces</a:t>
            </a:r>
            <a:r>
              <a:rPr lang="en-US" dirty="0"/>
              <a:t> of the nucleus and the repulsive forces of the electrons</a:t>
            </a:r>
          </a:p>
          <a:p>
            <a:pPr lvl="1"/>
            <a:r>
              <a:rPr lang="en-US" dirty="0"/>
              <a:t>Ionization energy is an indication of how </a:t>
            </a:r>
            <a:r>
              <a:rPr lang="en-US" u="sng" dirty="0"/>
              <a:t>strongly</a:t>
            </a:r>
            <a:r>
              <a:rPr lang="en-US" dirty="0"/>
              <a:t> an atom’s nucleus holds onto its </a:t>
            </a:r>
            <a:r>
              <a:rPr lang="en-US" u="sng" dirty="0"/>
              <a:t>valence</a:t>
            </a:r>
            <a:r>
              <a:rPr lang="en-US" dirty="0"/>
              <a:t> electrons</a:t>
            </a:r>
          </a:p>
          <a:p>
            <a:pPr lvl="2"/>
            <a:r>
              <a:rPr lang="en-US" dirty="0"/>
              <a:t>High ionization energy = </a:t>
            </a:r>
            <a:r>
              <a:rPr lang="en-US" u="sng" dirty="0"/>
              <a:t>strong</a:t>
            </a:r>
            <a:r>
              <a:rPr lang="en-US" dirty="0"/>
              <a:t> hold</a:t>
            </a:r>
          </a:p>
          <a:p>
            <a:pPr lvl="3"/>
            <a:r>
              <a:rPr lang="en-US" dirty="0"/>
              <a:t>Less likely to form positive ions</a:t>
            </a:r>
          </a:p>
          <a:p>
            <a:pPr lvl="2"/>
            <a:r>
              <a:rPr lang="en-US" dirty="0"/>
              <a:t>Low ionization energy = </a:t>
            </a:r>
            <a:r>
              <a:rPr lang="en-US" u="sng" dirty="0"/>
              <a:t>weak</a:t>
            </a:r>
            <a:r>
              <a:rPr lang="en-US" dirty="0"/>
              <a:t> hold</a:t>
            </a:r>
          </a:p>
          <a:p>
            <a:pPr lvl="3"/>
            <a:r>
              <a:rPr lang="en-US" dirty="0"/>
              <a:t>Likely to form positive 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597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Removing more than one electron</a:t>
            </a:r>
          </a:p>
          <a:p>
            <a:pPr lvl="2"/>
            <a:r>
              <a:rPr lang="en-US" dirty="0"/>
              <a:t>The energy required to remove the </a:t>
            </a:r>
            <a:r>
              <a:rPr lang="en-US" u="sng" dirty="0"/>
              <a:t>first</a:t>
            </a:r>
            <a:r>
              <a:rPr lang="en-US" dirty="0"/>
              <a:t> outermost electron from an atom is called the </a:t>
            </a:r>
            <a:r>
              <a:rPr lang="en-US" u="sng" dirty="0"/>
              <a:t>first ionization energy</a:t>
            </a:r>
            <a:endParaRPr lang="en-US" dirty="0"/>
          </a:p>
          <a:p>
            <a:pPr lvl="2"/>
            <a:r>
              <a:rPr lang="en-US" dirty="0"/>
              <a:t>After the first electron from an atom, it is possible to remove </a:t>
            </a:r>
            <a:r>
              <a:rPr lang="en-US" u="sng" dirty="0"/>
              <a:t>additional</a:t>
            </a:r>
            <a:r>
              <a:rPr lang="en-US" dirty="0"/>
              <a:t> electrons</a:t>
            </a:r>
          </a:p>
          <a:p>
            <a:pPr lvl="2"/>
            <a:r>
              <a:rPr lang="en-US" dirty="0"/>
              <a:t>The amount of energy required to remove a </a:t>
            </a:r>
            <a:r>
              <a:rPr lang="en-US" u="sng" dirty="0"/>
              <a:t>second</a:t>
            </a:r>
            <a:r>
              <a:rPr lang="en-US" dirty="0"/>
              <a:t> electron from a 1+ ion is called the second ionization energy.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71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The energy required for each successive ionization </a:t>
            </a:r>
            <a:r>
              <a:rPr lang="en-US" u="sng" dirty="0"/>
              <a:t>increases</a:t>
            </a:r>
            <a:endParaRPr lang="en-US" dirty="0"/>
          </a:p>
          <a:p>
            <a:pPr lvl="3"/>
            <a:r>
              <a:rPr lang="en-US" dirty="0"/>
              <a:t>Does not increase </a:t>
            </a:r>
            <a:r>
              <a:rPr lang="en-US" u="sng" dirty="0"/>
              <a:t>smoothly</a:t>
            </a:r>
            <a:r>
              <a:rPr lang="en-US" dirty="0"/>
              <a:t>, for each element there is an ionization for which the required energy increases </a:t>
            </a:r>
            <a:r>
              <a:rPr lang="en-US" u="sng" dirty="0"/>
              <a:t>dramatically</a:t>
            </a:r>
            <a:endParaRPr lang="en-US" dirty="0"/>
          </a:p>
          <a:p>
            <a:pPr lvl="3"/>
            <a:r>
              <a:rPr lang="en-US" dirty="0"/>
              <a:t>The ionization at which the large increase in energy occurs is related to the atom’s number of </a:t>
            </a:r>
            <a:r>
              <a:rPr lang="en-US" u="sng" dirty="0"/>
              <a:t>valence</a:t>
            </a:r>
            <a:r>
              <a:rPr lang="en-US" dirty="0"/>
              <a:t> electrons</a:t>
            </a:r>
          </a:p>
          <a:p>
            <a:pPr lvl="4"/>
            <a:r>
              <a:rPr lang="en-US" dirty="0"/>
              <a:t>4 valence electrons: jump after </a:t>
            </a:r>
            <a:r>
              <a:rPr lang="en-US" u="sng" dirty="0"/>
              <a:t>fourth</a:t>
            </a:r>
            <a:r>
              <a:rPr lang="en-US" dirty="0"/>
              <a:t> ionization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556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Trends within periods</a:t>
            </a:r>
          </a:p>
          <a:p>
            <a:pPr lvl="2"/>
            <a:r>
              <a:rPr lang="en-US" dirty="0"/>
              <a:t>First ionization energies generally </a:t>
            </a:r>
            <a:r>
              <a:rPr lang="en-US" u="sng" dirty="0"/>
              <a:t>increase</a:t>
            </a:r>
            <a:r>
              <a:rPr lang="en-US" dirty="0"/>
              <a:t> as you move left to right across a period</a:t>
            </a:r>
          </a:p>
          <a:p>
            <a:pPr lvl="3"/>
            <a:r>
              <a:rPr lang="en-US" u="sng" dirty="0"/>
              <a:t>Increased</a:t>
            </a:r>
            <a:r>
              <a:rPr lang="en-US" dirty="0"/>
              <a:t> nuclear charge = increased hold</a:t>
            </a:r>
          </a:p>
          <a:p>
            <a:pPr lvl="1"/>
            <a:r>
              <a:rPr lang="en-US" dirty="0"/>
              <a:t>Trends within groups</a:t>
            </a:r>
          </a:p>
          <a:p>
            <a:pPr lvl="2"/>
            <a:r>
              <a:rPr lang="en-US" dirty="0"/>
              <a:t>First ionization energies generally </a:t>
            </a:r>
            <a:r>
              <a:rPr lang="en-US" u="sng" dirty="0"/>
              <a:t>decrease</a:t>
            </a:r>
            <a:r>
              <a:rPr lang="en-US" dirty="0"/>
              <a:t> as you move down a group</a:t>
            </a:r>
          </a:p>
          <a:p>
            <a:pPr lvl="3"/>
            <a:r>
              <a:rPr lang="en-US" dirty="0"/>
              <a:t>Atomic size increases, with valence electrons </a:t>
            </a:r>
            <a:r>
              <a:rPr lang="en-US" u="sng" dirty="0"/>
              <a:t>farther</a:t>
            </a:r>
            <a:r>
              <a:rPr lang="en-US" dirty="0"/>
              <a:t> from the nucleus, </a:t>
            </a:r>
            <a:r>
              <a:rPr lang="en-US" u="sng" dirty="0"/>
              <a:t>less</a:t>
            </a:r>
            <a:r>
              <a:rPr lang="en-US" dirty="0"/>
              <a:t> energy is required to remove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43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Octet rule</a:t>
            </a:r>
          </a:p>
          <a:p>
            <a:pPr lvl="2"/>
            <a:r>
              <a:rPr lang="en-US" dirty="0"/>
              <a:t>The octet rule states that atoms tend to gain, lose or share electrons in order to acquire a </a:t>
            </a:r>
            <a:r>
              <a:rPr lang="en-US" u="sng" dirty="0"/>
              <a:t>full</a:t>
            </a:r>
            <a:r>
              <a:rPr lang="en-US" dirty="0"/>
              <a:t> set of </a:t>
            </a:r>
            <a:r>
              <a:rPr lang="en-US" u="sng" dirty="0"/>
              <a:t>eight</a:t>
            </a:r>
            <a:r>
              <a:rPr lang="en-US" dirty="0"/>
              <a:t> valence electrons</a:t>
            </a:r>
          </a:p>
          <a:p>
            <a:pPr lvl="3"/>
            <a:r>
              <a:rPr lang="en-US" dirty="0"/>
              <a:t>The electron configuration of filled s and p orbitals of the same energy level is very </a:t>
            </a:r>
            <a:r>
              <a:rPr lang="en-US" u="sng" dirty="0"/>
              <a:t>stable</a:t>
            </a:r>
            <a:endParaRPr lang="en-US" dirty="0"/>
          </a:p>
          <a:p>
            <a:pPr lvl="3"/>
            <a:r>
              <a:rPr lang="en-US" u="sng" dirty="0"/>
              <a:t>First</a:t>
            </a:r>
            <a:r>
              <a:rPr lang="en-US" dirty="0"/>
              <a:t> period elements are an exception</a:t>
            </a:r>
          </a:p>
          <a:p>
            <a:pPr lvl="2"/>
            <a:r>
              <a:rPr lang="en-US" dirty="0"/>
              <a:t>Useful for determining the type of </a:t>
            </a:r>
            <a:r>
              <a:rPr lang="en-US" u="sng" dirty="0"/>
              <a:t>ions</a:t>
            </a:r>
            <a:r>
              <a:rPr lang="en-US" dirty="0"/>
              <a:t> likely to form</a:t>
            </a:r>
          </a:p>
          <a:p>
            <a:pPr lvl="3"/>
            <a:r>
              <a:rPr lang="en-US" dirty="0"/>
              <a:t>Elements on the right side tend to </a:t>
            </a:r>
            <a:r>
              <a:rPr lang="en-US" u="sng" dirty="0"/>
              <a:t>gain</a:t>
            </a:r>
            <a:r>
              <a:rPr lang="en-US" dirty="0"/>
              <a:t> electrons</a:t>
            </a:r>
          </a:p>
          <a:p>
            <a:pPr lvl="3"/>
            <a:r>
              <a:rPr lang="en-US" dirty="0"/>
              <a:t>Elements on the </a:t>
            </a:r>
            <a:r>
              <a:rPr lang="en-US" u="sng" dirty="0"/>
              <a:t>left</a:t>
            </a:r>
            <a:r>
              <a:rPr lang="en-US" dirty="0"/>
              <a:t> side tend to lose electrons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907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Electronegativity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electronegativity</a:t>
            </a:r>
            <a:r>
              <a:rPr lang="en-US" dirty="0"/>
              <a:t> of an element indicates the relative ability of an its atoms to attract electrons in a chemical bond</a:t>
            </a:r>
          </a:p>
          <a:p>
            <a:pPr lvl="1"/>
            <a:r>
              <a:rPr lang="en-US" dirty="0"/>
              <a:t>Electronegativity generally </a:t>
            </a:r>
            <a:r>
              <a:rPr lang="en-US" u="sng" dirty="0"/>
              <a:t>decreases</a:t>
            </a:r>
            <a:r>
              <a:rPr lang="en-US" dirty="0"/>
              <a:t> as you move down a group, and </a:t>
            </a:r>
            <a:r>
              <a:rPr lang="en-US" u="sng" dirty="0"/>
              <a:t>increases</a:t>
            </a:r>
            <a:r>
              <a:rPr lang="en-US" dirty="0"/>
              <a:t> as you move left to right across a period</a:t>
            </a:r>
          </a:p>
          <a:p>
            <a:pPr lvl="1"/>
            <a:r>
              <a:rPr lang="en-US" dirty="0"/>
              <a:t>Values are expressed in terms of a numerical value of </a:t>
            </a:r>
            <a:r>
              <a:rPr lang="en-US" u="sng" dirty="0"/>
              <a:t>3.98</a:t>
            </a:r>
            <a:r>
              <a:rPr lang="en-US" dirty="0"/>
              <a:t> or less</a:t>
            </a:r>
          </a:p>
          <a:p>
            <a:pPr lvl="2"/>
            <a:r>
              <a:rPr lang="en-US" dirty="0"/>
              <a:t>Units = </a:t>
            </a:r>
            <a:r>
              <a:rPr lang="en-US" u="sng" dirty="0" err="1"/>
              <a:t>Paulings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247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/>
              <a:t>Fluorine</a:t>
            </a:r>
            <a:r>
              <a:rPr lang="en-US" dirty="0"/>
              <a:t> is the most electronegative element</a:t>
            </a:r>
          </a:p>
          <a:p>
            <a:pPr lvl="1"/>
            <a:r>
              <a:rPr lang="en-US" dirty="0"/>
              <a:t>Cesium and </a:t>
            </a:r>
            <a:r>
              <a:rPr lang="en-US" u="sng" dirty="0"/>
              <a:t>francium</a:t>
            </a:r>
            <a:r>
              <a:rPr lang="en-US" dirty="0"/>
              <a:t> are the least electronegative elements</a:t>
            </a:r>
          </a:p>
          <a:p>
            <a:pPr lvl="1"/>
            <a:r>
              <a:rPr lang="en-US" dirty="0"/>
              <a:t>In a chemical bond, the element with the </a:t>
            </a:r>
            <a:r>
              <a:rPr lang="en-US" u="sng" dirty="0"/>
              <a:t>greater</a:t>
            </a:r>
            <a:r>
              <a:rPr lang="en-US" dirty="0"/>
              <a:t> electronegativity more strongly attracts the bond’s </a:t>
            </a:r>
            <a:r>
              <a:rPr lang="en-US" u="sng" dirty="0"/>
              <a:t>electrons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506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 numCol="2">
            <a:normAutofit fontScale="77500" lnSpcReduction="20000"/>
          </a:bodyPr>
          <a:lstStyle/>
          <a:p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John Newlands</a:t>
            </a:r>
          </a:p>
          <a:p>
            <a:pPr lvl="1"/>
            <a:r>
              <a:rPr lang="en-US" dirty="0" smtClean="0"/>
              <a:t>Henry Moseley</a:t>
            </a:r>
          </a:p>
          <a:p>
            <a:pPr lvl="1"/>
            <a:r>
              <a:rPr lang="en-US" dirty="0" smtClean="0"/>
              <a:t>Dmitri Mendeleev</a:t>
            </a:r>
          </a:p>
          <a:p>
            <a:r>
              <a:rPr lang="en-US" dirty="0" smtClean="0"/>
              <a:t>Classifications</a:t>
            </a:r>
          </a:p>
          <a:p>
            <a:pPr lvl="1"/>
            <a:r>
              <a:rPr lang="en-US" dirty="0" smtClean="0"/>
              <a:t>Periodic law</a:t>
            </a:r>
          </a:p>
          <a:p>
            <a:pPr lvl="1"/>
            <a:r>
              <a:rPr lang="en-US" dirty="0" smtClean="0"/>
              <a:t>Metal, nonmetal, metalloid</a:t>
            </a:r>
          </a:p>
          <a:p>
            <a:pPr lvl="1"/>
            <a:r>
              <a:rPr lang="en-US" dirty="0" smtClean="0"/>
              <a:t>Transition elements</a:t>
            </a:r>
          </a:p>
          <a:p>
            <a:pPr lvl="2"/>
            <a:r>
              <a:rPr lang="en-US" dirty="0" smtClean="0"/>
              <a:t>Transition metals</a:t>
            </a:r>
          </a:p>
          <a:p>
            <a:pPr lvl="2"/>
            <a:r>
              <a:rPr lang="en-US" dirty="0" smtClean="0"/>
              <a:t>Inner transition metals</a:t>
            </a:r>
          </a:p>
          <a:p>
            <a:pPr lvl="1"/>
            <a:r>
              <a:rPr lang="en-US" dirty="0" smtClean="0"/>
              <a:t>Representative elements</a:t>
            </a:r>
          </a:p>
          <a:p>
            <a:pPr lvl="2"/>
            <a:r>
              <a:rPr lang="en-US" dirty="0" smtClean="0"/>
              <a:t>Alkali metals</a:t>
            </a:r>
          </a:p>
          <a:p>
            <a:pPr lvl="2"/>
            <a:r>
              <a:rPr lang="en-US" dirty="0" smtClean="0"/>
              <a:t>Alkaline earth metals</a:t>
            </a:r>
          </a:p>
          <a:p>
            <a:pPr lvl="2"/>
            <a:r>
              <a:rPr lang="en-US" dirty="0" smtClean="0"/>
              <a:t>Halogens </a:t>
            </a:r>
          </a:p>
          <a:p>
            <a:pPr lvl="2"/>
            <a:r>
              <a:rPr lang="en-US" dirty="0" smtClean="0"/>
              <a:t>Noble gases</a:t>
            </a:r>
          </a:p>
          <a:p>
            <a:r>
              <a:rPr lang="en-US" dirty="0" smtClean="0"/>
              <a:t>Electron configuration</a:t>
            </a:r>
          </a:p>
          <a:p>
            <a:pPr lvl="1"/>
            <a:r>
              <a:rPr lang="en-US" dirty="0" smtClean="0"/>
              <a:t>Where sublevels (</a:t>
            </a:r>
            <a:r>
              <a:rPr lang="en-US" dirty="0" err="1" smtClean="0"/>
              <a:t>spdf</a:t>
            </a:r>
            <a:r>
              <a:rPr lang="en-US" dirty="0" smtClean="0"/>
              <a:t>) are located on the periodic table</a:t>
            </a:r>
          </a:p>
          <a:p>
            <a:pPr lvl="1"/>
            <a:r>
              <a:rPr lang="en-US" dirty="0" smtClean="0"/>
              <a:t>Energy level and period relationship</a:t>
            </a:r>
          </a:p>
          <a:p>
            <a:pPr lvl="1"/>
            <a:r>
              <a:rPr lang="en-US" dirty="0" smtClean="0"/>
              <a:t>Octet rule</a:t>
            </a:r>
          </a:p>
          <a:p>
            <a:pPr lvl="1"/>
            <a:r>
              <a:rPr lang="en-US" dirty="0" smtClean="0"/>
              <a:t>When is an atom stable?</a:t>
            </a:r>
          </a:p>
          <a:p>
            <a:r>
              <a:rPr lang="en-US" dirty="0" smtClean="0"/>
              <a:t>Periodic trends</a:t>
            </a:r>
          </a:p>
          <a:p>
            <a:pPr lvl="1"/>
            <a:r>
              <a:rPr lang="en-US" dirty="0" smtClean="0"/>
              <a:t>Atomic radius</a:t>
            </a:r>
          </a:p>
          <a:p>
            <a:pPr lvl="1"/>
            <a:r>
              <a:rPr lang="en-US" dirty="0" smtClean="0"/>
              <a:t>Ionic radius</a:t>
            </a:r>
          </a:p>
          <a:p>
            <a:pPr lvl="1"/>
            <a:r>
              <a:rPr lang="en-US" dirty="0" smtClean="0"/>
              <a:t>Ionization energy</a:t>
            </a:r>
          </a:p>
          <a:p>
            <a:pPr lvl="1"/>
            <a:r>
              <a:rPr lang="en-US" dirty="0" smtClean="0"/>
              <a:t>Electronegativity</a:t>
            </a:r>
          </a:p>
          <a:p>
            <a:pPr lvl="1"/>
            <a:r>
              <a:rPr lang="en-US" dirty="0" smtClean="0"/>
              <a:t>What are they?</a:t>
            </a:r>
          </a:p>
          <a:p>
            <a:pPr lvl="1"/>
            <a:r>
              <a:rPr lang="en-US" dirty="0" smtClean="0"/>
              <a:t>How are they related?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John Newlands</a:t>
            </a:r>
          </a:p>
          <a:p>
            <a:pPr lvl="2"/>
            <a:r>
              <a:rPr lang="en-US" dirty="0"/>
              <a:t>Proposed an organizational scheme for the elements based on atomic </a:t>
            </a:r>
            <a:r>
              <a:rPr lang="en-US" u="sng" dirty="0"/>
              <a:t>mass</a:t>
            </a:r>
            <a:endParaRPr lang="en-US" dirty="0"/>
          </a:p>
          <a:p>
            <a:pPr lvl="2"/>
            <a:r>
              <a:rPr lang="en-US" dirty="0"/>
              <a:t>Noticed that when the elements were arranged by </a:t>
            </a:r>
            <a:r>
              <a:rPr lang="en-US" u="sng" dirty="0"/>
              <a:t>increasing</a:t>
            </a:r>
            <a:r>
              <a:rPr lang="en-US" dirty="0"/>
              <a:t> atomic mass, their properties repeat every </a:t>
            </a:r>
            <a:r>
              <a:rPr lang="en-US" u="sng" dirty="0"/>
              <a:t>eighth</a:t>
            </a:r>
            <a:r>
              <a:rPr lang="en-US" dirty="0"/>
              <a:t> element</a:t>
            </a:r>
          </a:p>
          <a:p>
            <a:pPr lvl="3"/>
            <a:r>
              <a:rPr lang="en-US" dirty="0"/>
              <a:t>Pattern is called </a:t>
            </a:r>
            <a:r>
              <a:rPr lang="en-US" u="sng" dirty="0"/>
              <a:t>periodic</a:t>
            </a:r>
            <a:r>
              <a:rPr lang="en-US" dirty="0"/>
              <a:t> because it repeats in a specific manner</a:t>
            </a:r>
          </a:p>
          <a:p>
            <a:pPr lvl="2"/>
            <a:r>
              <a:rPr lang="en-US" dirty="0"/>
              <a:t>Named the periodic relationship the </a:t>
            </a:r>
            <a:r>
              <a:rPr lang="en-US" u="sng" dirty="0"/>
              <a:t>law of octaves</a:t>
            </a:r>
            <a:endParaRPr lang="en-US" dirty="0"/>
          </a:p>
          <a:p>
            <a:pPr lvl="3"/>
            <a:r>
              <a:rPr lang="en-US" dirty="0"/>
              <a:t>Did not work for all </a:t>
            </a:r>
            <a:r>
              <a:rPr lang="en-US" u="sng" dirty="0"/>
              <a:t>known</a:t>
            </a:r>
            <a:r>
              <a:rPr lang="en-US" dirty="0"/>
              <a:t>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86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Meyer and Mendeleev</a:t>
            </a:r>
          </a:p>
          <a:p>
            <a:pPr lvl="2"/>
            <a:r>
              <a:rPr lang="en-US" dirty="0"/>
              <a:t>In 1869, </a:t>
            </a:r>
            <a:r>
              <a:rPr lang="en-US" dirty="0" err="1"/>
              <a:t>Lothar</a:t>
            </a:r>
            <a:r>
              <a:rPr lang="en-US" dirty="0"/>
              <a:t> Meyer and Dmitri Mendeleev each demonstrated a connection between atomic </a:t>
            </a:r>
            <a:r>
              <a:rPr lang="en-US" u="sng" dirty="0"/>
              <a:t>mass</a:t>
            </a:r>
            <a:r>
              <a:rPr lang="en-US" dirty="0"/>
              <a:t> and the </a:t>
            </a:r>
            <a:r>
              <a:rPr lang="en-US" u="sng" dirty="0"/>
              <a:t>properties</a:t>
            </a:r>
            <a:r>
              <a:rPr lang="en-US" dirty="0"/>
              <a:t> of elements.</a:t>
            </a:r>
          </a:p>
          <a:p>
            <a:pPr lvl="2"/>
            <a:r>
              <a:rPr lang="en-US" u="sng" dirty="0"/>
              <a:t>Mendeleev</a:t>
            </a:r>
            <a:r>
              <a:rPr lang="en-US" dirty="0"/>
              <a:t> also noticed that when the elements were ordered by increasing atomic mass, there was a </a:t>
            </a:r>
            <a:r>
              <a:rPr lang="en-US" u="sng" dirty="0"/>
              <a:t>periodic</a:t>
            </a:r>
            <a:r>
              <a:rPr lang="en-US" dirty="0"/>
              <a:t> pattern in their properties.</a:t>
            </a:r>
          </a:p>
          <a:p>
            <a:pPr lvl="3"/>
            <a:r>
              <a:rPr lang="en-US" dirty="0"/>
              <a:t>By arranging the elements in order of increasing atomic mass into </a:t>
            </a:r>
            <a:r>
              <a:rPr lang="en-US" u="sng" dirty="0"/>
              <a:t>columns</a:t>
            </a:r>
            <a:r>
              <a:rPr lang="en-US" dirty="0"/>
              <a:t> with similar properties, he created the first </a:t>
            </a:r>
            <a:r>
              <a:rPr lang="en-US" u="sng" dirty="0"/>
              <a:t>periodic table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9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/>
              <a:t>Predicted the </a:t>
            </a:r>
            <a:r>
              <a:rPr lang="en-US" u="sng" dirty="0"/>
              <a:t>existence</a:t>
            </a:r>
            <a:r>
              <a:rPr lang="en-US" dirty="0"/>
              <a:t> and </a:t>
            </a:r>
            <a:r>
              <a:rPr lang="en-US" u="sng" dirty="0"/>
              <a:t>properties</a:t>
            </a:r>
            <a:r>
              <a:rPr lang="en-US" dirty="0"/>
              <a:t> of undiscovered elements</a:t>
            </a:r>
          </a:p>
          <a:p>
            <a:pPr lvl="4"/>
            <a:r>
              <a:rPr lang="en-US" dirty="0"/>
              <a:t>Left </a:t>
            </a:r>
            <a:r>
              <a:rPr lang="en-US" u="sng" dirty="0"/>
              <a:t>blank</a:t>
            </a:r>
            <a:r>
              <a:rPr lang="en-US" dirty="0"/>
              <a:t> spaces in the table</a:t>
            </a:r>
          </a:p>
          <a:p>
            <a:pPr lvl="3"/>
            <a:r>
              <a:rPr lang="en-US" dirty="0"/>
              <a:t>Not completely correct</a:t>
            </a:r>
          </a:p>
          <a:p>
            <a:pPr lvl="4"/>
            <a:r>
              <a:rPr lang="en-US" dirty="0"/>
              <a:t>Several elements were not in the </a:t>
            </a:r>
            <a:r>
              <a:rPr lang="en-US" u="sng" dirty="0"/>
              <a:t>correct</a:t>
            </a:r>
            <a:r>
              <a:rPr lang="en-US" dirty="0"/>
              <a:t> order</a:t>
            </a:r>
          </a:p>
          <a:p>
            <a:pPr lvl="4"/>
            <a:r>
              <a:rPr lang="en-US" dirty="0"/>
              <a:t>Arranging elements by mass resulted in several elements being placed in </a:t>
            </a:r>
            <a:r>
              <a:rPr lang="en-US" u="sng" dirty="0"/>
              <a:t>groups</a:t>
            </a:r>
            <a:r>
              <a:rPr lang="en-US" dirty="0"/>
              <a:t> of elements with </a:t>
            </a:r>
            <a:r>
              <a:rPr lang="en-US" u="sng" dirty="0"/>
              <a:t>differing</a:t>
            </a:r>
            <a:r>
              <a:rPr lang="en-US" dirty="0"/>
              <a:t> properties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75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Moseley</a:t>
            </a:r>
          </a:p>
          <a:p>
            <a:pPr lvl="2"/>
            <a:r>
              <a:rPr lang="en-US" dirty="0"/>
              <a:t>Henry Mosely determined why </a:t>
            </a:r>
            <a:r>
              <a:rPr lang="en-US" u="sng" dirty="0"/>
              <a:t>Mendeleev’s</a:t>
            </a:r>
            <a:r>
              <a:rPr lang="en-US" dirty="0"/>
              <a:t> table didn’t work</a:t>
            </a:r>
          </a:p>
          <a:p>
            <a:pPr lvl="2"/>
            <a:r>
              <a:rPr lang="en-US" dirty="0"/>
              <a:t>Discovered that atoms of each element contain a unique number of </a:t>
            </a:r>
            <a:r>
              <a:rPr lang="en-US" u="sng" dirty="0"/>
              <a:t>protons</a:t>
            </a:r>
            <a:r>
              <a:rPr lang="en-US" dirty="0"/>
              <a:t> in their nuclei (atomic </a:t>
            </a:r>
            <a:r>
              <a:rPr lang="en-US" u="sng" dirty="0"/>
              <a:t>number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By arranging the </a:t>
            </a:r>
            <a:r>
              <a:rPr lang="en-US" u="sng" dirty="0"/>
              <a:t>elements</a:t>
            </a:r>
            <a:r>
              <a:rPr lang="en-US" dirty="0"/>
              <a:t> in order of </a:t>
            </a:r>
            <a:r>
              <a:rPr lang="en-US" u="sng" dirty="0"/>
              <a:t>increasing</a:t>
            </a:r>
            <a:r>
              <a:rPr lang="en-US" dirty="0"/>
              <a:t> atomic number there is a clear periodic pattern of properties</a:t>
            </a:r>
          </a:p>
          <a:p>
            <a:pPr lvl="2"/>
            <a:r>
              <a:rPr lang="en-US" u="sng" dirty="0"/>
              <a:t>Periodic law</a:t>
            </a:r>
            <a:r>
              <a:rPr lang="en-US" dirty="0"/>
              <a:t> = states that when the elements are arranged by increasing atomic number, there is a periodic repetition of their chemical and physical properties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3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Modern Periodic Table</a:t>
            </a:r>
          </a:p>
          <a:p>
            <a:pPr lvl="1"/>
            <a:r>
              <a:rPr lang="en-US" dirty="0"/>
              <a:t>The table consists of boxes , each containing:</a:t>
            </a:r>
          </a:p>
          <a:p>
            <a:pPr lvl="2"/>
            <a:r>
              <a:rPr lang="en-US" dirty="0"/>
              <a:t>Element </a:t>
            </a:r>
            <a:r>
              <a:rPr lang="en-US" u="sng" dirty="0"/>
              <a:t>name</a:t>
            </a:r>
            <a:endParaRPr lang="en-US" dirty="0"/>
          </a:p>
          <a:p>
            <a:pPr lvl="2"/>
            <a:r>
              <a:rPr lang="en-US" u="sng" dirty="0"/>
              <a:t>Symbol</a:t>
            </a:r>
            <a:endParaRPr lang="en-US" dirty="0"/>
          </a:p>
          <a:p>
            <a:pPr lvl="2"/>
            <a:r>
              <a:rPr lang="en-US" dirty="0"/>
              <a:t>Atomic </a:t>
            </a:r>
            <a:r>
              <a:rPr lang="en-US" u="sng" dirty="0"/>
              <a:t>number</a:t>
            </a:r>
            <a:endParaRPr lang="en-US" dirty="0"/>
          </a:p>
          <a:p>
            <a:pPr lvl="2"/>
            <a:r>
              <a:rPr lang="en-US" dirty="0"/>
              <a:t>Atomic </a:t>
            </a:r>
            <a:r>
              <a:rPr lang="en-US" u="sng" dirty="0"/>
              <a:t>mass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482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boxes are arranged in order of increasing atomic number into a series of columns, called </a:t>
            </a:r>
            <a:r>
              <a:rPr lang="en-US" u="sng" dirty="0"/>
              <a:t>groups</a:t>
            </a:r>
            <a:r>
              <a:rPr lang="en-US" dirty="0"/>
              <a:t> or families, and rows, called </a:t>
            </a:r>
            <a:r>
              <a:rPr lang="en-US" u="sng" dirty="0"/>
              <a:t>periods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There are a total of </a:t>
            </a:r>
            <a:r>
              <a:rPr lang="en-US" u="sng" dirty="0"/>
              <a:t>seven</a:t>
            </a:r>
            <a:r>
              <a:rPr lang="en-US" dirty="0"/>
              <a:t> periods</a:t>
            </a:r>
          </a:p>
          <a:p>
            <a:pPr lvl="2"/>
            <a:r>
              <a:rPr lang="en-US" dirty="0"/>
              <a:t>Each group is numbered </a:t>
            </a:r>
            <a:r>
              <a:rPr lang="en-US" u="sng" dirty="0"/>
              <a:t>1</a:t>
            </a:r>
            <a:r>
              <a:rPr lang="en-US" dirty="0"/>
              <a:t> through </a:t>
            </a:r>
            <a:r>
              <a:rPr lang="en-US" u="sng" dirty="0"/>
              <a:t>18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Groups </a:t>
            </a:r>
            <a:r>
              <a:rPr lang="en-US" u="sng" dirty="0"/>
              <a:t>1, 2, and 13 to 18</a:t>
            </a:r>
            <a:r>
              <a:rPr lang="en-US" dirty="0"/>
              <a:t> possess a wide range of chemical and physical properties and are referred to as the main group, or </a:t>
            </a:r>
            <a:r>
              <a:rPr lang="en-US" u="sng" dirty="0"/>
              <a:t>representative</a:t>
            </a:r>
            <a:r>
              <a:rPr lang="en-US" dirty="0"/>
              <a:t> elements.</a:t>
            </a:r>
          </a:p>
          <a:p>
            <a:pPr lvl="3"/>
            <a:r>
              <a:rPr lang="en-US" dirty="0"/>
              <a:t>The elements in groups </a:t>
            </a:r>
            <a:r>
              <a:rPr lang="en-US" u="sng" dirty="0"/>
              <a:t>3 to 12</a:t>
            </a:r>
            <a:r>
              <a:rPr lang="en-US" dirty="0"/>
              <a:t> are referred to as the </a:t>
            </a:r>
            <a:r>
              <a:rPr lang="en-US" u="sng" dirty="0"/>
              <a:t>transition</a:t>
            </a:r>
            <a:r>
              <a:rPr lang="en-US" dirty="0"/>
              <a:t> elements.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6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1843</Words>
  <Application>Microsoft Office PowerPoint</Application>
  <PresentationFormat>On-screen Show (4:3)</PresentationFormat>
  <Paragraphs>191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Chapter 6</vt:lpstr>
      <vt:lpstr>6.1 Development of the Modern Periodic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6.2 Classification of the Elements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6.3 Periodic Trends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6 Review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Teacher</dc:creator>
  <cp:lastModifiedBy>Teacher</cp:lastModifiedBy>
  <cp:revision>5</cp:revision>
  <dcterms:created xsi:type="dcterms:W3CDTF">2015-10-19T16:53:36Z</dcterms:created>
  <dcterms:modified xsi:type="dcterms:W3CDTF">2015-10-19T17:21:24Z</dcterms:modified>
</cp:coreProperties>
</file>