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65" r:id="rId14"/>
    <p:sldId id="266" r:id="rId15"/>
    <p:sldId id="267" r:id="rId16"/>
    <p:sldId id="268" r:id="rId17"/>
    <p:sldId id="270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2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00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86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0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87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46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26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14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8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5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81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68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63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00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68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71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99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521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87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3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38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89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181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29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3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2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4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1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0000"/>
              </a:schemeClr>
            </a:gs>
            <a:gs pos="75000">
              <a:schemeClr val="bg1"/>
            </a:gs>
            <a:gs pos="100000">
              <a:srgbClr val="00B050">
                <a:alpha val="75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876B-8FC6-4D38-AEAB-9B349AEB62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F1A7B-FF70-4374-894B-77FC071B8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7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0000"/>
              </a:schemeClr>
            </a:gs>
            <a:gs pos="75000">
              <a:schemeClr val="bg1"/>
            </a:gs>
            <a:gs pos="100000">
              <a:srgbClr val="00B050">
                <a:alpha val="75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0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0000"/>
              </a:schemeClr>
            </a:gs>
            <a:gs pos="75000">
              <a:schemeClr val="bg1"/>
            </a:gs>
            <a:gs pos="100000">
              <a:srgbClr val="00B050">
                <a:alpha val="75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CF1A-2BC9-432B-BDC7-CA089659D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E3A9-836C-45C4-BB94-E3A84C5EA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7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7: Ionic Compounds and Metals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3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7.2 Ionic Bonds and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Formation of an Ionic Bond</a:t>
            </a:r>
            <a:endParaRPr lang="en-US" sz="2800" dirty="0"/>
          </a:p>
          <a:p>
            <a:pPr lvl="1"/>
            <a:r>
              <a:rPr lang="en-US" dirty="0"/>
              <a:t>Anions are </a:t>
            </a:r>
            <a:r>
              <a:rPr lang="en-US" u="sng" dirty="0"/>
              <a:t>attracted</a:t>
            </a:r>
            <a:r>
              <a:rPr lang="en-US" dirty="0"/>
              <a:t> to cations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electrostatic</a:t>
            </a:r>
            <a:r>
              <a:rPr lang="en-US" dirty="0"/>
              <a:t> force that holds oppositely charged particles together in an ionic compound is referred to as an </a:t>
            </a:r>
            <a:r>
              <a:rPr lang="en-US" u="sng" dirty="0"/>
              <a:t>ionic bond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Compounds that contain ionic bonds are </a:t>
            </a:r>
            <a:r>
              <a:rPr lang="en-US" u="sng" dirty="0"/>
              <a:t>ionic compounds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If ionic bonds occur between </a:t>
            </a:r>
            <a:r>
              <a:rPr lang="en-US" u="sng" dirty="0"/>
              <a:t>metals</a:t>
            </a:r>
            <a:r>
              <a:rPr lang="en-US" dirty="0"/>
              <a:t> and the nonmetal </a:t>
            </a:r>
            <a:r>
              <a:rPr lang="en-US" u="sng" dirty="0"/>
              <a:t>oxygen</a:t>
            </a:r>
            <a:r>
              <a:rPr lang="en-US" dirty="0"/>
              <a:t>, oxides form.</a:t>
            </a:r>
            <a:endParaRPr lang="en-US" sz="2400" dirty="0"/>
          </a:p>
          <a:p>
            <a:pPr lvl="1"/>
            <a:r>
              <a:rPr lang="en-US" dirty="0"/>
              <a:t>Most ionic compounds are called </a:t>
            </a:r>
            <a:r>
              <a:rPr lang="en-US" u="sng" dirty="0"/>
              <a:t>salts</a:t>
            </a:r>
            <a:r>
              <a:rPr lang="en-US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1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Binary ionic compounds</a:t>
            </a:r>
            <a:endParaRPr lang="en-US" sz="2400" dirty="0"/>
          </a:p>
          <a:p>
            <a:pPr lvl="2"/>
            <a:r>
              <a:rPr lang="en-US" dirty="0"/>
              <a:t>Many ionic compounds are </a:t>
            </a:r>
            <a:r>
              <a:rPr lang="en-US" u="sng" dirty="0"/>
              <a:t>binary</a:t>
            </a:r>
            <a:r>
              <a:rPr lang="en-US" dirty="0"/>
              <a:t>: contain only </a:t>
            </a:r>
            <a:r>
              <a:rPr lang="en-US" u="sng" dirty="0"/>
              <a:t>two</a:t>
            </a:r>
            <a:r>
              <a:rPr lang="en-US" dirty="0"/>
              <a:t> different elements</a:t>
            </a:r>
            <a:endParaRPr lang="en-US" sz="2000" dirty="0"/>
          </a:p>
          <a:p>
            <a:pPr lvl="2"/>
            <a:r>
              <a:rPr lang="en-US" dirty="0"/>
              <a:t>Contain a </a:t>
            </a:r>
            <a:r>
              <a:rPr lang="en-US" u="sng" dirty="0"/>
              <a:t>metallic</a:t>
            </a:r>
            <a:r>
              <a:rPr lang="en-US" dirty="0"/>
              <a:t> cation and a </a:t>
            </a:r>
            <a:r>
              <a:rPr lang="en-US" u="sng" dirty="0"/>
              <a:t>nonmetallic</a:t>
            </a:r>
            <a:r>
              <a:rPr lang="en-US" dirty="0"/>
              <a:t> anion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71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Compound formation and charge</a:t>
            </a:r>
            <a:endParaRPr lang="en-US" sz="2400" dirty="0"/>
          </a:p>
          <a:p>
            <a:pPr lvl="2"/>
            <a:r>
              <a:rPr lang="en-US" dirty="0"/>
              <a:t>The overall charge of an ionic compound is </a:t>
            </a:r>
            <a:r>
              <a:rPr lang="en-US" u="sng" dirty="0"/>
              <a:t>zero</a:t>
            </a:r>
            <a:endParaRPr lang="en-US" sz="2000" dirty="0"/>
          </a:p>
          <a:p>
            <a:pPr lvl="2"/>
            <a:r>
              <a:rPr lang="en-US" dirty="0"/>
              <a:t>Ex: calcium fluoride (CaF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sz="2000" dirty="0"/>
          </a:p>
          <a:p>
            <a:pPr lvl="3"/>
            <a:r>
              <a:rPr lang="en-US" dirty="0"/>
              <a:t>Calcium has the electron configuration of [</a:t>
            </a:r>
            <a:r>
              <a:rPr lang="en-US" dirty="0" err="1"/>
              <a:t>Ar</a:t>
            </a:r>
            <a:r>
              <a:rPr lang="en-US" dirty="0"/>
              <a:t>]4s</a:t>
            </a:r>
            <a:r>
              <a:rPr lang="en-US" baseline="30000" dirty="0"/>
              <a:t>2</a:t>
            </a:r>
            <a:r>
              <a:rPr lang="en-US" dirty="0"/>
              <a:t> and needs to </a:t>
            </a:r>
            <a:r>
              <a:rPr lang="en-US" u="sng" dirty="0"/>
              <a:t>lose</a:t>
            </a:r>
            <a:r>
              <a:rPr lang="en-US" dirty="0"/>
              <a:t> </a:t>
            </a:r>
            <a:r>
              <a:rPr lang="en-US" u="sng" dirty="0"/>
              <a:t>two</a:t>
            </a:r>
            <a:r>
              <a:rPr lang="en-US" dirty="0"/>
              <a:t> electrons to attain the stable noble gas configuration</a:t>
            </a:r>
            <a:endParaRPr lang="en-US" sz="1800" dirty="0"/>
          </a:p>
          <a:p>
            <a:pPr lvl="3"/>
            <a:r>
              <a:rPr lang="en-US" dirty="0"/>
              <a:t>Fluorine has the electron configuration of [He]2s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5</a:t>
            </a:r>
            <a:r>
              <a:rPr lang="en-US" dirty="0"/>
              <a:t> and needs to </a:t>
            </a:r>
            <a:r>
              <a:rPr lang="en-US" u="sng" dirty="0"/>
              <a:t>gain</a:t>
            </a:r>
            <a:r>
              <a:rPr lang="en-US" dirty="0"/>
              <a:t> </a:t>
            </a:r>
            <a:r>
              <a:rPr lang="en-US" u="sng" dirty="0"/>
              <a:t>one</a:t>
            </a:r>
            <a:r>
              <a:rPr lang="en-US" dirty="0"/>
              <a:t> electron to attain the stable noble gas configuration</a:t>
            </a:r>
            <a:endParaRPr lang="en-US" sz="1800" dirty="0"/>
          </a:p>
          <a:p>
            <a:pPr lvl="3"/>
            <a:r>
              <a:rPr lang="en-US" dirty="0"/>
              <a:t>The number of electrons </a:t>
            </a:r>
            <a:r>
              <a:rPr lang="en-US" u="sng" dirty="0"/>
              <a:t>lost</a:t>
            </a:r>
            <a:r>
              <a:rPr lang="en-US" dirty="0"/>
              <a:t> and </a:t>
            </a:r>
            <a:r>
              <a:rPr lang="en-US" u="sng" dirty="0"/>
              <a:t>gained</a:t>
            </a:r>
            <a:r>
              <a:rPr lang="en-US" dirty="0"/>
              <a:t> must be equal, so </a:t>
            </a:r>
            <a:r>
              <a:rPr lang="en-US" u="sng" dirty="0"/>
              <a:t>two</a:t>
            </a:r>
            <a:r>
              <a:rPr lang="en-US" dirty="0"/>
              <a:t> fluorine atoms are needed to accept the two electrons lost from the calcium ion.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4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Properties of Ionic Compounds</a:t>
            </a:r>
            <a:endParaRPr lang="en-US" sz="2800" dirty="0"/>
          </a:p>
          <a:p>
            <a:pPr lvl="1"/>
            <a:r>
              <a:rPr lang="en-US" dirty="0"/>
              <a:t>The chemical </a:t>
            </a:r>
            <a:r>
              <a:rPr lang="en-US" u="sng" dirty="0"/>
              <a:t>bonds</a:t>
            </a:r>
            <a:r>
              <a:rPr lang="en-US" dirty="0"/>
              <a:t> in a compound determine many of its </a:t>
            </a:r>
            <a:r>
              <a:rPr lang="en-US" u="sng" dirty="0"/>
              <a:t>physical</a:t>
            </a:r>
            <a:r>
              <a:rPr lang="en-US" dirty="0"/>
              <a:t> properties.</a:t>
            </a:r>
            <a:endParaRPr lang="en-US" sz="2400" dirty="0"/>
          </a:p>
          <a:p>
            <a:pPr lvl="1"/>
            <a:r>
              <a:rPr lang="en-US" dirty="0"/>
              <a:t>Physical structure</a:t>
            </a:r>
            <a:endParaRPr lang="en-US" sz="2400" dirty="0"/>
          </a:p>
          <a:p>
            <a:pPr lvl="2"/>
            <a:r>
              <a:rPr lang="en-US" dirty="0"/>
              <a:t>Large number of positive ions and negative ions exist together in a </a:t>
            </a:r>
            <a:r>
              <a:rPr lang="en-US" u="sng" dirty="0"/>
              <a:t>ratio</a:t>
            </a:r>
            <a:r>
              <a:rPr lang="en-US" dirty="0"/>
              <a:t> determined by the number of </a:t>
            </a:r>
            <a:r>
              <a:rPr lang="en-US" u="sng" dirty="0"/>
              <a:t>electrons</a:t>
            </a:r>
            <a:r>
              <a:rPr lang="en-US" dirty="0"/>
              <a:t> transferred from the metal atom to the nonmetal atom</a:t>
            </a:r>
            <a:endParaRPr lang="en-US" sz="2000" dirty="0"/>
          </a:p>
          <a:p>
            <a:pPr lvl="2"/>
            <a:r>
              <a:rPr lang="en-US" dirty="0"/>
              <a:t>Positive and negative </a:t>
            </a:r>
            <a:r>
              <a:rPr lang="en-US" u="sng" dirty="0"/>
              <a:t>ions</a:t>
            </a:r>
            <a:r>
              <a:rPr lang="en-US" dirty="0"/>
              <a:t> are packed in a regular repeating </a:t>
            </a:r>
            <a:r>
              <a:rPr lang="en-US" u="sng" dirty="0"/>
              <a:t>pattern</a:t>
            </a:r>
            <a:r>
              <a:rPr lang="en-US" dirty="0"/>
              <a:t> that balances the forces of attraction and </a:t>
            </a:r>
            <a:r>
              <a:rPr lang="en-US" u="sng" dirty="0"/>
              <a:t>repulsion</a:t>
            </a:r>
            <a:r>
              <a:rPr lang="en-US" dirty="0"/>
              <a:t> between the ions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56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The strong attractions among the positive and negative ions results in the formation of a </a:t>
            </a:r>
            <a:r>
              <a:rPr lang="en-US" u="sng" dirty="0"/>
              <a:t>crystal lattice</a:t>
            </a:r>
            <a:endParaRPr lang="en-US" sz="2000" dirty="0"/>
          </a:p>
          <a:p>
            <a:pPr lvl="3"/>
            <a:r>
              <a:rPr lang="en-US" dirty="0"/>
              <a:t>A </a:t>
            </a:r>
            <a:r>
              <a:rPr lang="en-US" u="sng" dirty="0"/>
              <a:t>three</a:t>
            </a:r>
            <a:r>
              <a:rPr lang="en-US" dirty="0"/>
              <a:t>-dimensional geometric arrangement of particles</a:t>
            </a:r>
            <a:endParaRPr lang="en-US" sz="1800" dirty="0"/>
          </a:p>
          <a:p>
            <a:pPr lvl="3"/>
            <a:r>
              <a:rPr lang="en-US" dirty="0"/>
              <a:t>Vary in shape due to the </a:t>
            </a:r>
            <a:r>
              <a:rPr lang="en-US" u="sng" dirty="0"/>
              <a:t>sizes</a:t>
            </a:r>
            <a:r>
              <a:rPr lang="en-US" dirty="0"/>
              <a:t> and relative </a:t>
            </a:r>
            <a:r>
              <a:rPr lang="en-US" u="sng" dirty="0"/>
              <a:t>numbers</a:t>
            </a:r>
            <a:r>
              <a:rPr lang="en-US" dirty="0"/>
              <a:t> of the ions bonded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1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Lattice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model of a crystal lattice out of </a:t>
            </a:r>
            <a:r>
              <a:rPr lang="en-US" dirty="0" err="1" smtClean="0"/>
              <a:t>KNex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63" t="13542" r="59375" b="39583"/>
          <a:stretch>
            <a:fillRect/>
          </a:stretch>
        </p:blipFill>
        <p:spPr bwMode="auto">
          <a:xfrm>
            <a:off x="4724400" y="25146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chemistry.umeche.maine.edu/%7Eamar/spring2012/bur25542_12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4352925" cy="354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3294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Physical properties</a:t>
            </a:r>
            <a:endParaRPr lang="en-US" sz="2400" dirty="0"/>
          </a:p>
          <a:p>
            <a:pPr lvl="2"/>
            <a:r>
              <a:rPr lang="en-US" dirty="0"/>
              <a:t>The ability of a material to conduct </a:t>
            </a:r>
            <a:r>
              <a:rPr lang="en-US" u="sng" dirty="0"/>
              <a:t>electricity</a:t>
            </a:r>
            <a:r>
              <a:rPr lang="en-US" dirty="0"/>
              <a:t> depends on the availability of freely </a:t>
            </a:r>
            <a:r>
              <a:rPr lang="en-US" u="sng" dirty="0"/>
              <a:t>moving</a:t>
            </a:r>
            <a:r>
              <a:rPr lang="en-US" dirty="0"/>
              <a:t> charged particles</a:t>
            </a:r>
            <a:endParaRPr lang="en-US" sz="2000" dirty="0"/>
          </a:p>
          <a:p>
            <a:pPr lvl="3"/>
            <a:r>
              <a:rPr lang="en-US" dirty="0"/>
              <a:t>Whether ions are </a:t>
            </a:r>
            <a:r>
              <a:rPr lang="en-US" u="sng" dirty="0"/>
              <a:t>free</a:t>
            </a:r>
            <a:r>
              <a:rPr lang="en-US" dirty="0"/>
              <a:t> to move determines whether an </a:t>
            </a:r>
            <a:r>
              <a:rPr lang="en-US" u="sng" dirty="0"/>
              <a:t>ionic</a:t>
            </a:r>
            <a:r>
              <a:rPr lang="en-US" dirty="0"/>
              <a:t> compound conducts electricity</a:t>
            </a:r>
            <a:endParaRPr lang="en-US" sz="1800" dirty="0"/>
          </a:p>
          <a:p>
            <a:pPr lvl="3"/>
            <a:r>
              <a:rPr lang="en-US" dirty="0"/>
              <a:t>In </a:t>
            </a:r>
            <a:r>
              <a:rPr lang="en-US" u="sng" dirty="0"/>
              <a:t>solid</a:t>
            </a:r>
            <a:r>
              <a:rPr lang="en-US" dirty="0"/>
              <a:t> state, ionic compounds are nonconductors</a:t>
            </a:r>
            <a:endParaRPr lang="en-US" sz="1800" dirty="0"/>
          </a:p>
          <a:p>
            <a:pPr lvl="4"/>
            <a:r>
              <a:rPr lang="en-US" dirty="0"/>
              <a:t>Ions have </a:t>
            </a:r>
            <a:r>
              <a:rPr lang="en-US" u="sng" dirty="0"/>
              <a:t>fixed</a:t>
            </a:r>
            <a:r>
              <a:rPr lang="en-US" dirty="0"/>
              <a:t> positions</a:t>
            </a:r>
            <a:endParaRPr lang="en-US" sz="1800" dirty="0"/>
          </a:p>
          <a:p>
            <a:pPr lvl="3"/>
            <a:r>
              <a:rPr lang="en-US" dirty="0"/>
              <a:t>In liquid state (or dissolved in </a:t>
            </a:r>
            <a:r>
              <a:rPr lang="en-US" u="sng" dirty="0"/>
              <a:t>water</a:t>
            </a:r>
            <a:r>
              <a:rPr lang="en-US" dirty="0"/>
              <a:t>), ionic compounds are </a:t>
            </a:r>
            <a:r>
              <a:rPr lang="en-US" u="sng" dirty="0"/>
              <a:t>conductors</a:t>
            </a:r>
            <a:endParaRPr lang="en-US" sz="1800" dirty="0"/>
          </a:p>
          <a:p>
            <a:pPr lvl="4"/>
            <a:r>
              <a:rPr lang="en-US" dirty="0"/>
              <a:t>Ions free to </a:t>
            </a:r>
            <a:r>
              <a:rPr lang="en-US" u="sng" dirty="0"/>
              <a:t>move</a:t>
            </a:r>
            <a:endParaRPr lang="en-US" sz="1800" dirty="0"/>
          </a:p>
          <a:p>
            <a:pPr lvl="4"/>
            <a:r>
              <a:rPr lang="en-US" dirty="0"/>
              <a:t>An ionic compound whose </a:t>
            </a:r>
            <a:r>
              <a:rPr lang="en-US" u="sng" dirty="0"/>
              <a:t>aqueous</a:t>
            </a:r>
            <a:r>
              <a:rPr lang="en-US" dirty="0"/>
              <a:t> solution conducts an electric current is called an </a:t>
            </a:r>
            <a:r>
              <a:rPr lang="en-US" u="sng" dirty="0"/>
              <a:t>electrolyte</a:t>
            </a:r>
            <a:r>
              <a:rPr lang="en-US" dirty="0"/>
              <a:t>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97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Properties that depend on how </a:t>
            </a:r>
            <a:r>
              <a:rPr lang="en-US" u="sng" dirty="0"/>
              <a:t>strongly</a:t>
            </a:r>
            <a:r>
              <a:rPr lang="en-US" dirty="0"/>
              <a:t> the particles are attracted to each other include </a:t>
            </a:r>
            <a:r>
              <a:rPr lang="en-US" u="sng" dirty="0"/>
              <a:t>melting</a:t>
            </a:r>
            <a:r>
              <a:rPr lang="en-US" dirty="0"/>
              <a:t> points, boiling point, and </a:t>
            </a:r>
            <a:r>
              <a:rPr lang="en-US" u="sng" dirty="0"/>
              <a:t>hardness</a:t>
            </a:r>
            <a:r>
              <a:rPr lang="en-US" dirty="0"/>
              <a:t>.</a:t>
            </a:r>
            <a:endParaRPr lang="en-US" sz="2000" dirty="0"/>
          </a:p>
          <a:p>
            <a:pPr lvl="2"/>
            <a:r>
              <a:rPr lang="en-US" dirty="0"/>
              <a:t>Ionic </a:t>
            </a:r>
            <a:r>
              <a:rPr lang="en-US" u="sng" dirty="0"/>
              <a:t>crystals</a:t>
            </a:r>
            <a:r>
              <a:rPr lang="en-US" dirty="0"/>
              <a:t> have high melting and boiling points due to their </a:t>
            </a:r>
            <a:r>
              <a:rPr lang="en-US" u="sng" dirty="0"/>
              <a:t>strong</a:t>
            </a:r>
            <a:r>
              <a:rPr lang="en-US" dirty="0"/>
              <a:t> ionic bonds</a:t>
            </a:r>
            <a:endParaRPr lang="en-US" sz="2000" dirty="0"/>
          </a:p>
          <a:p>
            <a:pPr lvl="2"/>
            <a:r>
              <a:rPr lang="en-US" dirty="0"/>
              <a:t>Ionic crystals are </a:t>
            </a:r>
            <a:r>
              <a:rPr lang="en-US" u="sng" dirty="0"/>
              <a:t>hard</a:t>
            </a:r>
            <a:r>
              <a:rPr lang="en-US" dirty="0"/>
              <a:t>, rigid, </a:t>
            </a:r>
            <a:r>
              <a:rPr lang="en-US" u="sng" dirty="0"/>
              <a:t>brittle</a:t>
            </a:r>
            <a:r>
              <a:rPr lang="en-US" dirty="0"/>
              <a:t> solids due to the strong attractive forces that hold the ions in place</a:t>
            </a:r>
            <a:endParaRPr lang="en-US" sz="2000" dirty="0"/>
          </a:p>
          <a:p>
            <a:pPr lvl="2"/>
            <a:r>
              <a:rPr lang="en-US" dirty="0"/>
              <a:t>When an external </a:t>
            </a:r>
            <a:r>
              <a:rPr lang="en-US" u="sng" dirty="0"/>
              <a:t>force</a:t>
            </a:r>
            <a:r>
              <a:rPr lang="en-US" dirty="0"/>
              <a:t> is applied to the crystal strong enough to overcome the attractive forces, the crystal </a:t>
            </a:r>
            <a:r>
              <a:rPr lang="en-US" u="sng" dirty="0"/>
              <a:t>cracks</a:t>
            </a:r>
            <a:r>
              <a:rPr lang="en-US" dirty="0"/>
              <a:t> or breaks apart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Energy and the ionic bond</a:t>
            </a:r>
            <a:endParaRPr lang="en-US" sz="2400" dirty="0"/>
          </a:p>
          <a:p>
            <a:pPr lvl="2"/>
            <a:r>
              <a:rPr lang="en-US" dirty="0"/>
              <a:t>During every chemical reaction, </a:t>
            </a:r>
            <a:r>
              <a:rPr lang="en-US" u="sng" dirty="0"/>
              <a:t>energy</a:t>
            </a:r>
            <a:r>
              <a:rPr lang="en-US" dirty="0"/>
              <a:t> is either absorbed or released.</a:t>
            </a:r>
            <a:endParaRPr lang="en-US" sz="2000" dirty="0"/>
          </a:p>
          <a:p>
            <a:pPr lvl="3"/>
            <a:r>
              <a:rPr lang="en-US" dirty="0"/>
              <a:t>Energy absorbed = </a:t>
            </a:r>
            <a:r>
              <a:rPr lang="en-US" u="sng" dirty="0"/>
              <a:t>endothermic</a:t>
            </a:r>
            <a:endParaRPr lang="en-US" sz="1800" dirty="0"/>
          </a:p>
          <a:p>
            <a:pPr lvl="3"/>
            <a:r>
              <a:rPr lang="en-US" dirty="0"/>
              <a:t>Energy </a:t>
            </a:r>
            <a:r>
              <a:rPr lang="en-US" u="sng" dirty="0"/>
              <a:t>released</a:t>
            </a:r>
            <a:r>
              <a:rPr lang="en-US" dirty="0"/>
              <a:t> = exothermic</a:t>
            </a:r>
            <a:endParaRPr lang="en-US" sz="1800" dirty="0"/>
          </a:p>
          <a:p>
            <a:pPr lvl="2"/>
            <a:r>
              <a:rPr lang="en-US" dirty="0"/>
              <a:t>Formation of ionic compounds from positive and negative ions is always </a:t>
            </a:r>
            <a:r>
              <a:rPr lang="en-US" u="sng" dirty="0"/>
              <a:t>exothermic</a:t>
            </a:r>
            <a:r>
              <a:rPr lang="en-US" dirty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Ion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9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Lattice energy</a:t>
            </a:r>
            <a:endParaRPr lang="en-US" sz="2000" dirty="0"/>
          </a:p>
          <a:p>
            <a:pPr lvl="3"/>
            <a:r>
              <a:rPr lang="en-US" dirty="0"/>
              <a:t>The energy required to separate one </a:t>
            </a:r>
            <a:r>
              <a:rPr lang="en-US" dirty="0" err="1"/>
              <a:t>mol</a:t>
            </a:r>
            <a:r>
              <a:rPr lang="en-US" dirty="0"/>
              <a:t> of the ions of an ionic compound is referred to as the </a:t>
            </a:r>
            <a:r>
              <a:rPr lang="en-US" u="sng" dirty="0"/>
              <a:t>lattice energy</a:t>
            </a:r>
            <a:r>
              <a:rPr lang="en-US" dirty="0"/>
              <a:t>.</a:t>
            </a:r>
            <a:endParaRPr lang="en-US" sz="1800" dirty="0"/>
          </a:p>
          <a:p>
            <a:pPr lvl="3"/>
            <a:r>
              <a:rPr lang="en-US" dirty="0"/>
              <a:t>The </a:t>
            </a:r>
            <a:r>
              <a:rPr lang="en-US" u="sng" dirty="0"/>
              <a:t>strength</a:t>
            </a:r>
            <a:r>
              <a:rPr lang="en-US" dirty="0"/>
              <a:t> of the forces holding ions in place is reflected by the lattice energy.</a:t>
            </a:r>
            <a:endParaRPr lang="en-US" sz="1800" dirty="0"/>
          </a:p>
          <a:p>
            <a:pPr lvl="3"/>
            <a:r>
              <a:rPr lang="en-US" dirty="0"/>
              <a:t>Directly related to the </a:t>
            </a:r>
            <a:r>
              <a:rPr lang="en-US" u="sng" dirty="0"/>
              <a:t>size</a:t>
            </a:r>
            <a:r>
              <a:rPr lang="en-US" dirty="0"/>
              <a:t> of the ions bonded</a:t>
            </a:r>
            <a:endParaRPr lang="en-US" sz="1800" dirty="0"/>
          </a:p>
          <a:p>
            <a:pPr lvl="4"/>
            <a:r>
              <a:rPr lang="en-US" u="sng" dirty="0"/>
              <a:t>Smaller</a:t>
            </a:r>
            <a:r>
              <a:rPr lang="en-US" dirty="0"/>
              <a:t> ions produce stronger interionic attractions and </a:t>
            </a:r>
            <a:r>
              <a:rPr lang="en-US" u="sng" dirty="0"/>
              <a:t>greater</a:t>
            </a:r>
            <a:r>
              <a:rPr lang="en-US" dirty="0"/>
              <a:t> lattice energies</a:t>
            </a:r>
            <a:endParaRPr lang="en-US" sz="1800" dirty="0"/>
          </a:p>
          <a:p>
            <a:pPr lvl="3"/>
            <a:r>
              <a:rPr lang="en-US" dirty="0"/>
              <a:t>Affected by the </a:t>
            </a:r>
            <a:r>
              <a:rPr lang="en-US" u="sng" dirty="0"/>
              <a:t>charge</a:t>
            </a:r>
            <a:r>
              <a:rPr lang="en-US" dirty="0"/>
              <a:t> of the ion</a:t>
            </a:r>
            <a:endParaRPr lang="en-US" sz="1800" dirty="0"/>
          </a:p>
          <a:p>
            <a:pPr lvl="4"/>
            <a:r>
              <a:rPr lang="en-US" dirty="0"/>
              <a:t>Ionic bonds formed from the attraction of </a:t>
            </a:r>
            <a:r>
              <a:rPr lang="en-US" u="sng" dirty="0"/>
              <a:t>larger</a:t>
            </a:r>
            <a:r>
              <a:rPr lang="en-US" dirty="0"/>
              <a:t> charges generally have a </a:t>
            </a:r>
            <a:r>
              <a:rPr lang="en-US" u="sng" dirty="0"/>
              <a:t>greater</a:t>
            </a:r>
            <a:r>
              <a:rPr lang="en-US" dirty="0"/>
              <a:t> lattice energy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7.3 </a:t>
            </a:r>
            <a:r>
              <a:rPr lang="en-US" dirty="0"/>
              <a:t>Names and Formulas for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8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Formulas for Ionic Compounds</a:t>
            </a:r>
            <a:endParaRPr lang="en-US" sz="2800" dirty="0"/>
          </a:p>
          <a:p>
            <a:pPr lvl="1"/>
            <a:r>
              <a:rPr lang="en-US" dirty="0"/>
              <a:t>The chemical formula for an ionic compound, called a </a:t>
            </a:r>
            <a:r>
              <a:rPr lang="en-US" u="sng" dirty="0"/>
              <a:t>formula unit</a:t>
            </a:r>
            <a:r>
              <a:rPr lang="en-US" dirty="0"/>
              <a:t>, represents the </a:t>
            </a:r>
            <a:r>
              <a:rPr lang="en-US" u="sng" dirty="0"/>
              <a:t>simplest</a:t>
            </a:r>
            <a:r>
              <a:rPr lang="en-US" dirty="0"/>
              <a:t> ratio of the ions involved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overall</a:t>
            </a:r>
            <a:r>
              <a:rPr lang="en-US" dirty="0"/>
              <a:t> </a:t>
            </a:r>
            <a:r>
              <a:rPr lang="en-US" u="sng" dirty="0"/>
              <a:t>charge</a:t>
            </a:r>
            <a:r>
              <a:rPr lang="en-US" dirty="0"/>
              <a:t> of a formula unit is zero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15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Monatomic ions</a:t>
            </a:r>
            <a:endParaRPr lang="en-US" sz="2400" dirty="0"/>
          </a:p>
          <a:p>
            <a:pPr lvl="2"/>
            <a:r>
              <a:rPr lang="en-US" u="sng" dirty="0"/>
              <a:t>Binary</a:t>
            </a:r>
            <a:r>
              <a:rPr lang="en-US" dirty="0"/>
              <a:t> ionic compounds are composed of positively charged monatomic ions of a metal and negatively charged </a:t>
            </a:r>
            <a:r>
              <a:rPr lang="en-US" u="sng" dirty="0"/>
              <a:t>monatomic</a:t>
            </a:r>
            <a:r>
              <a:rPr lang="en-US" dirty="0"/>
              <a:t> ions of a nonmetal.</a:t>
            </a:r>
            <a:endParaRPr lang="en-US" sz="2000" dirty="0"/>
          </a:p>
          <a:p>
            <a:pPr lvl="2"/>
            <a:r>
              <a:rPr lang="en-US" dirty="0"/>
              <a:t>Monatomic ion is a </a:t>
            </a:r>
            <a:r>
              <a:rPr lang="en-US" u="sng" dirty="0"/>
              <a:t>one</a:t>
            </a:r>
            <a:r>
              <a:rPr lang="en-US" dirty="0"/>
              <a:t>-atom 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97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Oxidation numbers</a:t>
            </a:r>
            <a:endParaRPr lang="en-US" sz="24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charge</a:t>
            </a:r>
            <a:r>
              <a:rPr lang="en-US" dirty="0"/>
              <a:t> of a monatomic ion is equal to its </a:t>
            </a:r>
            <a:r>
              <a:rPr lang="en-US" u="sng" dirty="0"/>
              <a:t>oxidation number</a:t>
            </a:r>
            <a:r>
              <a:rPr lang="en-US" dirty="0"/>
              <a:t>, or oxidation state.</a:t>
            </a:r>
            <a:endParaRPr lang="en-US" sz="2000" dirty="0"/>
          </a:p>
          <a:p>
            <a:pPr lvl="2"/>
            <a:r>
              <a:rPr lang="en-US" dirty="0"/>
              <a:t>The oxidation number of an element in an ionic compound equals the number of </a:t>
            </a:r>
            <a:r>
              <a:rPr lang="en-US" u="sng" dirty="0"/>
              <a:t>electrons</a:t>
            </a:r>
            <a:r>
              <a:rPr lang="en-US" dirty="0"/>
              <a:t> transferred from the atom to form the 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12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Formulas for binary ionic compounds</a:t>
            </a:r>
            <a:endParaRPr lang="en-US" sz="2400" dirty="0"/>
          </a:p>
          <a:p>
            <a:pPr lvl="2"/>
            <a:r>
              <a:rPr lang="en-US" dirty="0"/>
              <a:t>In the chemical formula for any ionic compound, the symbol of the </a:t>
            </a:r>
            <a:r>
              <a:rPr lang="en-US" u="sng" dirty="0"/>
              <a:t>cation</a:t>
            </a:r>
            <a:r>
              <a:rPr lang="en-US" dirty="0"/>
              <a:t> is always written first, followed by the symbol of the </a:t>
            </a:r>
            <a:r>
              <a:rPr lang="en-US" u="sng" dirty="0"/>
              <a:t>anion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u="sng" dirty="0"/>
              <a:t>Subscripts</a:t>
            </a:r>
            <a:r>
              <a:rPr lang="en-US" dirty="0"/>
              <a:t> represent the number of ions of each element in an ionic compound</a:t>
            </a:r>
            <a:endParaRPr lang="en-US" sz="1800" dirty="0"/>
          </a:p>
          <a:p>
            <a:pPr lvl="4"/>
            <a:r>
              <a:rPr lang="en-US" dirty="0"/>
              <a:t>no subscript = </a:t>
            </a:r>
            <a:r>
              <a:rPr lang="en-US" u="sng" dirty="0"/>
              <a:t>1</a:t>
            </a:r>
            <a:r>
              <a:rPr lang="en-US" dirty="0"/>
              <a:t> ion</a:t>
            </a:r>
            <a:endParaRPr lang="en-US" sz="1800" dirty="0"/>
          </a:p>
          <a:p>
            <a:pPr lvl="2"/>
            <a:r>
              <a:rPr lang="en-US" dirty="0"/>
              <a:t>You can use the oxidation numbers to write </a:t>
            </a:r>
            <a:r>
              <a:rPr lang="en-US" u="sng" dirty="0"/>
              <a:t>formulas</a:t>
            </a:r>
            <a:r>
              <a:rPr lang="en-US" dirty="0"/>
              <a:t> for ionic compounds</a:t>
            </a:r>
            <a:endParaRPr lang="en-US" sz="2000" dirty="0"/>
          </a:p>
          <a:p>
            <a:pPr lvl="3"/>
            <a:r>
              <a:rPr lang="en-US" dirty="0"/>
              <a:t>If you </a:t>
            </a:r>
            <a:r>
              <a:rPr lang="en-US" u="sng" dirty="0"/>
              <a:t>add</a:t>
            </a:r>
            <a:r>
              <a:rPr lang="en-US" dirty="0"/>
              <a:t> the oxidation number of each ion </a:t>
            </a:r>
            <a:r>
              <a:rPr lang="en-US" u="sng" dirty="0"/>
              <a:t>multiplied</a:t>
            </a:r>
            <a:r>
              <a:rPr lang="en-US" dirty="0"/>
              <a:t> by the number of these ions in a formula unit, the total must be </a:t>
            </a:r>
            <a:r>
              <a:rPr lang="en-US" u="sng" dirty="0"/>
              <a:t>zero</a:t>
            </a:r>
            <a:r>
              <a:rPr lang="en-US" dirty="0"/>
              <a:t>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85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Formulas for  polyatomic ionic compounds</a:t>
            </a:r>
            <a:endParaRPr lang="en-US" sz="2400" dirty="0"/>
          </a:p>
          <a:p>
            <a:pPr lvl="2"/>
            <a:r>
              <a:rPr lang="en-US" dirty="0"/>
              <a:t>Polyatomic ions are ions made up of </a:t>
            </a:r>
            <a:r>
              <a:rPr lang="en-US" u="sng" dirty="0"/>
              <a:t>more</a:t>
            </a:r>
            <a:r>
              <a:rPr lang="en-US" dirty="0"/>
              <a:t> than </a:t>
            </a:r>
            <a:r>
              <a:rPr lang="en-US" u="sng" dirty="0"/>
              <a:t>one</a:t>
            </a:r>
            <a:r>
              <a:rPr lang="en-US" dirty="0"/>
              <a:t> atom</a:t>
            </a:r>
            <a:endParaRPr lang="en-US" sz="2000" dirty="0"/>
          </a:p>
          <a:p>
            <a:pPr lvl="3"/>
            <a:r>
              <a:rPr lang="en-US" dirty="0"/>
              <a:t>Ex: ammonium </a:t>
            </a:r>
            <a:r>
              <a:rPr lang="en-US" u="sng" dirty="0"/>
              <a:t>NH</a:t>
            </a:r>
            <a:r>
              <a:rPr lang="en-US" u="sng" baseline="-25000" dirty="0"/>
              <a:t>4</a:t>
            </a:r>
            <a:r>
              <a:rPr lang="en-US" u="sng" baseline="30000" dirty="0"/>
              <a:t>+</a:t>
            </a:r>
            <a:endParaRPr lang="en-US" sz="1800" dirty="0"/>
          </a:p>
          <a:p>
            <a:pPr lvl="3"/>
            <a:r>
              <a:rPr lang="en-US" dirty="0"/>
              <a:t>Table 9 Common Polyatomic Ion (p.221)</a:t>
            </a:r>
            <a:endParaRPr lang="en-US" sz="1800" dirty="0"/>
          </a:p>
          <a:p>
            <a:pPr lvl="2"/>
            <a:r>
              <a:rPr lang="en-US" dirty="0"/>
              <a:t>A polyatomic ion acts as an </a:t>
            </a:r>
            <a:r>
              <a:rPr lang="en-US" u="sng" dirty="0"/>
              <a:t>individual</a:t>
            </a:r>
            <a:r>
              <a:rPr lang="en-US" dirty="0"/>
              <a:t> ion in a compound and its charge applies to the </a:t>
            </a:r>
            <a:r>
              <a:rPr lang="en-US" u="sng" dirty="0"/>
              <a:t>entire</a:t>
            </a:r>
            <a:r>
              <a:rPr lang="en-US" dirty="0"/>
              <a:t> group of atoms</a:t>
            </a:r>
            <a:endParaRPr lang="en-US" sz="2000" dirty="0"/>
          </a:p>
          <a:p>
            <a:pPr lvl="2"/>
            <a:r>
              <a:rPr lang="en-US" u="sng" dirty="0"/>
              <a:t>Never</a:t>
            </a:r>
            <a:r>
              <a:rPr lang="en-US" dirty="0"/>
              <a:t> change </a:t>
            </a:r>
            <a:r>
              <a:rPr lang="en-US" u="sng" dirty="0"/>
              <a:t>subscripts</a:t>
            </a:r>
            <a:r>
              <a:rPr lang="en-US" dirty="0"/>
              <a:t> of the atoms within the polyatomic ion</a:t>
            </a:r>
            <a:endParaRPr lang="en-US" sz="2000" dirty="0"/>
          </a:p>
          <a:p>
            <a:pPr lvl="3"/>
            <a:r>
              <a:rPr lang="en-US" dirty="0"/>
              <a:t>If more than one polyatomic ion is needed, place </a:t>
            </a:r>
            <a:r>
              <a:rPr lang="en-US" u="sng" dirty="0"/>
              <a:t>parentheses</a:t>
            </a:r>
            <a:r>
              <a:rPr lang="en-US" dirty="0"/>
              <a:t> around the ion and write the appropriate subscript </a:t>
            </a:r>
            <a:r>
              <a:rPr lang="en-US" u="sng" dirty="0"/>
              <a:t>outside</a:t>
            </a:r>
            <a:r>
              <a:rPr lang="en-US" dirty="0"/>
              <a:t> the parentheses</a:t>
            </a:r>
            <a:endParaRPr lang="en-US" sz="1800" dirty="0"/>
          </a:p>
          <a:p>
            <a:pPr lvl="4"/>
            <a:r>
              <a:rPr lang="en-US" dirty="0"/>
              <a:t>Ex: Mg(ClO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endParaRPr lang="en-US" sz="1800" dirty="0"/>
          </a:p>
          <a:p>
            <a:pPr lvl="2"/>
            <a:r>
              <a:rPr lang="en-US" u="sng" dirty="0"/>
              <a:t>Balance</a:t>
            </a:r>
            <a:r>
              <a:rPr lang="en-US" dirty="0"/>
              <a:t> the number of ions so that the sum of the charges equals </a:t>
            </a:r>
            <a:r>
              <a:rPr lang="en-US" u="sng" dirty="0"/>
              <a:t>zero</a:t>
            </a:r>
            <a:r>
              <a:rPr lang="en-US" dirty="0"/>
              <a:t>, using parentheses if necessary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99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Names for Ions and Ionic Compounds</a:t>
            </a:r>
            <a:endParaRPr lang="en-US" sz="2800" dirty="0"/>
          </a:p>
          <a:p>
            <a:pPr lvl="1"/>
            <a:r>
              <a:rPr lang="en-US" dirty="0"/>
              <a:t>Naming an oxyanion</a:t>
            </a:r>
            <a:endParaRPr lang="en-US" sz="2400" dirty="0"/>
          </a:p>
          <a:p>
            <a:pPr lvl="2"/>
            <a:r>
              <a:rPr lang="en-US" dirty="0"/>
              <a:t>An </a:t>
            </a:r>
            <a:r>
              <a:rPr lang="en-US" u="sng" dirty="0"/>
              <a:t>oxyanion</a:t>
            </a:r>
            <a:r>
              <a:rPr lang="en-US" dirty="0"/>
              <a:t> is a polyatomic ion composed of an element, usually a nonmetal, bonded to one or more oxygen atoms.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11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Many contain the </a:t>
            </a:r>
            <a:r>
              <a:rPr lang="en-US" u="sng" dirty="0"/>
              <a:t>same</a:t>
            </a:r>
            <a:r>
              <a:rPr lang="en-US" dirty="0"/>
              <a:t> nonmetal and have the same charges but differ in the number of </a:t>
            </a:r>
            <a:r>
              <a:rPr lang="en-US" u="sng" dirty="0"/>
              <a:t>oxygen</a:t>
            </a:r>
            <a:r>
              <a:rPr lang="en-US" dirty="0"/>
              <a:t> atoms.</a:t>
            </a:r>
            <a:endParaRPr lang="en-US" sz="2000" dirty="0"/>
          </a:p>
          <a:p>
            <a:pPr lvl="3"/>
            <a:r>
              <a:rPr lang="en-US" dirty="0"/>
              <a:t>Naming rules:</a:t>
            </a:r>
            <a:endParaRPr lang="en-US" sz="1800" dirty="0"/>
          </a:p>
          <a:p>
            <a:pPr lvl="4"/>
            <a:r>
              <a:rPr lang="en-US" dirty="0"/>
              <a:t>Identify the ion with the </a:t>
            </a:r>
            <a:r>
              <a:rPr lang="en-US" u="sng" dirty="0"/>
              <a:t>greatest</a:t>
            </a:r>
            <a:r>
              <a:rPr lang="en-US" dirty="0"/>
              <a:t> number of oxygen atoms.  This ion is named using the </a:t>
            </a:r>
            <a:r>
              <a:rPr lang="en-US" u="sng" dirty="0"/>
              <a:t>root</a:t>
            </a:r>
            <a:r>
              <a:rPr lang="en-US" dirty="0"/>
              <a:t> of the nonmetal plus the suffix </a:t>
            </a:r>
            <a:r>
              <a:rPr lang="en-US" u="sng" dirty="0"/>
              <a:t>–ate</a:t>
            </a:r>
            <a:endParaRPr lang="en-US" sz="1800" dirty="0"/>
          </a:p>
          <a:p>
            <a:pPr lvl="4"/>
            <a:r>
              <a:rPr lang="en-US" dirty="0"/>
              <a:t>Identify the ion with </a:t>
            </a:r>
            <a:r>
              <a:rPr lang="en-US" u="sng" dirty="0"/>
              <a:t>fewer</a:t>
            </a:r>
            <a:r>
              <a:rPr lang="en-US" dirty="0"/>
              <a:t> oxygen atoms.  This ion is named using the root of the nonmetal plus the suffix </a:t>
            </a:r>
            <a:r>
              <a:rPr lang="en-US" u="sng" dirty="0"/>
              <a:t>–</a:t>
            </a:r>
            <a:r>
              <a:rPr lang="en-US" u="sng" dirty="0" err="1"/>
              <a:t>ite</a:t>
            </a:r>
            <a:endParaRPr lang="en-US" sz="1800" dirty="0"/>
          </a:p>
          <a:p>
            <a:pPr lvl="3"/>
            <a:r>
              <a:rPr lang="en-US" dirty="0"/>
              <a:t>Ex: NO</a:t>
            </a:r>
            <a:r>
              <a:rPr lang="en-US" baseline="-25000" dirty="0"/>
              <a:t>3</a:t>
            </a:r>
            <a:r>
              <a:rPr lang="en-US" baseline="30000" dirty="0"/>
              <a:t> -</a:t>
            </a:r>
            <a:r>
              <a:rPr lang="en-US" dirty="0"/>
              <a:t> = </a:t>
            </a:r>
            <a:r>
              <a:rPr lang="en-US" u="sng" dirty="0"/>
              <a:t>nitrate</a:t>
            </a:r>
            <a:r>
              <a:rPr lang="en-US" dirty="0"/>
              <a:t>	NO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/>
              <a:t> = </a:t>
            </a:r>
            <a:r>
              <a:rPr lang="en-US" u="sng" dirty="0"/>
              <a:t>nitrite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76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dirty="0"/>
              <a:t>Some halogens form </a:t>
            </a:r>
            <a:r>
              <a:rPr lang="en-US" u="sng" dirty="0"/>
              <a:t>four</a:t>
            </a:r>
            <a:r>
              <a:rPr lang="en-US" dirty="0"/>
              <a:t> oxyanions with oxygen</a:t>
            </a:r>
            <a:endParaRPr lang="en-US" sz="2000" dirty="0"/>
          </a:p>
          <a:p>
            <a:pPr lvl="3"/>
            <a:r>
              <a:rPr lang="en-US" dirty="0"/>
              <a:t>Naming rules:</a:t>
            </a:r>
            <a:endParaRPr lang="en-US" sz="1800" dirty="0"/>
          </a:p>
          <a:p>
            <a:pPr lvl="4"/>
            <a:r>
              <a:rPr lang="en-US" dirty="0"/>
              <a:t>The oxyanion with the greatest number of oxygen atoms is named using the prefix </a:t>
            </a:r>
            <a:r>
              <a:rPr lang="en-US" u="sng" dirty="0"/>
              <a:t>per-</a:t>
            </a:r>
            <a:r>
              <a:rPr lang="en-US" dirty="0"/>
              <a:t>, the root of the nonmetal, and the suffix </a:t>
            </a:r>
            <a:r>
              <a:rPr lang="en-US" u="sng" dirty="0"/>
              <a:t>–ate</a:t>
            </a:r>
            <a:r>
              <a:rPr lang="en-US" dirty="0"/>
              <a:t>.</a:t>
            </a:r>
            <a:endParaRPr lang="en-US" sz="1800" dirty="0"/>
          </a:p>
          <a:p>
            <a:pPr lvl="4"/>
            <a:r>
              <a:rPr lang="en-US" dirty="0"/>
              <a:t>The oxyanion with </a:t>
            </a:r>
            <a:r>
              <a:rPr lang="en-US" u="sng" dirty="0"/>
              <a:t>one</a:t>
            </a:r>
            <a:r>
              <a:rPr lang="en-US" dirty="0"/>
              <a:t> fewer oxygen atom is named with the root of the nonmetal, and the suffix </a:t>
            </a:r>
            <a:r>
              <a:rPr lang="en-US" u="sng" dirty="0"/>
              <a:t>–ate</a:t>
            </a:r>
            <a:r>
              <a:rPr lang="en-US" dirty="0"/>
              <a:t>.</a:t>
            </a:r>
            <a:endParaRPr lang="en-US" sz="1800" dirty="0"/>
          </a:p>
          <a:p>
            <a:pPr lvl="4"/>
            <a:r>
              <a:rPr lang="en-US" dirty="0"/>
              <a:t>The oxyanion with two fewer oxygen atoms is named using the </a:t>
            </a:r>
            <a:r>
              <a:rPr lang="en-US" u="sng" dirty="0"/>
              <a:t>root</a:t>
            </a:r>
            <a:r>
              <a:rPr lang="en-US" dirty="0"/>
              <a:t> of the nonmetal, and the suffix </a:t>
            </a:r>
            <a:r>
              <a:rPr lang="en-US" u="sng" dirty="0"/>
              <a:t>–</a:t>
            </a:r>
            <a:r>
              <a:rPr lang="en-US" u="sng" dirty="0" err="1"/>
              <a:t>ite</a:t>
            </a:r>
            <a:r>
              <a:rPr lang="en-US" dirty="0"/>
              <a:t>.</a:t>
            </a:r>
            <a:endParaRPr lang="en-US" sz="1800" dirty="0"/>
          </a:p>
          <a:p>
            <a:pPr lvl="4"/>
            <a:r>
              <a:rPr lang="en-US" dirty="0"/>
              <a:t>The oxyanion with three fewer oxygen atoms is named using the prefix </a:t>
            </a:r>
            <a:r>
              <a:rPr lang="en-US" u="sng" dirty="0"/>
              <a:t>hypo-</a:t>
            </a:r>
            <a:r>
              <a:rPr lang="en-US" dirty="0"/>
              <a:t>, the root of the nonmetal, and the suffix </a:t>
            </a:r>
            <a:r>
              <a:rPr lang="en-US" u="sng" dirty="0"/>
              <a:t>–</a:t>
            </a:r>
            <a:r>
              <a:rPr lang="en-US" u="sng" dirty="0" err="1"/>
              <a:t>ite</a:t>
            </a:r>
            <a:r>
              <a:rPr lang="en-US" dirty="0"/>
              <a:t>.</a:t>
            </a:r>
            <a:endParaRPr lang="en-US" sz="1800" dirty="0"/>
          </a:p>
          <a:p>
            <a:pPr lvl="3"/>
            <a:r>
              <a:rPr lang="en-US" dirty="0"/>
              <a:t>Ex: </a:t>
            </a:r>
            <a:r>
              <a:rPr lang="en-US" dirty="0" smtClean="0"/>
              <a:t>ClO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u="sng" dirty="0"/>
              <a:t>perchlorate</a:t>
            </a:r>
            <a:r>
              <a:rPr lang="en-US" dirty="0"/>
              <a:t>		</a:t>
            </a:r>
            <a:endParaRPr lang="en-US" sz="1800" dirty="0"/>
          </a:p>
          <a:p>
            <a:pPr marL="1828800" lvl="4" indent="0">
              <a:buNone/>
            </a:pPr>
            <a:r>
              <a:rPr lang="en-US" dirty="0" smtClean="0"/>
              <a:t>  ClO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u="sng" dirty="0"/>
              <a:t>chlorate</a:t>
            </a:r>
            <a:endParaRPr lang="en-US" sz="1600" dirty="0"/>
          </a:p>
          <a:p>
            <a:pPr marL="1828800" lvl="4" indent="0">
              <a:buNone/>
            </a:pPr>
            <a:r>
              <a:rPr lang="en-US" dirty="0" smtClean="0"/>
              <a:t>  ClO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u="sng" dirty="0"/>
              <a:t>chlorite</a:t>
            </a:r>
            <a:endParaRPr lang="en-US" sz="1600" dirty="0"/>
          </a:p>
          <a:p>
            <a:pPr marL="1828800" lvl="4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ClO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u="sng" dirty="0"/>
              <a:t>hypochlorite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7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Valence Electrons and Chemical Bonds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force</a:t>
            </a:r>
            <a:r>
              <a:rPr lang="en-US" dirty="0"/>
              <a:t> that holds two atoms together is called a chemical </a:t>
            </a:r>
            <a:r>
              <a:rPr lang="en-US" u="sng" dirty="0"/>
              <a:t>bond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Forms due to the </a:t>
            </a:r>
            <a:r>
              <a:rPr lang="en-US" u="sng" dirty="0"/>
              <a:t>attraction</a:t>
            </a:r>
            <a:r>
              <a:rPr lang="en-US" dirty="0"/>
              <a:t> between</a:t>
            </a:r>
            <a:endParaRPr lang="en-US" sz="2000" dirty="0"/>
          </a:p>
          <a:p>
            <a:pPr lvl="3"/>
            <a:r>
              <a:rPr lang="en-US" dirty="0"/>
              <a:t>A </a:t>
            </a:r>
            <a:r>
              <a:rPr lang="en-US" u="sng" dirty="0"/>
              <a:t>positive</a:t>
            </a:r>
            <a:r>
              <a:rPr lang="en-US" dirty="0"/>
              <a:t> nucleus and negative </a:t>
            </a:r>
            <a:r>
              <a:rPr lang="en-US" u="sng" dirty="0"/>
              <a:t>electrons</a:t>
            </a:r>
            <a:r>
              <a:rPr lang="en-US" dirty="0"/>
              <a:t> of two atoms</a:t>
            </a: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000" dirty="0" smtClean="0"/>
              <a:t>or</a:t>
            </a:r>
            <a:endParaRPr lang="en-US" sz="2000" dirty="0"/>
          </a:p>
          <a:p>
            <a:pPr lvl="3"/>
            <a:r>
              <a:rPr lang="en-US" dirty="0"/>
              <a:t>A positive </a:t>
            </a:r>
            <a:r>
              <a:rPr lang="en-US" u="sng" dirty="0"/>
              <a:t>ion</a:t>
            </a:r>
            <a:r>
              <a:rPr lang="en-US" dirty="0"/>
              <a:t> and a negative ion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44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Naming ionic compounds</a:t>
            </a:r>
            <a:endParaRPr lang="en-US" sz="2400" dirty="0"/>
          </a:p>
          <a:p>
            <a:pPr lvl="2"/>
            <a:r>
              <a:rPr lang="en-US" dirty="0"/>
              <a:t>Chemical </a:t>
            </a:r>
            <a:r>
              <a:rPr lang="en-US" u="sng" dirty="0"/>
              <a:t>nomenclature</a:t>
            </a:r>
            <a:r>
              <a:rPr lang="en-US" dirty="0"/>
              <a:t> is a systematic way of naming compounds</a:t>
            </a:r>
            <a:endParaRPr lang="en-US" sz="2000" dirty="0"/>
          </a:p>
          <a:p>
            <a:pPr lvl="2"/>
            <a:r>
              <a:rPr lang="en-US" dirty="0"/>
              <a:t>Naming Rules</a:t>
            </a:r>
            <a:endParaRPr lang="en-US" sz="20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Name the </a:t>
            </a:r>
            <a:r>
              <a:rPr lang="en-US" u="sng" dirty="0"/>
              <a:t>cation</a:t>
            </a:r>
            <a:r>
              <a:rPr lang="en-US" dirty="0"/>
              <a:t> followed by the </a:t>
            </a:r>
            <a:r>
              <a:rPr lang="en-US" u="sng" dirty="0"/>
              <a:t>anion</a:t>
            </a:r>
            <a:r>
              <a:rPr lang="en-US" dirty="0"/>
              <a:t> 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For monatomic cations, use the </a:t>
            </a:r>
            <a:r>
              <a:rPr lang="en-US" u="sng" dirty="0"/>
              <a:t>element</a:t>
            </a:r>
            <a:r>
              <a:rPr lang="en-US" dirty="0"/>
              <a:t> name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For monatomic </a:t>
            </a:r>
            <a:r>
              <a:rPr lang="en-US" u="sng" dirty="0"/>
              <a:t>anions</a:t>
            </a:r>
            <a:r>
              <a:rPr lang="en-US" dirty="0"/>
              <a:t>, use the root of the element name plus the suffix </a:t>
            </a:r>
            <a:r>
              <a:rPr lang="en-US" u="sng" dirty="0"/>
              <a:t>–ide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To distinguish between multiple </a:t>
            </a:r>
            <a:r>
              <a:rPr lang="en-US" u="sng" dirty="0"/>
              <a:t>oxidation</a:t>
            </a:r>
            <a:r>
              <a:rPr lang="en-US" dirty="0"/>
              <a:t> numbers of the same element, the oxidation number is written as a </a:t>
            </a:r>
            <a:r>
              <a:rPr lang="en-US" u="sng" dirty="0"/>
              <a:t>Roman numeral</a:t>
            </a:r>
            <a:r>
              <a:rPr lang="en-US" dirty="0"/>
              <a:t> in parentheses after the name of the cation. </a:t>
            </a:r>
            <a:endParaRPr lang="en-US" sz="1800" dirty="0"/>
          </a:p>
          <a:p>
            <a:pPr lvl="4"/>
            <a:r>
              <a:rPr lang="en-US" dirty="0"/>
              <a:t>Applies to </a:t>
            </a:r>
            <a:r>
              <a:rPr lang="en-US" u="sng" dirty="0"/>
              <a:t>transition</a:t>
            </a:r>
            <a:r>
              <a:rPr lang="en-US" dirty="0"/>
              <a:t> metals, and metals on the </a:t>
            </a:r>
            <a:r>
              <a:rPr lang="en-US" u="sng" dirty="0"/>
              <a:t>right</a:t>
            </a:r>
            <a:r>
              <a:rPr lang="en-US" dirty="0"/>
              <a:t> side of the periodic table</a:t>
            </a:r>
            <a:endParaRPr lang="en-US" sz="1800" dirty="0"/>
          </a:p>
          <a:p>
            <a:pPr lvl="4"/>
            <a:r>
              <a:rPr lang="en-US" dirty="0"/>
              <a:t>Ex: Fe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 and 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/>
              <a:t> = </a:t>
            </a:r>
            <a:r>
              <a:rPr lang="en-US" dirty="0" err="1"/>
              <a:t>FeO</a:t>
            </a:r>
            <a:r>
              <a:rPr lang="en-US" dirty="0"/>
              <a:t> = </a:t>
            </a:r>
            <a:r>
              <a:rPr lang="en-US" u="sng" dirty="0"/>
              <a:t>iron(II)oxide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When the compound contains a </a:t>
            </a:r>
            <a:r>
              <a:rPr lang="en-US" u="sng" dirty="0"/>
              <a:t>polyatomic</a:t>
            </a:r>
            <a:r>
              <a:rPr lang="en-US" dirty="0"/>
              <a:t> ion, simply use the </a:t>
            </a:r>
            <a:r>
              <a:rPr lang="en-US" u="sng" dirty="0"/>
              <a:t>name</a:t>
            </a:r>
            <a:r>
              <a:rPr lang="en-US" dirty="0"/>
              <a:t> of the polyatomic ion in place of the anion or cation</a:t>
            </a:r>
            <a:endParaRPr lang="en-US" sz="1800" dirty="0"/>
          </a:p>
          <a:p>
            <a:pPr lvl="4"/>
            <a:r>
              <a:rPr lang="en-US" dirty="0"/>
              <a:t>Ex: </a:t>
            </a:r>
            <a:r>
              <a:rPr lang="en-US" dirty="0" err="1"/>
              <a:t>NaOH</a:t>
            </a:r>
            <a:r>
              <a:rPr lang="en-US" dirty="0"/>
              <a:t> = </a:t>
            </a:r>
            <a:r>
              <a:rPr lang="en-US" u="sng" dirty="0"/>
              <a:t>sodium hydroxide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54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Metallic Bonds and Properties of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0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Metallic Bonds</a:t>
            </a:r>
            <a:endParaRPr lang="en-US" sz="2800" dirty="0"/>
          </a:p>
          <a:p>
            <a:pPr lvl="1"/>
            <a:r>
              <a:rPr lang="en-US" dirty="0"/>
              <a:t>Metals are not ionic, but share several </a:t>
            </a:r>
            <a:r>
              <a:rPr lang="en-US" u="sng" dirty="0"/>
              <a:t>properties</a:t>
            </a:r>
            <a:r>
              <a:rPr lang="en-US" dirty="0"/>
              <a:t> with ionic compounds</a:t>
            </a:r>
            <a:endParaRPr lang="en-US" sz="2400" dirty="0"/>
          </a:p>
          <a:p>
            <a:pPr lvl="1"/>
            <a:r>
              <a:rPr lang="en-US" dirty="0"/>
              <a:t>Metals often form </a:t>
            </a:r>
            <a:r>
              <a:rPr lang="en-US" u="sng" dirty="0"/>
              <a:t>lattices</a:t>
            </a:r>
            <a:r>
              <a:rPr lang="en-US" dirty="0"/>
              <a:t> in the solid state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20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A sea of electrons</a:t>
            </a:r>
            <a:endParaRPr lang="en-US" sz="2400" dirty="0"/>
          </a:p>
          <a:p>
            <a:pPr lvl="2"/>
            <a:r>
              <a:rPr lang="en-US" dirty="0"/>
              <a:t>Valence electrons are not </a:t>
            </a:r>
            <a:r>
              <a:rPr lang="en-US" u="sng" dirty="0"/>
              <a:t>shared</a:t>
            </a:r>
            <a:r>
              <a:rPr lang="en-US" dirty="0"/>
              <a:t> or </a:t>
            </a:r>
            <a:r>
              <a:rPr lang="en-US" u="sng" dirty="0"/>
              <a:t>lost</a:t>
            </a:r>
            <a:endParaRPr lang="en-US" sz="2000" dirty="0"/>
          </a:p>
          <a:p>
            <a:pPr lvl="2"/>
            <a:r>
              <a:rPr lang="en-US" dirty="0"/>
              <a:t>Within the crowded lattice, the outer </a:t>
            </a:r>
            <a:r>
              <a:rPr lang="en-US" u="sng" dirty="0"/>
              <a:t>energy</a:t>
            </a:r>
            <a:r>
              <a:rPr lang="en-US" dirty="0"/>
              <a:t> levels of the metal atoms </a:t>
            </a:r>
            <a:r>
              <a:rPr lang="en-US" u="sng" dirty="0"/>
              <a:t>overlap</a:t>
            </a:r>
            <a:endParaRPr lang="en-US" sz="20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electron sea model</a:t>
            </a:r>
            <a:r>
              <a:rPr lang="en-US" dirty="0"/>
              <a:t> proposes that all the metal atoms in a metallic solid contribute their valence electrons to form a “sea” of electrons.</a:t>
            </a:r>
            <a:endParaRPr lang="en-US" sz="2000" dirty="0"/>
          </a:p>
          <a:p>
            <a:pPr lvl="3"/>
            <a:r>
              <a:rPr lang="en-US" dirty="0"/>
              <a:t>Electrons not </a:t>
            </a:r>
            <a:r>
              <a:rPr lang="en-US" u="sng" dirty="0"/>
              <a:t>held</a:t>
            </a:r>
            <a:r>
              <a:rPr lang="en-US" dirty="0"/>
              <a:t> by any specific atom and </a:t>
            </a:r>
            <a:r>
              <a:rPr lang="en-US" u="sng" dirty="0"/>
              <a:t>move</a:t>
            </a:r>
            <a:r>
              <a:rPr lang="en-US" dirty="0"/>
              <a:t> easily from one atom to the next</a:t>
            </a:r>
            <a:endParaRPr lang="en-US" sz="1800" dirty="0"/>
          </a:p>
          <a:p>
            <a:pPr lvl="2"/>
            <a:r>
              <a:rPr lang="en-US" u="sng" dirty="0"/>
              <a:t>Delocalized</a:t>
            </a:r>
            <a:r>
              <a:rPr lang="en-US" dirty="0"/>
              <a:t> electrons are electrons that are free to move</a:t>
            </a:r>
            <a:endParaRPr lang="en-US" sz="20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metallic bond</a:t>
            </a:r>
            <a:r>
              <a:rPr lang="en-US" dirty="0"/>
              <a:t> is the attraction of a metallic cation for delocalized electrons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43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Properties of metals</a:t>
            </a:r>
            <a:endParaRPr lang="en-US" sz="24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physical</a:t>
            </a:r>
            <a:r>
              <a:rPr lang="en-US" dirty="0"/>
              <a:t> properties of metals can be explained by metallic bonding</a:t>
            </a:r>
            <a:endParaRPr lang="en-US" sz="20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melting</a:t>
            </a:r>
            <a:r>
              <a:rPr lang="en-US" dirty="0"/>
              <a:t> points of metals vary greatly</a:t>
            </a:r>
            <a:endParaRPr lang="en-US" sz="2000" dirty="0"/>
          </a:p>
          <a:p>
            <a:pPr lvl="2"/>
            <a:r>
              <a:rPr lang="en-US" dirty="0"/>
              <a:t>In general, metals have moderately </a:t>
            </a:r>
            <a:r>
              <a:rPr lang="en-US" u="sng" dirty="0"/>
              <a:t>high</a:t>
            </a:r>
            <a:r>
              <a:rPr lang="en-US" dirty="0"/>
              <a:t> melting points and high </a:t>
            </a:r>
            <a:r>
              <a:rPr lang="en-US" u="sng" dirty="0"/>
              <a:t>boiling</a:t>
            </a:r>
            <a:r>
              <a:rPr lang="en-US" dirty="0"/>
              <a:t> points</a:t>
            </a:r>
            <a:endParaRPr lang="en-US" sz="2000" dirty="0"/>
          </a:p>
          <a:p>
            <a:pPr lvl="2"/>
            <a:r>
              <a:rPr lang="en-US" u="sng" dirty="0"/>
              <a:t>Extreme</a:t>
            </a:r>
            <a:r>
              <a:rPr lang="en-US" dirty="0"/>
              <a:t> boiling points results because during boiling atoms must be separated from the group of cations and electrons, which requires more </a:t>
            </a:r>
            <a:r>
              <a:rPr lang="en-US" u="sng" dirty="0"/>
              <a:t>energy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42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en-US" dirty="0"/>
              <a:t>Metals are </a:t>
            </a:r>
            <a:r>
              <a:rPr lang="en-US" u="sng" dirty="0"/>
              <a:t>malleable</a:t>
            </a:r>
            <a:r>
              <a:rPr lang="en-US" dirty="0"/>
              <a:t>, which means they can be hammered into sheets, and </a:t>
            </a:r>
            <a:r>
              <a:rPr lang="en-US" u="sng" dirty="0"/>
              <a:t>ductile</a:t>
            </a:r>
            <a:r>
              <a:rPr lang="en-US" dirty="0"/>
              <a:t>, which means they can be drawn into wire</a:t>
            </a:r>
            <a:endParaRPr lang="en-US" sz="2000" dirty="0"/>
          </a:p>
          <a:p>
            <a:pPr lvl="3"/>
            <a:r>
              <a:rPr lang="en-US" dirty="0"/>
              <a:t>The mobile particles involved in metallic bonding can be </a:t>
            </a:r>
            <a:r>
              <a:rPr lang="en-US" u="sng" dirty="0"/>
              <a:t>pushed</a:t>
            </a:r>
            <a:r>
              <a:rPr lang="en-US" dirty="0"/>
              <a:t> or </a:t>
            </a:r>
            <a:r>
              <a:rPr lang="en-US" u="sng" dirty="0"/>
              <a:t>pulled</a:t>
            </a:r>
            <a:r>
              <a:rPr lang="en-US" dirty="0"/>
              <a:t> past each other</a:t>
            </a:r>
            <a:endParaRPr lang="en-US" sz="18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movement</a:t>
            </a:r>
            <a:r>
              <a:rPr lang="en-US" dirty="0"/>
              <a:t> of mobile electrons around positive metallic cations makes metals good </a:t>
            </a:r>
            <a:r>
              <a:rPr lang="en-US" u="sng" dirty="0"/>
              <a:t>conductors</a:t>
            </a:r>
            <a:r>
              <a:rPr lang="en-US" dirty="0"/>
              <a:t> of both electricity and heat</a:t>
            </a:r>
            <a:endParaRPr lang="en-US" sz="2000" dirty="0"/>
          </a:p>
          <a:p>
            <a:pPr lvl="2"/>
            <a:r>
              <a:rPr lang="en-US" dirty="0"/>
              <a:t>Delocalized electrons interact with </a:t>
            </a:r>
            <a:r>
              <a:rPr lang="en-US" u="sng" dirty="0"/>
              <a:t>light</a:t>
            </a:r>
            <a:r>
              <a:rPr lang="en-US" dirty="0"/>
              <a:t>, absorbing and releasing photons, creating the property of </a:t>
            </a:r>
            <a:r>
              <a:rPr lang="en-US" u="sng" dirty="0"/>
              <a:t>luster</a:t>
            </a:r>
            <a:r>
              <a:rPr lang="en-US" dirty="0"/>
              <a:t> in metals</a:t>
            </a:r>
            <a:endParaRPr lang="en-US" sz="2000" dirty="0"/>
          </a:p>
          <a:p>
            <a:pPr lvl="2"/>
            <a:r>
              <a:rPr lang="en-US" dirty="0"/>
              <a:t>As the number of delocalized electrons </a:t>
            </a:r>
            <a:r>
              <a:rPr lang="en-US" u="sng" dirty="0"/>
              <a:t>increases</a:t>
            </a:r>
            <a:r>
              <a:rPr lang="en-US" dirty="0"/>
              <a:t>, so do the properties of hardness and </a:t>
            </a:r>
            <a:r>
              <a:rPr lang="en-US" u="sng" dirty="0"/>
              <a:t>strength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8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Metal Alloys</a:t>
            </a:r>
            <a:endParaRPr lang="en-US" sz="2800" dirty="0"/>
          </a:p>
          <a:p>
            <a:pPr lvl="1"/>
            <a:r>
              <a:rPr lang="en-US" dirty="0"/>
              <a:t>An </a:t>
            </a:r>
            <a:r>
              <a:rPr lang="en-US" u="sng" dirty="0"/>
              <a:t>alloy</a:t>
            </a:r>
            <a:r>
              <a:rPr lang="en-US" dirty="0"/>
              <a:t> is a mixture of elements that has metallic properties.</a:t>
            </a:r>
            <a:endParaRPr lang="en-US" sz="2400" dirty="0"/>
          </a:p>
          <a:p>
            <a:pPr lvl="2"/>
            <a:r>
              <a:rPr lang="en-US" dirty="0"/>
              <a:t>Ex: Brass, bronze, stainless steel</a:t>
            </a:r>
            <a:endParaRPr lang="en-US" sz="2000" dirty="0"/>
          </a:p>
          <a:p>
            <a:pPr lvl="1"/>
            <a:r>
              <a:rPr lang="en-US" dirty="0"/>
              <a:t>The properties of alloys </a:t>
            </a:r>
            <a:r>
              <a:rPr lang="en-US" u="sng" dirty="0"/>
              <a:t>differ</a:t>
            </a:r>
            <a:r>
              <a:rPr lang="en-US" dirty="0"/>
              <a:t> somewhat from the properties of the </a:t>
            </a:r>
            <a:r>
              <a:rPr lang="en-US" u="sng" dirty="0"/>
              <a:t>elements</a:t>
            </a:r>
            <a:r>
              <a:rPr lang="en-US" dirty="0"/>
              <a:t> they contain</a:t>
            </a:r>
            <a:endParaRPr lang="en-US" sz="2400" dirty="0"/>
          </a:p>
          <a:p>
            <a:pPr lvl="1"/>
            <a:r>
              <a:rPr lang="en-US" dirty="0"/>
              <a:t>In a </a:t>
            </a:r>
            <a:r>
              <a:rPr lang="en-US" u="sng" dirty="0"/>
              <a:t>substitutional</a:t>
            </a:r>
            <a:r>
              <a:rPr lang="en-US" dirty="0"/>
              <a:t> alloy, some of the atoms in the original metallic solid are replaced by other metal atoms of </a:t>
            </a:r>
            <a:r>
              <a:rPr lang="en-US" u="sng" dirty="0"/>
              <a:t>similar</a:t>
            </a:r>
            <a:r>
              <a:rPr lang="en-US" dirty="0"/>
              <a:t> size</a:t>
            </a:r>
            <a:endParaRPr lang="en-US" sz="2400" dirty="0"/>
          </a:p>
          <a:p>
            <a:pPr lvl="2"/>
            <a:r>
              <a:rPr lang="en-US" dirty="0"/>
              <a:t>Ex: sterling silver</a:t>
            </a:r>
            <a:endParaRPr lang="en-US" sz="2000" dirty="0"/>
          </a:p>
          <a:p>
            <a:pPr lvl="1"/>
            <a:r>
              <a:rPr lang="en-US" dirty="0"/>
              <a:t>An </a:t>
            </a:r>
            <a:r>
              <a:rPr lang="en-US" u="sng" dirty="0"/>
              <a:t>interstitial</a:t>
            </a:r>
            <a:r>
              <a:rPr lang="en-US" dirty="0"/>
              <a:t> alloy is formed when the small </a:t>
            </a:r>
            <a:r>
              <a:rPr lang="en-US" u="sng" dirty="0"/>
              <a:t>holes</a:t>
            </a:r>
            <a:r>
              <a:rPr lang="en-US" dirty="0"/>
              <a:t> in a metallic crystal are filled with smaller atoms</a:t>
            </a:r>
            <a:endParaRPr lang="en-US" sz="2400" dirty="0"/>
          </a:p>
          <a:p>
            <a:pPr lvl="2"/>
            <a:r>
              <a:rPr lang="en-US" dirty="0"/>
              <a:t>Ex: carbon steel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6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Valence electrons </a:t>
            </a:r>
            <a:endParaRPr lang="en-US" sz="2400" dirty="0"/>
          </a:p>
          <a:p>
            <a:pPr lvl="2"/>
            <a:r>
              <a:rPr lang="en-US" dirty="0"/>
              <a:t>Electron-dot structures are helpful in </a:t>
            </a:r>
            <a:r>
              <a:rPr lang="en-US" u="sng" dirty="0"/>
              <a:t>illustrating</a:t>
            </a:r>
            <a:r>
              <a:rPr lang="en-US" dirty="0"/>
              <a:t> the formation of chemical bonds</a:t>
            </a:r>
            <a:endParaRPr lang="en-US" sz="2000" dirty="0"/>
          </a:p>
          <a:p>
            <a:pPr lvl="2"/>
            <a:r>
              <a:rPr lang="en-US" dirty="0"/>
              <a:t>The difference in element reactivity relates to the </a:t>
            </a:r>
            <a:r>
              <a:rPr lang="en-US" u="sng" dirty="0"/>
              <a:t>octet</a:t>
            </a:r>
            <a:r>
              <a:rPr lang="en-US" dirty="0"/>
              <a:t> – the stable arrangement of </a:t>
            </a:r>
            <a:r>
              <a:rPr lang="en-US" u="sng" dirty="0"/>
              <a:t>eight</a:t>
            </a:r>
            <a:r>
              <a:rPr lang="en-US" dirty="0"/>
              <a:t> valence electrons in the outer energy level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7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Positive Ion Formation</a:t>
            </a:r>
            <a:endParaRPr lang="en-US" sz="28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positive</a:t>
            </a:r>
            <a:r>
              <a:rPr lang="en-US" dirty="0"/>
              <a:t> ion forms when an atom </a:t>
            </a:r>
            <a:r>
              <a:rPr lang="en-US" u="sng" dirty="0"/>
              <a:t>loses</a:t>
            </a:r>
            <a:r>
              <a:rPr lang="en-US" dirty="0"/>
              <a:t> one or more valence electrons in order to attain a noble gas configuration</a:t>
            </a:r>
            <a:endParaRPr lang="en-US" sz="2400" dirty="0"/>
          </a:p>
          <a:p>
            <a:pPr lvl="2"/>
            <a:r>
              <a:rPr lang="en-US" dirty="0"/>
              <a:t>A positively charged ion is called a </a:t>
            </a:r>
            <a:r>
              <a:rPr lang="en-US" u="sng" dirty="0"/>
              <a:t>cation</a:t>
            </a:r>
            <a:endParaRPr lang="en-US" sz="2000" dirty="0"/>
          </a:p>
          <a:p>
            <a:pPr lvl="1"/>
            <a:r>
              <a:rPr lang="en-US" dirty="0"/>
              <a:t>Although an element’s electron </a:t>
            </a:r>
            <a:r>
              <a:rPr lang="en-US" u="sng" dirty="0"/>
              <a:t>configuration</a:t>
            </a:r>
            <a:r>
              <a:rPr lang="en-US" dirty="0"/>
              <a:t> changes to that of another element, it is not changing into that </a:t>
            </a:r>
            <a:r>
              <a:rPr lang="en-US" u="sng" dirty="0"/>
              <a:t>element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The number of </a:t>
            </a:r>
            <a:r>
              <a:rPr lang="en-US" u="sng" dirty="0"/>
              <a:t>protons</a:t>
            </a:r>
            <a:r>
              <a:rPr lang="en-US" dirty="0"/>
              <a:t> determines the element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2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Metal ions</a:t>
            </a:r>
            <a:endParaRPr lang="en-US" sz="2400" dirty="0"/>
          </a:p>
          <a:p>
            <a:pPr lvl="2"/>
            <a:r>
              <a:rPr lang="en-US" dirty="0"/>
              <a:t>Metal atoms are </a:t>
            </a:r>
            <a:r>
              <a:rPr lang="en-US" u="sng" dirty="0"/>
              <a:t>reactive</a:t>
            </a:r>
            <a:r>
              <a:rPr lang="en-US" dirty="0"/>
              <a:t> because they lose valence electrons </a:t>
            </a:r>
            <a:r>
              <a:rPr lang="en-US" u="sng" dirty="0"/>
              <a:t>easily</a:t>
            </a:r>
            <a:endParaRPr lang="en-US" sz="2000" dirty="0"/>
          </a:p>
          <a:p>
            <a:pPr lvl="2"/>
            <a:r>
              <a:rPr lang="en-US" dirty="0"/>
              <a:t>The group </a:t>
            </a:r>
            <a:r>
              <a:rPr lang="en-US" u="sng" dirty="0"/>
              <a:t>1</a:t>
            </a:r>
            <a:r>
              <a:rPr lang="en-US" dirty="0"/>
              <a:t> and </a:t>
            </a:r>
            <a:r>
              <a:rPr lang="en-US" u="sng" dirty="0"/>
              <a:t>2</a:t>
            </a:r>
            <a:r>
              <a:rPr lang="en-US" dirty="0"/>
              <a:t> metals are the most reactive metals</a:t>
            </a:r>
            <a:endParaRPr lang="en-US" sz="2000" dirty="0"/>
          </a:p>
          <a:p>
            <a:pPr lvl="1"/>
            <a:r>
              <a:rPr lang="en-US" dirty="0"/>
              <a:t>Transition metal ions</a:t>
            </a:r>
            <a:endParaRPr lang="en-US" sz="2400" dirty="0"/>
          </a:p>
          <a:p>
            <a:pPr lvl="2"/>
            <a:r>
              <a:rPr lang="en-US" dirty="0"/>
              <a:t>Commonly form </a:t>
            </a:r>
            <a:r>
              <a:rPr lang="en-US" u="sng" dirty="0"/>
              <a:t>2+ ions</a:t>
            </a:r>
            <a:endParaRPr lang="en-US" sz="2000" dirty="0"/>
          </a:p>
          <a:p>
            <a:pPr lvl="3"/>
            <a:r>
              <a:rPr lang="en-US" dirty="0"/>
              <a:t>Lose the two valence electrons from the </a:t>
            </a:r>
            <a:r>
              <a:rPr lang="en-US" u="sng" dirty="0"/>
              <a:t>s sublevel</a:t>
            </a:r>
            <a:endParaRPr lang="en-US" sz="1800" dirty="0"/>
          </a:p>
          <a:p>
            <a:pPr lvl="2"/>
            <a:r>
              <a:rPr lang="en-US" dirty="0"/>
              <a:t>Also possible for electrons from the </a:t>
            </a:r>
            <a:r>
              <a:rPr lang="en-US" u="sng" dirty="0"/>
              <a:t>d sublevel</a:t>
            </a:r>
            <a:r>
              <a:rPr lang="en-US" dirty="0"/>
              <a:t> to also be lost, so transition metals also commonly form ions of </a:t>
            </a:r>
            <a:r>
              <a:rPr lang="en-US" u="sng" dirty="0"/>
              <a:t>3+</a:t>
            </a:r>
            <a:r>
              <a:rPr lang="en-US" dirty="0"/>
              <a:t> or greater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Pseudo-noble gas configurations</a:t>
            </a:r>
            <a:endParaRPr lang="en-US" sz="2400" dirty="0"/>
          </a:p>
          <a:p>
            <a:pPr lvl="2"/>
            <a:r>
              <a:rPr lang="en-US" dirty="0"/>
              <a:t>Besides the octet, other electron configurations can also provide some </a:t>
            </a:r>
            <a:r>
              <a:rPr lang="en-US" u="sng" dirty="0"/>
              <a:t>stability</a:t>
            </a:r>
            <a:endParaRPr lang="en-US" sz="2000" dirty="0"/>
          </a:p>
          <a:p>
            <a:pPr lvl="2"/>
            <a:r>
              <a:rPr lang="en-US" u="sng" dirty="0"/>
              <a:t>Pseudo-noble gas</a:t>
            </a:r>
            <a:r>
              <a:rPr lang="en-US" dirty="0"/>
              <a:t> configurations are relatively stable electron arrangements that are not noble gas configurations</a:t>
            </a:r>
            <a:endParaRPr lang="en-US" sz="2000" dirty="0"/>
          </a:p>
          <a:p>
            <a:pPr lvl="3"/>
            <a:r>
              <a:rPr lang="en-US" dirty="0"/>
              <a:t>Ex: </a:t>
            </a:r>
            <a:r>
              <a:rPr lang="en-US" dirty="0" smtClean="0"/>
              <a:t>Zinc</a:t>
            </a:r>
            <a:endParaRPr lang="en-US" sz="1800" dirty="0"/>
          </a:p>
          <a:p>
            <a:pPr marL="914400" lvl="2" indent="0">
              <a:buNone/>
            </a:pPr>
            <a:r>
              <a:rPr lang="en-US" sz="2000" dirty="0" smtClean="0"/>
              <a:t>1s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2s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2s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3s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3p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4s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3d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/>
              <a:t>→ loses 2 </a:t>
            </a:r>
            <a:r>
              <a:rPr lang="en-US" sz="2000" dirty="0" smtClean="0"/>
              <a:t>electrons → </a:t>
            </a:r>
            <a:r>
              <a:rPr lang="en-US" sz="2000" u="sng" dirty="0" smtClean="0"/>
              <a:t>1s</a:t>
            </a:r>
            <a:r>
              <a:rPr lang="en-US" sz="2000" u="sng" baseline="30000" dirty="0" smtClean="0"/>
              <a:t>2</a:t>
            </a:r>
            <a:r>
              <a:rPr lang="en-US" sz="2000" u="sng" dirty="0" smtClean="0"/>
              <a:t>2s</a:t>
            </a:r>
            <a:r>
              <a:rPr lang="en-US" sz="2000" u="sng" baseline="30000" dirty="0" smtClean="0"/>
              <a:t>2</a:t>
            </a:r>
            <a:r>
              <a:rPr lang="en-US" sz="2000" u="sng" dirty="0" smtClean="0"/>
              <a:t>2s</a:t>
            </a:r>
            <a:r>
              <a:rPr lang="en-US" sz="2000" u="sng" baseline="30000" dirty="0" smtClean="0"/>
              <a:t>6</a:t>
            </a:r>
            <a:r>
              <a:rPr lang="en-US" sz="2000" u="sng" dirty="0" smtClean="0"/>
              <a:t>3s</a:t>
            </a:r>
            <a:r>
              <a:rPr lang="en-US" sz="2000" u="sng" baseline="30000" dirty="0" smtClean="0"/>
              <a:t>2</a:t>
            </a:r>
            <a:r>
              <a:rPr lang="en-US" sz="2000" u="sng" dirty="0" smtClean="0"/>
              <a:t>3p</a:t>
            </a:r>
            <a:r>
              <a:rPr lang="en-US" sz="2000" u="sng" baseline="30000" dirty="0" smtClean="0"/>
              <a:t>6</a:t>
            </a:r>
            <a:r>
              <a:rPr lang="en-US" sz="2000" u="sng" dirty="0" smtClean="0"/>
              <a:t>3d</a:t>
            </a:r>
            <a:r>
              <a:rPr lang="en-US" sz="2000" u="sng" baseline="30000" dirty="0" smtClean="0"/>
              <a:t>10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7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Negative Ion Formation</a:t>
            </a:r>
            <a:endParaRPr lang="en-US" sz="2400" dirty="0"/>
          </a:p>
          <a:p>
            <a:pPr lvl="2"/>
            <a:r>
              <a:rPr lang="en-US" u="sng" dirty="0"/>
              <a:t>Nonmetals</a:t>
            </a:r>
            <a:r>
              <a:rPr lang="en-US" dirty="0"/>
              <a:t> easily gain electrons to attain a stable outer electron configuration</a:t>
            </a:r>
            <a:endParaRPr lang="en-US" sz="2000" dirty="0"/>
          </a:p>
          <a:p>
            <a:pPr lvl="2"/>
            <a:r>
              <a:rPr lang="en-US" dirty="0"/>
              <a:t>An </a:t>
            </a:r>
            <a:r>
              <a:rPr lang="en-US" u="sng" dirty="0"/>
              <a:t>anion</a:t>
            </a:r>
            <a:r>
              <a:rPr lang="en-US" dirty="0"/>
              <a:t> is a negatively charged ion </a:t>
            </a:r>
            <a:endParaRPr lang="en-US" sz="2000" dirty="0"/>
          </a:p>
          <a:p>
            <a:pPr lvl="3"/>
            <a:r>
              <a:rPr lang="en-US" dirty="0"/>
              <a:t>To designate an anion, the ending </a:t>
            </a:r>
            <a:r>
              <a:rPr lang="en-US" i="1" u="sng" dirty="0"/>
              <a:t>–ide</a:t>
            </a:r>
            <a:r>
              <a:rPr lang="en-US" dirty="0"/>
              <a:t> is added to the </a:t>
            </a:r>
            <a:r>
              <a:rPr lang="en-US" u="sng" dirty="0"/>
              <a:t>root</a:t>
            </a:r>
            <a:r>
              <a:rPr lang="en-US" dirty="0"/>
              <a:t> name of the element</a:t>
            </a:r>
            <a:endParaRPr lang="en-US" sz="1800" dirty="0"/>
          </a:p>
          <a:p>
            <a:pPr lvl="4"/>
            <a:r>
              <a:rPr lang="en-US" dirty="0"/>
              <a:t>Ex: </a:t>
            </a:r>
            <a:r>
              <a:rPr lang="en-US" u="sng" dirty="0"/>
              <a:t>chloride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3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686798" cy="4404360"/>
        </p:xfrm>
        <a:graphic>
          <a:graphicData uri="http://schemas.openxmlformats.org/drawingml/2006/table">
            <a:tbl>
              <a:tblPr/>
              <a:tblGrid>
                <a:gridCol w="1176192"/>
                <a:gridCol w="851306"/>
                <a:gridCol w="2246405"/>
                <a:gridCol w="992034"/>
                <a:gridCol w="931225"/>
                <a:gridCol w="1177930"/>
                <a:gridCol w="1311706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Symbol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Electron configuration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Electron dot diagram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Ion with charge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Number of electrons gained or lost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Name of ion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Cesium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[Xe] 6s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Barium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Ba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[Xe] </a:t>
                      </a:r>
                      <a:r>
                        <a:rPr lang="en-US" sz="1600" i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6s</a:t>
                      </a:r>
                      <a:r>
                        <a:rPr lang="en-US" sz="1600" i="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Arsenic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As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 4s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3d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4p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Iodine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</a:t>
                      </a:r>
                      <a:r>
                        <a:rPr lang="en-US" sz="1600" i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Kr] 5s</a:t>
                      </a:r>
                      <a:r>
                        <a:rPr lang="en-US" sz="1600" i="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1600" i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4d</a:t>
                      </a:r>
                      <a:r>
                        <a:rPr lang="en-US" sz="1600" i="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en-US" sz="1600" i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5p</a:t>
                      </a:r>
                      <a:r>
                        <a:rPr lang="en-US" sz="1600" i="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Zinc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[Ar] 3d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4s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Phosphorus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[Ne] 3s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3p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5029" marR="65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5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1913</Words>
  <Application>Microsoft Office PowerPoint</Application>
  <PresentationFormat>On-screen Show (4:3)</PresentationFormat>
  <Paragraphs>190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1_Office Theme</vt:lpstr>
      <vt:lpstr>2_Office Theme</vt:lpstr>
      <vt:lpstr>Chapter 7: Ionic Compounds and Metals</vt:lpstr>
      <vt:lpstr>7.1 Ion 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7.2 Ionic Bonds and Ionic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Crystal Lattice</vt:lpstr>
      <vt:lpstr>PowerPoint Presentation</vt:lpstr>
      <vt:lpstr>PowerPoint Presentation</vt:lpstr>
      <vt:lpstr>PowerPoint Presentation</vt:lpstr>
      <vt:lpstr>PowerPoint Presentation</vt:lpstr>
      <vt:lpstr>7.3 Names and Formulas for Ionic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7.4 Metallic Bonds and Properties of Metals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Ionic Compounds and Metals</dc:title>
  <dc:creator>Teacher</dc:creator>
  <cp:lastModifiedBy>Teacher</cp:lastModifiedBy>
  <cp:revision>7</cp:revision>
  <dcterms:created xsi:type="dcterms:W3CDTF">2015-11-09T14:22:55Z</dcterms:created>
  <dcterms:modified xsi:type="dcterms:W3CDTF">2015-11-09T17:51:55Z</dcterms:modified>
</cp:coreProperties>
</file>