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71500" indent="-571500">
              <a:buFont typeface="Wingdings" panose="05000000000000000000" pitchFamily="2" charset="2"/>
              <a:buChar char="v"/>
              <a:defRPr/>
            </a:lvl1pPr>
            <a:lvl2pPr marL="742950" indent="-285750">
              <a:buFont typeface="Courier New" panose="02070309020205020404" pitchFamily="49" charset="0"/>
              <a:buChar char="»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9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8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2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5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3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3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3F5-0436-4DB9-B24A-E4A068705A7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6209-78B2-4011-BFB6-A5915D5D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3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8: Covalent Bonding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7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Strength of Covalent Bonds</a:t>
            </a:r>
            <a:endParaRPr lang="en-US" sz="2800" dirty="0"/>
          </a:p>
          <a:p>
            <a:pPr lvl="1"/>
            <a:r>
              <a:rPr lang="en-US" dirty="0"/>
              <a:t>Because covalent bonds differ in </a:t>
            </a:r>
            <a:r>
              <a:rPr lang="en-US" u="sng" dirty="0"/>
              <a:t>strength</a:t>
            </a:r>
            <a:r>
              <a:rPr lang="en-US" dirty="0"/>
              <a:t>, some bonds </a:t>
            </a:r>
            <a:r>
              <a:rPr lang="en-US" u="sng" dirty="0"/>
              <a:t>break</a:t>
            </a:r>
            <a:r>
              <a:rPr lang="en-US" dirty="0"/>
              <a:t> more easily than others</a:t>
            </a:r>
            <a:endParaRPr lang="en-US" sz="2400" dirty="0"/>
          </a:p>
          <a:p>
            <a:pPr lvl="1"/>
            <a:r>
              <a:rPr lang="en-US" dirty="0"/>
              <a:t>In general, covalent bonds are </a:t>
            </a:r>
            <a:r>
              <a:rPr lang="en-US" u="sng" dirty="0"/>
              <a:t>weaker</a:t>
            </a:r>
            <a:r>
              <a:rPr lang="en-US" dirty="0"/>
              <a:t> than ionic bonds</a:t>
            </a:r>
            <a:endParaRPr lang="en-US" sz="2400" dirty="0"/>
          </a:p>
          <a:p>
            <a:pPr lvl="1"/>
            <a:r>
              <a:rPr lang="en-US" dirty="0"/>
              <a:t>The strength of a covalent bond depends on the </a:t>
            </a:r>
            <a:r>
              <a:rPr lang="en-US" u="sng" dirty="0"/>
              <a:t>distance</a:t>
            </a:r>
            <a:r>
              <a:rPr lang="en-US" dirty="0"/>
              <a:t> between the bonded nuclei</a:t>
            </a:r>
            <a:endParaRPr lang="en-US" sz="2400" dirty="0"/>
          </a:p>
          <a:p>
            <a:pPr lvl="1"/>
            <a:r>
              <a:rPr lang="en-US" dirty="0"/>
              <a:t>The distance between the two bonding nuclei at the position of maximum attraction is called </a:t>
            </a:r>
            <a:r>
              <a:rPr lang="en-US" u="sng" dirty="0"/>
              <a:t>bond length</a:t>
            </a:r>
            <a:endParaRPr lang="en-US" sz="2400" dirty="0"/>
          </a:p>
          <a:p>
            <a:pPr lvl="2"/>
            <a:r>
              <a:rPr lang="en-US" dirty="0"/>
              <a:t>Determined by the </a:t>
            </a:r>
            <a:r>
              <a:rPr lang="en-US" u="sng" dirty="0"/>
              <a:t>sizes</a:t>
            </a:r>
            <a:r>
              <a:rPr lang="en-US" dirty="0"/>
              <a:t> of the two bonding atoms and how many </a:t>
            </a:r>
            <a:r>
              <a:rPr lang="en-US" u="sng" dirty="0"/>
              <a:t>electron</a:t>
            </a:r>
            <a:r>
              <a:rPr lang="en-US" dirty="0"/>
              <a:t> pairs they share</a:t>
            </a:r>
            <a:endParaRPr lang="en-US" sz="2000" dirty="0"/>
          </a:p>
          <a:p>
            <a:pPr lvl="3"/>
            <a:r>
              <a:rPr lang="en-US" dirty="0"/>
              <a:t>As the number of shared electron pairs </a:t>
            </a:r>
            <a:r>
              <a:rPr lang="en-US" u="sng" dirty="0"/>
              <a:t>increases</a:t>
            </a:r>
            <a:r>
              <a:rPr lang="en-US" dirty="0"/>
              <a:t>, bond length </a:t>
            </a:r>
            <a:r>
              <a:rPr lang="en-US" u="sng" dirty="0"/>
              <a:t>decreases</a:t>
            </a:r>
            <a:endParaRPr lang="en-US" sz="1800" dirty="0"/>
          </a:p>
          <a:p>
            <a:pPr lvl="3"/>
            <a:r>
              <a:rPr lang="en-US" dirty="0"/>
              <a:t>The shorter the bond length, the </a:t>
            </a:r>
            <a:r>
              <a:rPr lang="en-US" u="sng" dirty="0"/>
              <a:t>stronger</a:t>
            </a:r>
            <a:r>
              <a:rPr lang="en-US" dirty="0"/>
              <a:t> the bond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4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Energy is </a:t>
            </a:r>
            <a:r>
              <a:rPr lang="en-US" u="sng" dirty="0"/>
              <a:t>released</a:t>
            </a:r>
            <a:r>
              <a:rPr lang="en-US" dirty="0"/>
              <a:t> when a bond forms</a:t>
            </a:r>
            <a:endParaRPr lang="en-US" sz="2400" dirty="0"/>
          </a:p>
          <a:p>
            <a:pPr lvl="1"/>
            <a:r>
              <a:rPr lang="en-US" dirty="0"/>
              <a:t>Energy must be </a:t>
            </a:r>
            <a:r>
              <a:rPr lang="en-US" u="sng" dirty="0"/>
              <a:t>added</a:t>
            </a:r>
            <a:r>
              <a:rPr lang="en-US" dirty="0"/>
              <a:t> to break a bond</a:t>
            </a:r>
            <a:endParaRPr lang="en-US" sz="2400" dirty="0"/>
          </a:p>
          <a:p>
            <a:pPr lvl="2"/>
            <a:r>
              <a:rPr lang="en-US" dirty="0"/>
              <a:t>The amount of energy required to break a specific covalent bond is called </a:t>
            </a:r>
            <a:r>
              <a:rPr lang="en-US" u="sng" dirty="0"/>
              <a:t>bond-dissociation energy</a:t>
            </a:r>
            <a:r>
              <a:rPr lang="en-US" dirty="0"/>
              <a:t>.</a:t>
            </a:r>
            <a:endParaRPr lang="en-US" sz="2000" dirty="0"/>
          </a:p>
          <a:p>
            <a:pPr lvl="3"/>
            <a:r>
              <a:rPr lang="en-US" dirty="0"/>
              <a:t>Always a </a:t>
            </a:r>
            <a:r>
              <a:rPr lang="en-US" u="sng" dirty="0"/>
              <a:t>positive</a:t>
            </a:r>
            <a:r>
              <a:rPr lang="en-US" dirty="0"/>
              <a:t> value</a:t>
            </a:r>
            <a:endParaRPr lang="en-US" sz="1800" dirty="0"/>
          </a:p>
          <a:p>
            <a:pPr lvl="3"/>
            <a:r>
              <a:rPr lang="en-US" dirty="0"/>
              <a:t>Indicates the </a:t>
            </a:r>
            <a:r>
              <a:rPr lang="en-US" u="sng" dirty="0"/>
              <a:t>strength</a:t>
            </a:r>
            <a:r>
              <a:rPr lang="en-US" dirty="0"/>
              <a:t> of a chemical bond</a:t>
            </a:r>
            <a:endParaRPr lang="en-US" sz="1800" dirty="0"/>
          </a:p>
          <a:p>
            <a:pPr lvl="1"/>
            <a:r>
              <a:rPr lang="en-US" u="sng" dirty="0"/>
              <a:t>Endothermic</a:t>
            </a:r>
            <a:r>
              <a:rPr lang="en-US" dirty="0"/>
              <a:t> reactions occur when a greater amount of energy is required to </a:t>
            </a:r>
            <a:r>
              <a:rPr lang="en-US" u="sng" dirty="0"/>
              <a:t>break</a:t>
            </a:r>
            <a:r>
              <a:rPr lang="en-US" dirty="0"/>
              <a:t> the existing bonds in the reactants than is released when the new bonds form in the product molecules.</a:t>
            </a:r>
            <a:endParaRPr lang="en-US" sz="2400" dirty="0"/>
          </a:p>
          <a:p>
            <a:pPr lvl="1"/>
            <a:r>
              <a:rPr lang="en-US" u="sng" dirty="0"/>
              <a:t>Exothermic</a:t>
            </a:r>
            <a:r>
              <a:rPr lang="en-US" dirty="0"/>
              <a:t> reactions occur when more energy is </a:t>
            </a:r>
            <a:r>
              <a:rPr lang="en-US" u="sng" dirty="0"/>
              <a:t>released</a:t>
            </a:r>
            <a:r>
              <a:rPr lang="en-US" dirty="0"/>
              <a:t> forming new bonds than is required to break bonds in the initial reactants.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83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8.2 Naming Molecules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69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Naming Binary Molecular Compounds</a:t>
            </a:r>
            <a:endParaRPr lang="en-US" sz="28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binary</a:t>
            </a:r>
            <a:r>
              <a:rPr lang="en-US" dirty="0"/>
              <a:t> molecular compound is composed only of two nonmetal atoms</a:t>
            </a:r>
            <a:endParaRPr lang="en-US" sz="2400" dirty="0"/>
          </a:p>
          <a:p>
            <a:pPr lvl="1"/>
            <a:r>
              <a:rPr lang="en-US" dirty="0"/>
              <a:t>Rules</a:t>
            </a:r>
            <a:endParaRPr lang="en-US" sz="2400" dirty="0"/>
          </a:p>
          <a:p>
            <a:pPr lvl="2"/>
            <a:r>
              <a:rPr lang="en-US" dirty="0"/>
              <a:t>The first </a:t>
            </a:r>
            <a:r>
              <a:rPr lang="en-US" u="sng" dirty="0"/>
              <a:t>element</a:t>
            </a:r>
            <a:r>
              <a:rPr lang="en-US" dirty="0"/>
              <a:t> in the formula is always named first, using the </a:t>
            </a:r>
            <a:r>
              <a:rPr lang="en-US" u="sng" dirty="0"/>
              <a:t>entire</a:t>
            </a:r>
            <a:r>
              <a:rPr lang="en-US" dirty="0"/>
              <a:t> element name</a:t>
            </a:r>
            <a:endParaRPr lang="en-US" sz="2000" dirty="0"/>
          </a:p>
          <a:p>
            <a:pPr lvl="2"/>
            <a:r>
              <a:rPr lang="en-US" dirty="0"/>
              <a:t>The second element in the formula is named using its </a:t>
            </a:r>
            <a:r>
              <a:rPr lang="en-US" u="sng" dirty="0"/>
              <a:t>root</a:t>
            </a:r>
            <a:r>
              <a:rPr lang="en-US" dirty="0"/>
              <a:t> and adding the suffix –</a:t>
            </a:r>
            <a:r>
              <a:rPr lang="en-US" u="sng" dirty="0"/>
              <a:t>ide</a:t>
            </a:r>
            <a:endParaRPr lang="en-US" sz="2000" dirty="0"/>
          </a:p>
          <a:p>
            <a:pPr lvl="2"/>
            <a:r>
              <a:rPr lang="en-US" u="sng" dirty="0"/>
              <a:t>Prefixes</a:t>
            </a:r>
            <a:r>
              <a:rPr lang="en-US" dirty="0"/>
              <a:t> are used to indicate the </a:t>
            </a:r>
            <a:r>
              <a:rPr lang="en-US" u="sng" dirty="0"/>
              <a:t>number</a:t>
            </a:r>
            <a:r>
              <a:rPr lang="en-US" dirty="0"/>
              <a:t> of atoms of each element that are present in the compound.</a:t>
            </a:r>
            <a:endParaRPr lang="en-US" sz="2000" dirty="0"/>
          </a:p>
          <a:p>
            <a:pPr lvl="3"/>
            <a:r>
              <a:rPr lang="en-US" dirty="0"/>
              <a:t>Most common prefixes shown in Table 3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1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Exceptions</a:t>
            </a:r>
            <a:endParaRPr lang="en-US" sz="20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The first element in the compound name never uses the prefix </a:t>
            </a:r>
            <a:r>
              <a:rPr lang="en-US" u="sng" dirty="0"/>
              <a:t>mono</a:t>
            </a:r>
            <a:r>
              <a:rPr lang="en-US" dirty="0"/>
              <a:t>-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If using a prefix results in two consecutive </a:t>
            </a:r>
            <a:r>
              <a:rPr lang="en-US" u="sng" dirty="0"/>
              <a:t>vowels</a:t>
            </a:r>
            <a:r>
              <a:rPr lang="en-US" dirty="0"/>
              <a:t>, one of the vowels is usually </a:t>
            </a:r>
            <a:r>
              <a:rPr lang="en-US" u="sng" dirty="0"/>
              <a:t>dropped</a:t>
            </a:r>
            <a:r>
              <a:rPr lang="en-US" dirty="0"/>
              <a:t> to avoid awkward pronunciation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Ex: carbon monoxide not </a:t>
            </a:r>
            <a:r>
              <a:rPr lang="en-US" u="sng" dirty="0" err="1"/>
              <a:t>monocarbon</a:t>
            </a:r>
            <a:r>
              <a:rPr lang="en-US" dirty="0"/>
              <a:t> </a:t>
            </a:r>
            <a:r>
              <a:rPr lang="en-US" u="sng" dirty="0" err="1"/>
              <a:t>monooxide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75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Many binary molecular compounds were discovered and given </a:t>
            </a:r>
            <a:r>
              <a:rPr lang="en-US" u="sng" dirty="0"/>
              <a:t>common</a:t>
            </a:r>
            <a:r>
              <a:rPr lang="en-US" dirty="0"/>
              <a:t> names long before the present-day naming system was developed</a:t>
            </a:r>
            <a:endParaRPr lang="en-US" sz="2400" dirty="0"/>
          </a:p>
          <a:p>
            <a:pPr lvl="2"/>
            <a:r>
              <a:rPr lang="en-US" dirty="0"/>
              <a:t>Examples: </a:t>
            </a:r>
            <a:r>
              <a:rPr lang="en-US" u="sng" dirty="0"/>
              <a:t>water</a:t>
            </a:r>
            <a:r>
              <a:rPr lang="en-US" dirty="0"/>
              <a:t>, ammonia, nitrous oxide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84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Naming Acids</a:t>
            </a:r>
            <a:endParaRPr lang="en-US" sz="2800" dirty="0"/>
          </a:p>
          <a:p>
            <a:pPr lvl="1"/>
            <a:r>
              <a:rPr lang="en-US" dirty="0"/>
              <a:t>Water solutions of some molecules are acidic and are named </a:t>
            </a:r>
            <a:r>
              <a:rPr lang="en-US" u="sng" dirty="0"/>
              <a:t>acids</a:t>
            </a:r>
            <a:endParaRPr lang="en-US" sz="2400" dirty="0"/>
          </a:p>
          <a:p>
            <a:pPr lvl="2"/>
            <a:r>
              <a:rPr lang="en-US" dirty="0"/>
              <a:t>If a compound produces </a:t>
            </a:r>
            <a:r>
              <a:rPr lang="en-US" u="sng" dirty="0"/>
              <a:t>hydrogen ions</a:t>
            </a:r>
            <a:r>
              <a:rPr lang="en-US" dirty="0"/>
              <a:t> (H</a:t>
            </a:r>
            <a:r>
              <a:rPr lang="en-US" baseline="30000" dirty="0"/>
              <a:t>+</a:t>
            </a:r>
            <a:r>
              <a:rPr lang="en-US" dirty="0"/>
              <a:t>) in solution, it is an acid</a:t>
            </a:r>
            <a:endParaRPr lang="en-US" sz="2000" dirty="0"/>
          </a:p>
          <a:p>
            <a:pPr lvl="1"/>
            <a:r>
              <a:rPr lang="en-US" dirty="0"/>
              <a:t>Naming binary acids</a:t>
            </a:r>
            <a:endParaRPr lang="en-US" sz="2400" dirty="0"/>
          </a:p>
          <a:p>
            <a:pPr lvl="2"/>
            <a:r>
              <a:rPr lang="en-US" dirty="0"/>
              <a:t>A binary acid contains </a:t>
            </a:r>
            <a:r>
              <a:rPr lang="en-US" u="sng" dirty="0"/>
              <a:t>hydrogen</a:t>
            </a:r>
            <a:r>
              <a:rPr lang="en-US" dirty="0"/>
              <a:t> and one other element.</a:t>
            </a:r>
            <a:endParaRPr lang="en-US" sz="2000" dirty="0"/>
          </a:p>
          <a:p>
            <a:pPr lvl="2"/>
            <a:r>
              <a:rPr lang="en-US" dirty="0"/>
              <a:t>Rules</a:t>
            </a:r>
            <a:endParaRPr lang="en-US" sz="2000" dirty="0"/>
          </a:p>
          <a:p>
            <a:pPr lvl="3"/>
            <a:r>
              <a:rPr lang="en-US" dirty="0"/>
              <a:t>The first word has the prefix </a:t>
            </a:r>
            <a:r>
              <a:rPr lang="en-US" u="sng" dirty="0"/>
              <a:t>hydro</a:t>
            </a:r>
            <a:r>
              <a:rPr lang="en-US" dirty="0"/>
              <a:t>- to name the hydrogen part of the compound.  </a:t>
            </a:r>
            <a:endParaRPr lang="en-US" sz="1800" dirty="0"/>
          </a:p>
          <a:p>
            <a:pPr lvl="3"/>
            <a:r>
              <a:rPr lang="en-US" dirty="0"/>
              <a:t>The rest of the first word consists of a form of the </a:t>
            </a:r>
            <a:r>
              <a:rPr lang="en-US" u="sng" dirty="0"/>
              <a:t>root</a:t>
            </a:r>
            <a:r>
              <a:rPr lang="en-US" dirty="0"/>
              <a:t> of the second element plus the suffix–</a:t>
            </a:r>
            <a:r>
              <a:rPr lang="en-US" u="sng" dirty="0" err="1"/>
              <a:t>ic</a:t>
            </a:r>
            <a:r>
              <a:rPr lang="en-US" dirty="0"/>
              <a:t>.</a:t>
            </a:r>
            <a:endParaRPr lang="en-US" sz="1800" dirty="0"/>
          </a:p>
          <a:p>
            <a:pPr lvl="3"/>
            <a:r>
              <a:rPr lang="en-US" dirty="0"/>
              <a:t>The second word is always </a:t>
            </a:r>
            <a:r>
              <a:rPr lang="en-US" u="sng" dirty="0"/>
              <a:t>acid</a:t>
            </a:r>
            <a:endParaRPr lang="en-US" sz="1800" dirty="0"/>
          </a:p>
          <a:p>
            <a:pPr lvl="4"/>
            <a:r>
              <a:rPr lang="en-US" dirty="0"/>
              <a:t>Ex: </a:t>
            </a:r>
            <a:r>
              <a:rPr lang="en-US" dirty="0" err="1"/>
              <a:t>HBr</a:t>
            </a:r>
            <a:r>
              <a:rPr lang="en-US" dirty="0"/>
              <a:t> = </a:t>
            </a:r>
            <a:r>
              <a:rPr lang="en-US" u="sng" dirty="0" err="1"/>
              <a:t>hydrobromic</a:t>
            </a:r>
            <a:r>
              <a:rPr lang="en-US" u="sng" dirty="0"/>
              <a:t> acid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50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Naming </a:t>
            </a:r>
            <a:r>
              <a:rPr lang="en-US" dirty="0" err="1"/>
              <a:t>oxyacids</a:t>
            </a:r>
            <a:endParaRPr lang="en-US" sz="2400" dirty="0"/>
          </a:p>
          <a:p>
            <a:pPr lvl="2"/>
            <a:r>
              <a:rPr lang="en-US" dirty="0"/>
              <a:t>An acid that contains both a </a:t>
            </a:r>
            <a:r>
              <a:rPr lang="en-US" u="sng" dirty="0"/>
              <a:t>hydrogen</a:t>
            </a:r>
            <a:r>
              <a:rPr lang="en-US" dirty="0"/>
              <a:t> atom and an </a:t>
            </a:r>
            <a:r>
              <a:rPr lang="en-US" u="sng" dirty="0"/>
              <a:t>oxyanion</a:t>
            </a:r>
            <a:r>
              <a:rPr lang="en-US" dirty="0"/>
              <a:t> is referred to as an oxyacid</a:t>
            </a:r>
            <a:endParaRPr lang="en-US" sz="2000" dirty="0"/>
          </a:p>
          <a:p>
            <a:pPr lvl="3"/>
            <a:r>
              <a:rPr lang="en-US" dirty="0"/>
              <a:t>An oxyanion is a </a:t>
            </a:r>
            <a:r>
              <a:rPr lang="en-US" u="sng" dirty="0"/>
              <a:t>polyatomic</a:t>
            </a:r>
            <a:r>
              <a:rPr lang="en-US" dirty="0"/>
              <a:t> ion containing one or more </a:t>
            </a:r>
            <a:r>
              <a:rPr lang="en-US" u="sng" dirty="0"/>
              <a:t>oxygen</a:t>
            </a:r>
            <a:r>
              <a:rPr lang="en-US" dirty="0"/>
              <a:t> atoms</a:t>
            </a:r>
            <a:endParaRPr lang="en-US" sz="1800" dirty="0"/>
          </a:p>
          <a:p>
            <a:pPr lvl="2"/>
            <a:r>
              <a:rPr lang="en-US" dirty="0"/>
              <a:t>Rules</a:t>
            </a:r>
            <a:endParaRPr lang="en-US" sz="20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Identify the </a:t>
            </a:r>
            <a:r>
              <a:rPr lang="en-US" u="sng" dirty="0"/>
              <a:t>oxyanion</a:t>
            </a:r>
            <a:r>
              <a:rPr lang="en-US" dirty="0"/>
              <a:t> present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The first word of an oxyacid’s name consists of the </a:t>
            </a:r>
            <a:r>
              <a:rPr lang="en-US" u="sng" dirty="0"/>
              <a:t>root</a:t>
            </a:r>
            <a:r>
              <a:rPr lang="en-US" dirty="0"/>
              <a:t> of the oxyanion and the prefix </a:t>
            </a:r>
            <a:r>
              <a:rPr lang="en-US" u="sng" dirty="0"/>
              <a:t>per</a:t>
            </a:r>
            <a:r>
              <a:rPr lang="en-US" dirty="0"/>
              <a:t>- or </a:t>
            </a:r>
            <a:r>
              <a:rPr lang="en-US" u="sng" dirty="0"/>
              <a:t>hypo</a:t>
            </a:r>
            <a:r>
              <a:rPr lang="en-US" dirty="0"/>
              <a:t>- if it is part of the oxyanion’s name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u="sng" dirty="0"/>
              <a:t>first</a:t>
            </a:r>
            <a:r>
              <a:rPr lang="en-US" dirty="0"/>
              <a:t> word of the oxyacid’s name also has a suffix that depends on the oxyanion’s </a:t>
            </a:r>
            <a:r>
              <a:rPr lang="en-US" u="sng" dirty="0"/>
              <a:t>suffix</a:t>
            </a:r>
            <a:endParaRPr lang="en-US" sz="1800" dirty="0"/>
          </a:p>
          <a:p>
            <a:pPr lvl="4"/>
            <a:r>
              <a:rPr lang="en-US" dirty="0"/>
              <a:t>If the oxyanion suffix is –</a:t>
            </a:r>
            <a:r>
              <a:rPr lang="en-US" u="sng" dirty="0"/>
              <a:t>ate</a:t>
            </a:r>
            <a:r>
              <a:rPr lang="en-US" dirty="0"/>
              <a:t>, replace it with the suffix –</a:t>
            </a:r>
            <a:r>
              <a:rPr lang="en-US" u="sng" dirty="0" err="1"/>
              <a:t>ic</a:t>
            </a:r>
            <a:endParaRPr lang="en-US" sz="1800" dirty="0"/>
          </a:p>
          <a:p>
            <a:pPr lvl="4"/>
            <a:r>
              <a:rPr lang="en-US" dirty="0"/>
              <a:t>If the oxyanion suffix is –</a:t>
            </a:r>
            <a:r>
              <a:rPr lang="en-US" u="sng" dirty="0" err="1"/>
              <a:t>ite</a:t>
            </a:r>
            <a:r>
              <a:rPr lang="en-US" dirty="0"/>
              <a:t>, replace it with the suffix –</a:t>
            </a:r>
            <a:r>
              <a:rPr lang="en-US" u="sng" dirty="0" err="1"/>
              <a:t>ous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u="sng" dirty="0"/>
              <a:t>second</a:t>
            </a:r>
            <a:r>
              <a:rPr lang="en-US" dirty="0"/>
              <a:t> word of the name is always acid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Ex: HNO</a:t>
            </a:r>
            <a:r>
              <a:rPr lang="en-US" baseline="-25000" dirty="0"/>
              <a:t>3</a:t>
            </a:r>
            <a:r>
              <a:rPr lang="en-US" dirty="0"/>
              <a:t> contains nitrate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u="sng" dirty="0"/>
              <a:t>nitric acid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14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Writing Formulas from Names</a:t>
            </a:r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name</a:t>
            </a:r>
            <a:r>
              <a:rPr lang="en-US" dirty="0"/>
              <a:t> of a molecular compound reveals its </a:t>
            </a:r>
            <a:r>
              <a:rPr lang="en-US" u="sng" dirty="0"/>
              <a:t>composition</a:t>
            </a:r>
            <a:endParaRPr lang="en-US" sz="2400" dirty="0"/>
          </a:p>
          <a:p>
            <a:pPr lvl="1"/>
            <a:r>
              <a:rPr lang="en-US" dirty="0"/>
              <a:t>The name of any binary molecule allows you to write the correct </a:t>
            </a:r>
            <a:r>
              <a:rPr lang="en-US" u="sng" dirty="0"/>
              <a:t>formula</a:t>
            </a:r>
            <a:endParaRPr lang="en-US" sz="2400" dirty="0"/>
          </a:p>
          <a:p>
            <a:pPr lvl="2"/>
            <a:r>
              <a:rPr lang="en-US" u="sng" dirty="0"/>
              <a:t>Subscripts</a:t>
            </a:r>
            <a:r>
              <a:rPr lang="en-US" dirty="0"/>
              <a:t> are determine by the prefixes used</a:t>
            </a:r>
            <a:endParaRPr lang="en-US" sz="2000" dirty="0"/>
          </a:p>
          <a:p>
            <a:pPr lvl="1"/>
            <a:r>
              <a:rPr lang="en-US" dirty="0"/>
              <a:t>Figure 12 is a flow chart that can be used to name molecular compounds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58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8.3 Molecular </a:t>
            </a:r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1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The Covalent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69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Structural Formulas</a:t>
            </a:r>
            <a:endParaRPr lang="en-US" sz="2800" dirty="0"/>
          </a:p>
          <a:p>
            <a:pPr lvl="1"/>
            <a:r>
              <a:rPr lang="en-US" dirty="0"/>
              <a:t>One of the most useful molecular models is the </a:t>
            </a:r>
            <a:r>
              <a:rPr lang="en-US" u="sng" dirty="0"/>
              <a:t>structural formula</a:t>
            </a:r>
            <a:r>
              <a:rPr lang="en-US" dirty="0"/>
              <a:t>, which uses letter symbols and bonds to show relative positions of atoms</a:t>
            </a:r>
            <a:endParaRPr lang="en-US" sz="2400" dirty="0"/>
          </a:p>
          <a:p>
            <a:pPr lvl="1"/>
            <a:r>
              <a:rPr lang="en-US" dirty="0"/>
              <a:t>You can predict the structural formula for many molecules by drawing the </a:t>
            </a:r>
            <a:r>
              <a:rPr lang="en-US" u="sng" dirty="0"/>
              <a:t>Lewis</a:t>
            </a:r>
            <a:r>
              <a:rPr lang="en-US" dirty="0"/>
              <a:t> structure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83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Lewis structures:</a:t>
            </a:r>
            <a:endParaRPr lang="en-US" sz="2400" dirty="0"/>
          </a:p>
          <a:p>
            <a:pPr lvl="2"/>
            <a:r>
              <a:rPr lang="en-US" dirty="0"/>
              <a:t>When drawing a Lewis structure, follow these steps</a:t>
            </a:r>
            <a:endParaRPr lang="en-US" sz="20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Predict the </a:t>
            </a:r>
            <a:r>
              <a:rPr lang="en-US" u="sng" dirty="0"/>
              <a:t>location</a:t>
            </a:r>
            <a:r>
              <a:rPr lang="en-US" dirty="0"/>
              <a:t> of certain atoms</a:t>
            </a:r>
            <a:endParaRPr lang="en-US" sz="1800" dirty="0"/>
          </a:p>
          <a:p>
            <a:pPr lvl="4"/>
            <a:r>
              <a:rPr lang="en-US" dirty="0"/>
              <a:t>The atom with the </a:t>
            </a:r>
            <a:r>
              <a:rPr lang="en-US" u="sng" dirty="0"/>
              <a:t>least</a:t>
            </a:r>
            <a:r>
              <a:rPr lang="en-US" dirty="0"/>
              <a:t> attraction for shared electrons is the </a:t>
            </a:r>
            <a:r>
              <a:rPr lang="en-US" u="sng" dirty="0"/>
              <a:t>central</a:t>
            </a:r>
            <a:r>
              <a:rPr lang="en-US" dirty="0"/>
              <a:t> atom (usually the element further left on the periodic table)</a:t>
            </a:r>
            <a:endParaRPr lang="en-US" sz="1800" dirty="0"/>
          </a:p>
          <a:p>
            <a:pPr lvl="4"/>
            <a:r>
              <a:rPr lang="en-US" u="sng" dirty="0"/>
              <a:t>Hydrogen</a:t>
            </a:r>
            <a:r>
              <a:rPr lang="en-US" dirty="0"/>
              <a:t> is always a terminal, or end, atom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Determine the number of </a:t>
            </a:r>
            <a:r>
              <a:rPr lang="en-US" u="sng" dirty="0"/>
              <a:t>electrons</a:t>
            </a:r>
            <a:r>
              <a:rPr lang="en-US" dirty="0"/>
              <a:t> available for bonding, the valence electrons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Determine the number of bonding </a:t>
            </a:r>
            <a:r>
              <a:rPr lang="en-US" u="sng" dirty="0"/>
              <a:t>pairs</a:t>
            </a:r>
            <a:endParaRPr lang="en-US" sz="1800" dirty="0"/>
          </a:p>
          <a:p>
            <a:pPr lvl="4"/>
            <a:r>
              <a:rPr lang="en-US" dirty="0"/>
              <a:t>Divide the number of electrons available by </a:t>
            </a:r>
            <a:r>
              <a:rPr lang="en-US" u="sng" dirty="0"/>
              <a:t>two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948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00" lvl="3" indent="-457200">
              <a:buFont typeface="+mj-lt"/>
              <a:buAutoNum type="arabicPeriod"/>
            </a:pPr>
            <a:r>
              <a:rPr lang="en-US" u="sng" dirty="0"/>
              <a:t>Place</a:t>
            </a:r>
            <a:r>
              <a:rPr lang="en-US" dirty="0"/>
              <a:t> the bonding pairs</a:t>
            </a:r>
            <a:endParaRPr lang="en-US" sz="1800" dirty="0"/>
          </a:p>
          <a:p>
            <a:pPr lvl="4"/>
            <a:r>
              <a:rPr lang="en-US" dirty="0"/>
              <a:t>Place one bonding pair (</a:t>
            </a:r>
            <a:r>
              <a:rPr lang="en-US" u="sng" dirty="0"/>
              <a:t>single</a:t>
            </a:r>
            <a:r>
              <a:rPr lang="en-US" dirty="0"/>
              <a:t> bond) between the central atom and each of the </a:t>
            </a:r>
            <a:r>
              <a:rPr lang="en-US" u="sng" dirty="0"/>
              <a:t>terminal</a:t>
            </a:r>
            <a:r>
              <a:rPr lang="en-US" dirty="0"/>
              <a:t> atoms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Determine the number of electron pairs </a:t>
            </a:r>
            <a:r>
              <a:rPr lang="en-US" u="sng" dirty="0"/>
              <a:t>remaining</a:t>
            </a:r>
            <a:endParaRPr lang="en-US" sz="1800" dirty="0"/>
          </a:p>
          <a:p>
            <a:pPr lvl="4"/>
            <a:r>
              <a:rPr lang="en-US" u="sng" dirty="0"/>
              <a:t>Subtract</a:t>
            </a:r>
            <a:r>
              <a:rPr lang="en-US" dirty="0"/>
              <a:t> the number of pairs used in step 4 from the total number determined in step 3.  </a:t>
            </a:r>
            <a:endParaRPr lang="en-US" sz="1800" dirty="0"/>
          </a:p>
          <a:p>
            <a:pPr lvl="4"/>
            <a:r>
              <a:rPr lang="en-US" dirty="0"/>
              <a:t>The remaining electron pairs are </a:t>
            </a:r>
            <a:r>
              <a:rPr lang="en-US" u="sng" dirty="0"/>
              <a:t>lone</a:t>
            </a:r>
            <a:r>
              <a:rPr lang="en-US" dirty="0"/>
              <a:t> pairs as well as double, or </a:t>
            </a:r>
            <a:r>
              <a:rPr lang="en-US" u="sng" dirty="0"/>
              <a:t>triple</a:t>
            </a:r>
            <a:r>
              <a:rPr lang="en-US" dirty="0"/>
              <a:t> bonds.  Place lone pairs around each </a:t>
            </a:r>
            <a:r>
              <a:rPr lang="en-US" u="sng" dirty="0"/>
              <a:t>terminal</a:t>
            </a:r>
            <a:r>
              <a:rPr lang="en-US" dirty="0"/>
              <a:t> atom (except H atoms) to satisfy the octet rule.</a:t>
            </a:r>
            <a:endParaRPr lang="en-US" sz="1800" dirty="0"/>
          </a:p>
          <a:p>
            <a:pPr lvl="4"/>
            <a:r>
              <a:rPr lang="en-US" dirty="0"/>
              <a:t>Any remaining pairs are assigned to the central atom</a:t>
            </a:r>
            <a:endParaRPr lang="en-US" sz="1800" dirty="0"/>
          </a:p>
          <a:p>
            <a:pPr marL="1828800" lvl="3" indent="-457200">
              <a:buFont typeface="+mj-lt"/>
              <a:buAutoNum type="arabicPeriod"/>
            </a:pPr>
            <a:r>
              <a:rPr lang="en-US" dirty="0"/>
              <a:t>Determine whether the central atom satisfies the </a:t>
            </a:r>
            <a:r>
              <a:rPr lang="en-US" u="sng" dirty="0"/>
              <a:t>octet</a:t>
            </a:r>
            <a:r>
              <a:rPr lang="en-US" dirty="0"/>
              <a:t> rule. </a:t>
            </a:r>
            <a:endParaRPr lang="en-US" sz="1800" dirty="0"/>
          </a:p>
          <a:p>
            <a:pPr lvl="4"/>
            <a:r>
              <a:rPr lang="en-US" dirty="0"/>
              <a:t>If the central atom does not have an octet, convert </a:t>
            </a:r>
            <a:r>
              <a:rPr lang="en-US" u="sng" dirty="0"/>
              <a:t>lone</a:t>
            </a:r>
            <a:r>
              <a:rPr lang="en-US" dirty="0"/>
              <a:t> pairs on the terminal atoms to form a </a:t>
            </a:r>
            <a:r>
              <a:rPr lang="en-US" u="sng" dirty="0"/>
              <a:t>double</a:t>
            </a:r>
            <a:r>
              <a:rPr lang="en-US" dirty="0"/>
              <a:t> or triple bond between the terminal and central atoms.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66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Lewis structures for polyatomic ions</a:t>
            </a:r>
            <a:endParaRPr lang="en-US" sz="2400" dirty="0"/>
          </a:p>
          <a:p>
            <a:pPr lvl="2"/>
            <a:r>
              <a:rPr lang="en-US" dirty="0"/>
              <a:t>Although the unit acts as an </a:t>
            </a:r>
            <a:r>
              <a:rPr lang="en-US" u="sng" dirty="0"/>
              <a:t>anion</a:t>
            </a:r>
            <a:r>
              <a:rPr lang="en-US" dirty="0"/>
              <a:t>, the atoms within a polyatomic ion are </a:t>
            </a:r>
            <a:r>
              <a:rPr lang="en-US" u="sng" dirty="0"/>
              <a:t>covalently</a:t>
            </a:r>
            <a:r>
              <a:rPr lang="en-US" dirty="0"/>
              <a:t> bonded</a:t>
            </a:r>
            <a:endParaRPr lang="en-US" sz="2000" dirty="0"/>
          </a:p>
          <a:p>
            <a:pPr lvl="2"/>
            <a:r>
              <a:rPr lang="en-US" dirty="0"/>
              <a:t>Compared to the number of valence electrons present in the atoms that make up the ion, </a:t>
            </a:r>
            <a:r>
              <a:rPr lang="en-US" u="sng" dirty="0"/>
              <a:t>more</a:t>
            </a:r>
            <a:r>
              <a:rPr lang="en-US" dirty="0"/>
              <a:t> electrons are present if the ion is </a:t>
            </a:r>
            <a:r>
              <a:rPr lang="en-US" u="sng" dirty="0"/>
              <a:t>negatively</a:t>
            </a:r>
            <a:r>
              <a:rPr lang="en-US" dirty="0"/>
              <a:t> charged and </a:t>
            </a:r>
            <a:r>
              <a:rPr lang="en-US" u="sng" dirty="0"/>
              <a:t>fewer</a:t>
            </a:r>
            <a:r>
              <a:rPr lang="en-US" dirty="0"/>
              <a:t> are present if the ion is </a:t>
            </a:r>
            <a:r>
              <a:rPr lang="en-US" u="sng" dirty="0"/>
              <a:t>positively</a:t>
            </a:r>
            <a:r>
              <a:rPr lang="en-US" dirty="0"/>
              <a:t> charged.</a:t>
            </a:r>
            <a:endParaRPr lang="en-US" sz="2000" dirty="0"/>
          </a:p>
          <a:p>
            <a:pPr lvl="2"/>
            <a:r>
              <a:rPr lang="en-US" dirty="0"/>
              <a:t>To find the </a:t>
            </a:r>
            <a:r>
              <a:rPr lang="en-US" u="sng" dirty="0"/>
              <a:t>total</a:t>
            </a:r>
            <a:r>
              <a:rPr lang="en-US" dirty="0"/>
              <a:t> number of electrons available for bonding:</a:t>
            </a:r>
            <a:endParaRPr lang="en-US" sz="2000" dirty="0"/>
          </a:p>
          <a:p>
            <a:pPr lvl="3"/>
            <a:r>
              <a:rPr lang="en-US" dirty="0"/>
              <a:t>Find the number of electrons available in the </a:t>
            </a:r>
            <a:r>
              <a:rPr lang="en-US" u="sng" dirty="0"/>
              <a:t>atoms</a:t>
            </a:r>
            <a:r>
              <a:rPr lang="en-US" dirty="0"/>
              <a:t> present in the ion</a:t>
            </a:r>
            <a:endParaRPr lang="en-US" sz="1800" dirty="0"/>
          </a:p>
          <a:p>
            <a:pPr lvl="3"/>
            <a:r>
              <a:rPr lang="en-US" u="sng" dirty="0"/>
              <a:t>Subtract</a:t>
            </a:r>
            <a:r>
              <a:rPr lang="en-US" dirty="0"/>
              <a:t> the ion charge if the ion is positive, and </a:t>
            </a:r>
            <a:r>
              <a:rPr lang="en-US" u="sng" dirty="0"/>
              <a:t>add</a:t>
            </a:r>
            <a:r>
              <a:rPr lang="en-US" dirty="0"/>
              <a:t> the charge if the ion is negative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10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Resonance Structures</a:t>
            </a:r>
            <a:endParaRPr lang="en-US" sz="2800" dirty="0"/>
          </a:p>
          <a:p>
            <a:pPr lvl="1"/>
            <a:r>
              <a:rPr lang="en-US" u="sng" dirty="0"/>
              <a:t>Resonance</a:t>
            </a:r>
            <a:r>
              <a:rPr lang="en-US" dirty="0"/>
              <a:t> is a condition that occurs when more than one valid Lewis structure can be written for a molecule or ion</a:t>
            </a:r>
            <a:endParaRPr lang="en-US" sz="2400" dirty="0"/>
          </a:p>
          <a:p>
            <a:pPr lvl="2"/>
            <a:r>
              <a:rPr lang="en-US" dirty="0"/>
              <a:t>Referred to as </a:t>
            </a:r>
            <a:r>
              <a:rPr lang="en-US" u="sng" dirty="0"/>
              <a:t>resonance structures</a:t>
            </a:r>
            <a:endParaRPr lang="en-US" sz="2000" dirty="0"/>
          </a:p>
          <a:p>
            <a:pPr lvl="2"/>
            <a:r>
              <a:rPr lang="en-US" dirty="0"/>
              <a:t>Differ only in the position of the </a:t>
            </a:r>
            <a:r>
              <a:rPr lang="en-US" u="sng" dirty="0"/>
              <a:t>electron</a:t>
            </a:r>
            <a:r>
              <a:rPr lang="en-US" dirty="0"/>
              <a:t> pairs, never the atom positions</a:t>
            </a:r>
            <a:endParaRPr lang="en-US" sz="2000" dirty="0"/>
          </a:p>
          <a:p>
            <a:pPr lvl="2"/>
            <a:r>
              <a:rPr lang="en-US" dirty="0"/>
              <a:t>Each molecule or ion that undergoes resonance behaves as if it has only </a:t>
            </a:r>
            <a:r>
              <a:rPr lang="en-US" u="sng" dirty="0"/>
              <a:t>one</a:t>
            </a:r>
            <a:r>
              <a:rPr lang="en-US" dirty="0"/>
              <a:t> structure</a:t>
            </a:r>
            <a:endParaRPr lang="en-US" sz="2000" dirty="0"/>
          </a:p>
          <a:p>
            <a:pPr lvl="2"/>
            <a:r>
              <a:rPr lang="en-US" dirty="0"/>
              <a:t>The actual bond length is an </a:t>
            </a:r>
            <a:r>
              <a:rPr lang="en-US" u="sng" dirty="0"/>
              <a:t>average</a:t>
            </a:r>
            <a:r>
              <a:rPr lang="en-US" dirty="0"/>
              <a:t> of the bonds in the resonance structures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44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Exceptions to the Octet Rule</a:t>
            </a:r>
            <a:endParaRPr lang="en-US" sz="2800" dirty="0"/>
          </a:p>
          <a:p>
            <a:pPr lvl="1"/>
            <a:r>
              <a:rPr lang="en-US" dirty="0"/>
              <a:t>Some molecules and ions do not </a:t>
            </a:r>
            <a:r>
              <a:rPr lang="en-US" u="sng" dirty="0"/>
              <a:t>obey</a:t>
            </a:r>
            <a:r>
              <a:rPr lang="en-US" dirty="0"/>
              <a:t> the octet rule</a:t>
            </a:r>
            <a:endParaRPr lang="en-US" sz="2400" dirty="0"/>
          </a:p>
          <a:p>
            <a:pPr lvl="2"/>
            <a:r>
              <a:rPr lang="en-US" dirty="0"/>
              <a:t>A small group of molecules might have an </a:t>
            </a:r>
            <a:r>
              <a:rPr lang="en-US" u="sng" dirty="0"/>
              <a:t>odd</a:t>
            </a:r>
            <a:r>
              <a:rPr lang="en-US" dirty="0"/>
              <a:t> number of valence electrons and be </a:t>
            </a:r>
            <a:r>
              <a:rPr lang="en-US" u="sng" dirty="0"/>
              <a:t>unable</a:t>
            </a:r>
            <a:r>
              <a:rPr lang="en-US" dirty="0"/>
              <a:t> to form an octet around each atom.</a:t>
            </a:r>
            <a:endParaRPr lang="en-US" sz="2000" dirty="0"/>
          </a:p>
          <a:p>
            <a:pPr lvl="2"/>
            <a:r>
              <a:rPr lang="en-US" dirty="0"/>
              <a:t>Some compounds form </a:t>
            </a:r>
            <a:r>
              <a:rPr lang="en-US" u="sng" dirty="0" err="1"/>
              <a:t>suboctects</a:t>
            </a:r>
            <a:r>
              <a:rPr lang="en-US" dirty="0"/>
              <a:t> – stable configurations with </a:t>
            </a:r>
            <a:r>
              <a:rPr lang="en-US" u="sng" dirty="0"/>
              <a:t>fewer</a:t>
            </a:r>
            <a:r>
              <a:rPr lang="en-US" dirty="0"/>
              <a:t> than eight electrons present around an atom</a:t>
            </a:r>
            <a:endParaRPr lang="en-US" sz="2000" dirty="0"/>
          </a:p>
          <a:p>
            <a:pPr lvl="3"/>
            <a:r>
              <a:rPr lang="en-US" dirty="0"/>
              <a:t>A </a:t>
            </a:r>
            <a:r>
              <a:rPr lang="en-US" u="sng" dirty="0"/>
              <a:t>coordinate</a:t>
            </a:r>
            <a:r>
              <a:rPr lang="en-US" dirty="0"/>
              <a:t> covalent bond forms when one atom donates </a:t>
            </a:r>
            <a:r>
              <a:rPr lang="en-US" u="sng" dirty="0"/>
              <a:t>both</a:t>
            </a:r>
            <a:r>
              <a:rPr lang="en-US" dirty="0"/>
              <a:t> of the electrons to be shared with an atom or ion that needs two electrons to become stable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05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Some compounds have a central atom that contain </a:t>
            </a:r>
            <a:r>
              <a:rPr lang="en-US" u="sng" dirty="0"/>
              <a:t>more</a:t>
            </a:r>
            <a:r>
              <a:rPr lang="en-US" dirty="0"/>
              <a:t> than </a:t>
            </a:r>
            <a:r>
              <a:rPr lang="en-US" u="sng" dirty="0"/>
              <a:t>eight</a:t>
            </a:r>
            <a:r>
              <a:rPr lang="en-US" dirty="0"/>
              <a:t> valence electrons</a:t>
            </a:r>
            <a:endParaRPr lang="en-US" sz="2000" dirty="0"/>
          </a:p>
          <a:p>
            <a:pPr lvl="3"/>
            <a:r>
              <a:rPr lang="en-US" u="sng" dirty="0"/>
              <a:t>Expanded</a:t>
            </a:r>
            <a:r>
              <a:rPr lang="en-US" dirty="0"/>
              <a:t> octet</a:t>
            </a:r>
            <a:endParaRPr lang="en-US" sz="1800" dirty="0"/>
          </a:p>
          <a:p>
            <a:pPr lvl="3"/>
            <a:r>
              <a:rPr lang="en-US" dirty="0"/>
              <a:t>When you draw the Lewis structure, either extra lone pairs are added to the </a:t>
            </a:r>
            <a:r>
              <a:rPr lang="en-US" u="sng" dirty="0"/>
              <a:t>central</a:t>
            </a:r>
            <a:r>
              <a:rPr lang="en-US" dirty="0"/>
              <a:t> atom, or more than four </a:t>
            </a:r>
            <a:r>
              <a:rPr lang="en-US" u="sng" dirty="0"/>
              <a:t>bonding</a:t>
            </a:r>
            <a:r>
              <a:rPr lang="en-US" dirty="0"/>
              <a:t> atoms are present in the molecule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44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8.4 Molecular </a:t>
            </a:r>
            <a:r>
              <a:rPr lang="en-US" dirty="0" smtClean="0"/>
              <a:t>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45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VSEPR Model</a:t>
            </a:r>
            <a:endParaRPr lang="en-US" sz="2800" dirty="0"/>
          </a:p>
          <a:p>
            <a:pPr lvl="1"/>
            <a:r>
              <a:rPr lang="en-US" dirty="0"/>
              <a:t>The molecular geometry, or </a:t>
            </a:r>
            <a:r>
              <a:rPr lang="en-US" u="sng" dirty="0"/>
              <a:t>shape</a:t>
            </a:r>
            <a:r>
              <a:rPr lang="en-US" dirty="0"/>
              <a:t>, of a molecule determines many of its physical and chemical properties.</a:t>
            </a:r>
            <a:endParaRPr lang="en-US" sz="2400" dirty="0"/>
          </a:p>
          <a:p>
            <a:pPr lvl="1"/>
            <a:r>
              <a:rPr lang="en-US" dirty="0"/>
              <a:t>The model used to determine the molecular shape is referred to as the Valence Shell Electron Pair Repulsion model, or </a:t>
            </a:r>
            <a:r>
              <a:rPr lang="en-US" u="sng" dirty="0"/>
              <a:t>VESPR</a:t>
            </a:r>
            <a:r>
              <a:rPr lang="en-US" dirty="0"/>
              <a:t> model.</a:t>
            </a:r>
            <a:endParaRPr lang="en-US" sz="2400" dirty="0"/>
          </a:p>
          <a:p>
            <a:pPr lvl="2"/>
            <a:r>
              <a:rPr lang="en-US" dirty="0"/>
              <a:t>Based on an arrangement that </a:t>
            </a:r>
            <a:r>
              <a:rPr lang="en-US" u="sng" dirty="0"/>
              <a:t>minimizes</a:t>
            </a:r>
            <a:r>
              <a:rPr lang="en-US" dirty="0"/>
              <a:t> the </a:t>
            </a:r>
            <a:r>
              <a:rPr lang="en-US" u="sng" dirty="0"/>
              <a:t>repulsion</a:t>
            </a:r>
            <a:r>
              <a:rPr lang="en-US" dirty="0"/>
              <a:t> of shared and unshared pairs (of electrons) around the central atom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747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Repulsion forces cause the atoms in a molecule to be positioned at </a:t>
            </a:r>
            <a:r>
              <a:rPr lang="en-US" u="sng" dirty="0"/>
              <a:t>fixed</a:t>
            </a:r>
            <a:r>
              <a:rPr lang="en-US" dirty="0"/>
              <a:t> angles relative to one another</a:t>
            </a:r>
            <a:endParaRPr lang="en-US" sz="2400" dirty="0"/>
          </a:p>
          <a:p>
            <a:pPr lvl="2"/>
            <a:r>
              <a:rPr lang="en-US" dirty="0"/>
              <a:t>The angle formed by two terminal atoms and the central atom is a </a:t>
            </a:r>
            <a:r>
              <a:rPr lang="en-US" u="sng" dirty="0"/>
              <a:t>bond angle</a:t>
            </a:r>
            <a:endParaRPr lang="en-US" sz="2000" dirty="0"/>
          </a:p>
          <a:p>
            <a:pPr lvl="1"/>
            <a:r>
              <a:rPr lang="en-US" u="sng" dirty="0"/>
              <a:t>Unshared</a:t>
            </a:r>
            <a:r>
              <a:rPr lang="en-US" dirty="0"/>
              <a:t> pairs of electrons occupy a slightly </a:t>
            </a:r>
            <a:r>
              <a:rPr lang="en-US" u="sng" dirty="0"/>
              <a:t>larger</a:t>
            </a:r>
            <a:r>
              <a:rPr lang="en-US" dirty="0"/>
              <a:t> orbital than shared electrons</a:t>
            </a:r>
            <a:endParaRPr lang="en-US" sz="2400" dirty="0"/>
          </a:p>
          <a:p>
            <a:pPr lvl="1"/>
            <a:r>
              <a:rPr lang="en-US" dirty="0"/>
              <a:t>Table 6 illustrates some common shapes of molecules including:</a:t>
            </a:r>
            <a:endParaRPr lang="en-US" sz="2400" dirty="0"/>
          </a:p>
          <a:p>
            <a:pPr lvl="2"/>
            <a:r>
              <a:rPr lang="en-US" u="sng" dirty="0"/>
              <a:t>Linear</a:t>
            </a:r>
            <a:endParaRPr lang="en-US" sz="2000" dirty="0"/>
          </a:p>
          <a:p>
            <a:pPr lvl="2"/>
            <a:r>
              <a:rPr lang="en-US" dirty="0"/>
              <a:t>Trigonal planar</a:t>
            </a:r>
            <a:endParaRPr lang="en-US" sz="2000" dirty="0"/>
          </a:p>
          <a:p>
            <a:pPr lvl="2"/>
            <a:r>
              <a:rPr lang="en-US" dirty="0"/>
              <a:t>Tetrahedral</a:t>
            </a:r>
            <a:endParaRPr lang="en-US" sz="2000" dirty="0"/>
          </a:p>
          <a:p>
            <a:pPr lvl="2"/>
            <a:r>
              <a:rPr lang="en-US" u="sng" dirty="0"/>
              <a:t>Bent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8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What is a covalent bond?</a:t>
            </a:r>
            <a:endParaRPr lang="en-US" sz="2800" dirty="0"/>
          </a:p>
          <a:p>
            <a:pPr lvl="1"/>
            <a:r>
              <a:rPr lang="en-US" dirty="0"/>
              <a:t>The chemical bond that results from </a:t>
            </a:r>
            <a:r>
              <a:rPr lang="en-US" u="sng" dirty="0"/>
              <a:t>sharing</a:t>
            </a:r>
            <a:r>
              <a:rPr lang="en-US" dirty="0"/>
              <a:t> valence electrons is a </a:t>
            </a:r>
            <a:r>
              <a:rPr lang="en-US" u="sng" dirty="0"/>
              <a:t>covalent</a:t>
            </a:r>
            <a:r>
              <a:rPr lang="en-US" dirty="0"/>
              <a:t> bond.</a:t>
            </a:r>
            <a:endParaRPr lang="en-US" sz="24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molecule</a:t>
            </a:r>
            <a:r>
              <a:rPr lang="en-US" dirty="0"/>
              <a:t> is formed when </a:t>
            </a:r>
            <a:r>
              <a:rPr lang="en-US" u="sng" dirty="0"/>
              <a:t>two</a:t>
            </a:r>
            <a:r>
              <a:rPr lang="en-US" dirty="0"/>
              <a:t> or more atoms bond covalently</a:t>
            </a:r>
            <a:endParaRPr lang="en-US" sz="2400" dirty="0"/>
          </a:p>
          <a:p>
            <a:pPr lvl="1"/>
            <a:r>
              <a:rPr lang="en-US" dirty="0"/>
              <a:t>The shared electrons are considered to be part of the </a:t>
            </a:r>
            <a:r>
              <a:rPr lang="en-US" u="sng" dirty="0"/>
              <a:t>outer</a:t>
            </a:r>
            <a:r>
              <a:rPr lang="en-US" dirty="0"/>
              <a:t> energy level of </a:t>
            </a:r>
            <a:r>
              <a:rPr lang="en-US" u="sng" dirty="0"/>
              <a:t>both</a:t>
            </a:r>
            <a:r>
              <a:rPr lang="en-US" dirty="0"/>
              <a:t> atoms involved.</a:t>
            </a:r>
            <a:endParaRPr lang="en-US" sz="2400" dirty="0"/>
          </a:p>
          <a:p>
            <a:pPr lvl="1"/>
            <a:r>
              <a:rPr lang="en-US" dirty="0"/>
              <a:t>Generally occurs between elements that are relatively </a:t>
            </a:r>
            <a:r>
              <a:rPr lang="en-US" u="sng" dirty="0"/>
              <a:t>close</a:t>
            </a:r>
            <a:r>
              <a:rPr lang="en-US" dirty="0"/>
              <a:t> to each other on the periodic table</a:t>
            </a:r>
            <a:endParaRPr lang="en-US" sz="2400" dirty="0"/>
          </a:p>
          <a:p>
            <a:pPr lvl="2"/>
            <a:r>
              <a:rPr lang="en-US" dirty="0"/>
              <a:t>The majority of covalent bonds form between </a:t>
            </a:r>
            <a:r>
              <a:rPr lang="en-US" u="sng" dirty="0"/>
              <a:t>nonmetals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95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Hybridization</a:t>
            </a:r>
            <a:endParaRPr lang="en-US" sz="28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hybrid</a:t>
            </a:r>
            <a:r>
              <a:rPr lang="en-US" dirty="0"/>
              <a:t> occurs when two things are combined and the result has characteristics of both</a:t>
            </a:r>
            <a:endParaRPr lang="en-US" sz="2400" dirty="0"/>
          </a:p>
          <a:p>
            <a:pPr lvl="1"/>
            <a:r>
              <a:rPr lang="en-US" u="sng" dirty="0"/>
              <a:t>Hybridization</a:t>
            </a:r>
            <a:r>
              <a:rPr lang="en-US" dirty="0"/>
              <a:t> is a process in which atomic orbitals are mixed and form new, </a:t>
            </a:r>
            <a:r>
              <a:rPr lang="en-US" u="sng" dirty="0"/>
              <a:t>identical</a:t>
            </a:r>
            <a:r>
              <a:rPr lang="en-US" dirty="0"/>
              <a:t> hybrid orbitals</a:t>
            </a:r>
            <a:endParaRPr lang="en-US" sz="2400" dirty="0"/>
          </a:p>
          <a:p>
            <a:pPr lvl="2"/>
            <a:r>
              <a:rPr lang="en-US" dirty="0"/>
              <a:t>Each orbital contains </a:t>
            </a:r>
            <a:r>
              <a:rPr lang="en-US" u="sng" dirty="0"/>
              <a:t>one</a:t>
            </a:r>
            <a:r>
              <a:rPr lang="en-US" dirty="0"/>
              <a:t> electron that it can </a:t>
            </a:r>
            <a:r>
              <a:rPr lang="en-US" u="sng" dirty="0"/>
              <a:t>share</a:t>
            </a:r>
            <a:r>
              <a:rPr lang="en-US" dirty="0"/>
              <a:t> with another atom</a:t>
            </a:r>
            <a:endParaRPr lang="en-US" sz="2000" dirty="0"/>
          </a:p>
          <a:p>
            <a:pPr lvl="2"/>
            <a:r>
              <a:rPr lang="en-US" dirty="0"/>
              <a:t>The hybrid orbital </a:t>
            </a:r>
            <a:r>
              <a:rPr lang="en-US" u="sng" dirty="0"/>
              <a:t>sp</a:t>
            </a:r>
            <a:r>
              <a:rPr lang="en-US" u="sng" baseline="30000" dirty="0"/>
              <a:t>3</a:t>
            </a:r>
            <a:r>
              <a:rPr lang="en-US" dirty="0"/>
              <a:t> has </a:t>
            </a:r>
            <a:r>
              <a:rPr lang="en-US" u="sng" dirty="0"/>
              <a:t>four</a:t>
            </a:r>
            <a:r>
              <a:rPr lang="en-US" dirty="0"/>
              <a:t> hybrid orbitals that form from one s orbital and three p orbitals. </a:t>
            </a:r>
            <a:endParaRPr lang="en-US" sz="2000" dirty="0"/>
          </a:p>
          <a:p>
            <a:pPr lvl="2"/>
            <a:r>
              <a:rPr lang="en-US" u="sng" dirty="0"/>
              <a:t>Lone</a:t>
            </a:r>
            <a:r>
              <a:rPr lang="en-US" dirty="0"/>
              <a:t> pairs also occupy hybrid orbitals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91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8.5 Electronegativity and </a:t>
            </a:r>
            <a:r>
              <a:rPr lang="en-US" dirty="0" smtClean="0"/>
              <a:t>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049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Electronegativity and Bond Character</a:t>
            </a:r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scale</a:t>
            </a:r>
            <a:r>
              <a:rPr lang="en-US" dirty="0"/>
              <a:t> of electronegativity evaluates the electron </a:t>
            </a:r>
            <a:r>
              <a:rPr lang="en-US" u="sng" dirty="0"/>
              <a:t>affinity</a:t>
            </a:r>
            <a:r>
              <a:rPr lang="en-US" dirty="0"/>
              <a:t> of specific atoms in a compound</a:t>
            </a:r>
            <a:endParaRPr lang="en-US" sz="2400" dirty="0"/>
          </a:p>
          <a:p>
            <a:pPr lvl="2"/>
            <a:r>
              <a:rPr lang="en-US" dirty="0"/>
              <a:t>Electronegativity indicates the relative </a:t>
            </a:r>
            <a:r>
              <a:rPr lang="en-US" u="sng" dirty="0"/>
              <a:t>ability</a:t>
            </a:r>
            <a:r>
              <a:rPr lang="en-US" dirty="0"/>
              <a:t> of an atom to attract </a:t>
            </a:r>
            <a:r>
              <a:rPr lang="en-US" u="sng" dirty="0"/>
              <a:t>electrons</a:t>
            </a:r>
            <a:r>
              <a:rPr lang="en-US" dirty="0"/>
              <a:t> in a chemical bond</a:t>
            </a:r>
            <a:endParaRPr lang="en-US" sz="2000" dirty="0"/>
          </a:p>
          <a:p>
            <a:pPr lvl="1"/>
            <a:r>
              <a:rPr lang="en-US" dirty="0"/>
              <a:t>Electrons in bonds between </a:t>
            </a:r>
            <a:r>
              <a:rPr lang="en-US" u="sng" dirty="0"/>
              <a:t>identical</a:t>
            </a:r>
            <a:r>
              <a:rPr lang="en-US" dirty="0"/>
              <a:t> atoms have an electronegativity difference of </a:t>
            </a:r>
            <a:r>
              <a:rPr lang="en-US" u="sng" dirty="0"/>
              <a:t>zero</a:t>
            </a:r>
            <a:r>
              <a:rPr lang="en-US" dirty="0"/>
              <a:t> – meaning that the electrons are equally shared</a:t>
            </a:r>
            <a:endParaRPr lang="en-US" sz="2400" dirty="0"/>
          </a:p>
          <a:p>
            <a:pPr lvl="2"/>
            <a:r>
              <a:rPr lang="en-US" u="sng" dirty="0"/>
              <a:t>Nonpolar</a:t>
            </a:r>
            <a:r>
              <a:rPr lang="en-US" dirty="0"/>
              <a:t> covalent bond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9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Unequal sharing results in a </a:t>
            </a:r>
            <a:r>
              <a:rPr lang="en-US" u="sng" dirty="0"/>
              <a:t>polar</a:t>
            </a:r>
            <a:r>
              <a:rPr lang="en-US" dirty="0"/>
              <a:t> covalent bond</a:t>
            </a:r>
            <a:endParaRPr lang="en-US" sz="2400" dirty="0"/>
          </a:p>
          <a:p>
            <a:pPr lvl="2"/>
            <a:r>
              <a:rPr lang="en-US" dirty="0"/>
              <a:t>Occurs when elements of </a:t>
            </a:r>
            <a:r>
              <a:rPr lang="en-US" u="sng" dirty="0"/>
              <a:t>different</a:t>
            </a:r>
            <a:r>
              <a:rPr lang="en-US" dirty="0"/>
              <a:t> electronegativity form a compound</a:t>
            </a:r>
            <a:endParaRPr lang="en-US" sz="2000" dirty="0"/>
          </a:p>
          <a:p>
            <a:pPr lvl="2"/>
            <a:r>
              <a:rPr lang="en-US" u="sng" dirty="0"/>
              <a:t>Large</a:t>
            </a:r>
            <a:r>
              <a:rPr lang="en-US" dirty="0"/>
              <a:t> differences in electronegativity indicate an electron </a:t>
            </a:r>
            <a:r>
              <a:rPr lang="en-US" u="sng" dirty="0"/>
              <a:t>transfer</a:t>
            </a:r>
            <a:r>
              <a:rPr lang="en-US" dirty="0"/>
              <a:t>, resulting in a bond that is primarily </a:t>
            </a:r>
            <a:r>
              <a:rPr lang="en-US" u="sng" dirty="0"/>
              <a:t>ionic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947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Polar Covalent Bonds</a:t>
            </a:r>
            <a:endParaRPr lang="en-US" sz="2800" dirty="0"/>
          </a:p>
          <a:p>
            <a:pPr lvl="1"/>
            <a:r>
              <a:rPr lang="en-US" dirty="0"/>
              <a:t>When a </a:t>
            </a:r>
            <a:r>
              <a:rPr lang="en-US" u="sng" dirty="0"/>
              <a:t>polar</a:t>
            </a:r>
            <a:r>
              <a:rPr lang="en-US" dirty="0"/>
              <a:t> bond forms, the shared electron pair or pairs are pulled toward </a:t>
            </a:r>
            <a:r>
              <a:rPr lang="en-US" u="sng" dirty="0"/>
              <a:t>one</a:t>
            </a:r>
            <a:r>
              <a:rPr lang="en-US" dirty="0"/>
              <a:t> of the atoms</a:t>
            </a:r>
            <a:endParaRPr lang="en-US" sz="2400" dirty="0"/>
          </a:p>
          <a:p>
            <a:pPr lvl="1"/>
            <a:r>
              <a:rPr lang="en-US" dirty="0"/>
              <a:t>The electrons spend more time around one atom, resulting in </a:t>
            </a:r>
            <a:r>
              <a:rPr lang="en-US" u="sng" dirty="0"/>
              <a:t>partial</a:t>
            </a:r>
            <a:r>
              <a:rPr lang="en-US" dirty="0"/>
              <a:t> charges at the </a:t>
            </a:r>
            <a:r>
              <a:rPr lang="en-US" u="sng" dirty="0"/>
              <a:t>ends</a:t>
            </a:r>
            <a:r>
              <a:rPr lang="en-US" dirty="0"/>
              <a:t> of the bond </a:t>
            </a:r>
            <a:endParaRPr lang="en-US" sz="2400" dirty="0"/>
          </a:p>
          <a:p>
            <a:pPr lvl="2"/>
            <a:r>
              <a:rPr lang="en-US" dirty="0"/>
              <a:t>The Greek letter </a:t>
            </a:r>
            <a:r>
              <a:rPr lang="en-US" u="sng" dirty="0"/>
              <a:t>delta</a:t>
            </a:r>
            <a:r>
              <a:rPr lang="en-US" dirty="0"/>
              <a:t> (δ) is used to represent a </a:t>
            </a:r>
            <a:r>
              <a:rPr lang="en-US" u="sng" dirty="0"/>
              <a:t>partial</a:t>
            </a:r>
            <a:r>
              <a:rPr lang="en-US" dirty="0"/>
              <a:t> charge</a:t>
            </a:r>
            <a:endParaRPr lang="en-US" sz="2000" dirty="0"/>
          </a:p>
          <a:p>
            <a:pPr lvl="3"/>
            <a:r>
              <a:rPr lang="en-US" dirty="0"/>
              <a:t>δ</a:t>
            </a:r>
            <a:r>
              <a:rPr lang="en-US" baseline="30000" dirty="0"/>
              <a:t>-</a:t>
            </a:r>
            <a:r>
              <a:rPr lang="en-US" dirty="0"/>
              <a:t> indicates slightly </a:t>
            </a:r>
            <a:r>
              <a:rPr lang="en-US" u="sng" dirty="0"/>
              <a:t>negative</a:t>
            </a:r>
            <a:r>
              <a:rPr lang="en-US" dirty="0"/>
              <a:t> charge</a:t>
            </a:r>
            <a:endParaRPr lang="en-US" sz="1800" dirty="0"/>
          </a:p>
          <a:p>
            <a:pPr lvl="3"/>
            <a:r>
              <a:rPr lang="en-US" dirty="0"/>
              <a:t>δ</a:t>
            </a:r>
            <a:r>
              <a:rPr lang="en-US" baseline="30000" dirty="0"/>
              <a:t>+</a:t>
            </a:r>
            <a:r>
              <a:rPr lang="en-US" dirty="0"/>
              <a:t> indicates slightly </a:t>
            </a:r>
            <a:r>
              <a:rPr lang="en-US" u="sng" dirty="0"/>
              <a:t>positive</a:t>
            </a:r>
            <a:r>
              <a:rPr lang="en-US" dirty="0"/>
              <a:t> charge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70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Molecular polarity</a:t>
            </a:r>
            <a:endParaRPr lang="en-US" sz="2400" dirty="0"/>
          </a:p>
          <a:p>
            <a:pPr lvl="2"/>
            <a:r>
              <a:rPr lang="en-US" dirty="0"/>
              <a:t>Molecules are either </a:t>
            </a:r>
            <a:r>
              <a:rPr lang="en-US" u="sng" dirty="0"/>
              <a:t>nonpolar</a:t>
            </a:r>
            <a:r>
              <a:rPr lang="en-US" dirty="0"/>
              <a:t> or </a:t>
            </a:r>
            <a:r>
              <a:rPr lang="en-US" u="sng" dirty="0"/>
              <a:t>polar</a:t>
            </a:r>
            <a:r>
              <a:rPr lang="en-US" dirty="0"/>
              <a:t>, depending on the location and nature of the covalent bonds they contain</a:t>
            </a:r>
            <a:endParaRPr lang="en-US" sz="2000" dirty="0"/>
          </a:p>
          <a:p>
            <a:pPr lvl="2"/>
            <a:r>
              <a:rPr lang="en-US" dirty="0"/>
              <a:t>Nonpolar molecules are </a:t>
            </a:r>
            <a:r>
              <a:rPr lang="en-US" u="sng" dirty="0"/>
              <a:t>not</a:t>
            </a:r>
            <a:r>
              <a:rPr lang="en-US" dirty="0"/>
              <a:t> attracted by an </a:t>
            </a:r>
            <a:r>
              <a:rPr lang="en-US" u="sng" dirty="0"/>
              <a:t>electric</a:t>
            </a:r>
            <a:r>
              <a:rPr lang="en-US" dirty="0"/>
              <a:t> field while polar molecules are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730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Polarity and molecular shape</a:t>
            </a:r>
            <a:endParaRPr lang="en-US" sz="2400" dirty="0"/>
          </a:p>
          <a:p>
            <a:pPr lvl="2"/>
            <a:r>
              <a:rPr lang="en-US" u="sng" dirty="0"/>
              <a:t>Symmetric</a:t>
            </a:r>
            <a:r>
              <a:rPr lang="en-US" dirty="0"/>
              <a:t> molecules are usually nonpolar</a:t>
            </a:r>
            <a:endParaRPr lang="en-US" sz="2000" dirty="0"/>
          </a:p>
          <a:p>
            <a:pPr lvl="3"/>
            <a:r>
              <a:rPr lang="en-US" dirty="0"/>
              <a:t>Even if the molecule contains polar </a:t>
            </a:r>
            <a:r>
              <a:rPr lang="en-US" u="sng" dirty="0"/>
              <a:t>bonds</a:t>
            </a:r>
            <a:r>
              <a:rPr lang="en-US" dirty="0"/>
              <a:t>, the polar bonds </a:t>
            </a:r>
            <a:r>
              <a:rPr lang="en-US" u="sng" dirty="0"/>
              <a:t>cancel</a:t>
            </a:r>
            <a:r>
              <a:rPr lang="en-US" dirty="0"/>
              <a:t> each other out</a:t>
            </a:r>
            <a:endParaRPr lang="en-US" sz="1800" dirty="0"/>
          </a:p>
          <a:p>
            <a:pPr lvl="2"/>
            <a:r>
              <a:rPr lang="en-US" u="sng" dirty="0"/>
              <a:t>Asymmetric</a:t>
            </a:r>
            <a:r>
              <a:rPr lang="en-US" dirty="0"/>
              <a:t> molecules are polar as long as the bond type is polar</a:t>
            </a:r>
            <a:endParaRPr lang="en-US" sz="2000" dirty="0"/>
          </a:p>
          <a:p>
            <a:pPr lvl="2"/>
            <a:r>
              <a:rPr lang="en-US" dirty="0"/>
              <a:t>If the charge distribution is </a:t>
            </a:r>
            <a:r>
              <a:rPr lang="en-US" u="sng" dirty="0"/>
              <a:t>unequal</a:t>
            </a:r>
            <a:r>
              <a:rPr lang="en-US" dirty="0"/>
              <a:t> because the molecule is asymmetric the molecule is </a:t>
            </a:r>
            <a:r>
              <a:rPr lang="en-US" u="sng" dirty="0"/>
              <a:t>polar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659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Solubility of polar molecules</a:t>
            </a:r>
            <a:endParaRPr lang="en-US" sz="2400" dirty="0"/>
          </a:p>
          <a:p>
            <a:pPr lvl="2"/>
            <a:r>
              <a:rPr lang="en-US" u="sng" dirty="0"/>
              <a:t>Solubility</a:t>
            </a:r>
            <a:r>
              <a:rPr lang="en-US" dirty="0"/>
              <a:t> = ability of a substance to dissolve in another substance</a:t>
            </a:r>
            <a:endParaRPr lang="en-US" sz="2000" dirty="0"/>
          </a:p>
          <a:p>
            <a:pPr lvl="3"/>
            <a:r>
              <a:rPr lang="en-US" dirty="0"/>
              <a:t>Determined by </a:t>
            </a:r>
            <a:r>
              <a:rPr lang="en-US" u="sng" dirty="0"/>
              <a:t>bond</a:t>
            </a:r>
            <a:r>
              <a:rPr lang="en-US" dirty="0"/>
              <a:t> type and </a:t>
            </a:r>
            <a:r>
              <a:rPr lang="en-US" u="sng" dirty="0"/>
              <a:t>shape</a:t>
            </a:r>
            <a:r>
              <a:rPr lang="en-US" dirty="0"/>
              <a:t> of the molecules present </a:t>
            </a:r>
            <a:endParaRPr lang="en-US" sz="1800" dirty="0"/>
          </a:p>
          <a:p>
            <a:pPr lvl="2"/>
            <a:r>
              <a:rPr lang="en-US" dirty="0"/>
              <a:t>Polar molecules and ionic compounds are usually </a:t>
            </a:r>
            <a:r>
              <a:rPr lang="en-US" u="sng" dirty="0"/>
              <a:t>soluble</a:t>
            </a:r>
            <a:r>
              <a:rPr lang="en-US" dirty="0"/>
              <a:t> in polar substances, but nonpolar molecules dissolve only in </a:t>
            </a:r>
            <a:r>
              <a:rPr lang="en-US" u="sng" dirty="0"/>
              <a:t>nonpolar</a:t>
            </a:r>
            <a:r>
              <a:rPr lang="en-US" dirty="0"/>
              <a:t> substances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907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Properties of Covalent Compounds</a:t>
            </a:r>
            <a:endParaRPr lang="en-US" sz="2800" dirty="0"/>
          </a:p>
          <a:p>
            <a:pPr lvl="1"/>
            <a:r>
              <a:rPr lang="en-US" dirty="0"/>
              <a:t>Differences in </a:t>
            </a:r>
            <a:r>
              <a:rPr lang="en-US" u="sng" dirty="0"/>
              <a:t>properties</a:t>
            </a:r>
            <a:r>
              <a:rPr lang="en-US" dirty="0"/>
              <a:t> are a result of differences in attractive </a:t>
            </a:r>
            <a:r>
              <a:rPr lang="en-US" u="sng" dirty="0"/>
              <a:t>forces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In a covalent compound, the covalent bonds between </a:t>
            </a:r>
            <a:r>
              <a:rPr lang="en-US" u="sng" dirty="0"/>
              <a:t>atoms</a:t>
            </a:r>
            <a:r>
              <a:rPr lang="en-US" dirty="0"/>
              <a:t> in molecules are strong, but the attraction forces between </a:t>
            </a:r>
            <a:r>
              <a:rPr lang="en-US" u="sng" dirty="0"/>
              <a:t>molecules</a:t>
            </a:r>
            <a:r>
              <a:rPr lang="en-US" dirty="0"/>
              <a:t> are relatively </a:t>
            </a:r>
            <a:r>
              <a:rPr lang="en-US" u="sng" dirty="0"/>
              <a:t>weak</a:t>
            </a:r>
            <a:r>
              <a:rPr lang="en-US" dirty="0"/>
              <a:t>.</a:t>
            </a:r>
            <a:endParaRPr lang="en-US" sz="2400" dirty="0"/>
          </a:p>
          <a:p>
            <a:pPr lvl="2"/>
            <a:r>
              <a:rPr lang="en-US" dirty="0"/>
              <a:t>Forces between molecules are called </a:t>
            </a:r>
            <a:r>
              <a:rPr lang="en-US" u="sng" dirty="0"/>
              <a:t>intermolecular</a:t>
            </a:r>
            <a:r>
              <a:rPr lang="en-US" dirty="0"/>
              <a:t> forces, or van der Waals forces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31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There are different types of intermolecular forces</a:t>
            </a:r>
            <a:endParaRPr lang="en-US" sz="2400" dirty="0"/>
          </a:p>
          <a:p>
            <a:pPr lvl="2"/>
            <a:r>
              <a:rPr lang="en-US" dirty="0"/>
              <a:t>Between nonpolar molecules, the force is weak and called a </a:t>
            </a:r>
            <a:r>
              <a:rPr lang="en-US" u="sng" dirty="0"/>
              <a:t>dispersion force</a:t>
            </a:r>
            <a:r>
              <a:rPr lang="en-US" dirty="0"/>
              <a:t>, or induced dipole</a:t>
            </a:r>
            <a:endParaRPr lang="en-US" sz="2000" dirty="0"/>
          </a:p>
          <a:p>
            <a:pPr lvl="2"/>
            <a:r>
              <a:rPr lang="en-US" dirty="0"/>
              <a:t>The force between oppositely charged ends of two polar molecules is called a </a:t>
            </a:r>
            <a:r>
              <a:rPr lang="en-US" u="sng" dirty="0"/>
              <a:t>dipole-dipole force</a:t>
            </a:r>
            <a:endParaRPr lang="en-US" sz="2000" dirty="0"/>
          </a:p>
          <a:p>
            <a:pPr lvl="2"/>
            <a:r>
              <a:rPr lang="en-US" dirty="0"/>
              <a:t>A </a:t>
            </a:r>
            <a:r>
              <a:rPr lang="en-US" u="sng" dirty="0"/>
              <a:t>hydrogen bond</a:t>
            </a:r>
            <a:r>
              <a:rPr lang="en-US" dirty="0"/>
              <a:t> forms between the hydrogen end of one dipole and a fluorine, oxygen, or nitrogen atom on another dipole</a:t>
            </a:r>
            <a:endParaRPr lang="en-US" sz="2000" dirty="0"/>
          </a:p>
          <a:p>
            <a:pPr lvl="3"/>
            <a:r>
              <a:rPr lang="en-US" dirty="0"/>
              <a:t>Especially </a:t>
            </a:r>
            <a:r>
              <a:rPr lang="en-US" u="sng" dirty="0"/>
              <a:t>strong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7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Covalent bond formation</a:t>
            </a:r>
            <a:endParaRPr lang="en-US" sz="2400" dirty="0"/>
          </a:p>
          <a:p>
            <a:pPr lvl="2"/>
            <a:r>
              <a:rPr lang="en-US" u="sng" dirty="0"/>
              <a:t>Diatomic</a:t>
            </a:r>
            <a:r>
              <a:rPr lang="en-US" dirty="0"/>
              <a:t> molecules form when two atoms of each element share electrons</a:t>
            </a:r>
            <a:endParaRPr lang="en-US" sz="2000" dirty="0"/>
          </a:p>
          <a:p>
            <a:pPr lvl="3"/>
            <a:r>
              <a:rPr lang="en-US" dirty="0"/>
              <a:t>Includes </a:t>
            </a:r>
            <a:r>
              <a:rPr lang="en-US" u="sng" dirty="0"/>
              <a:t>hydrogen</a:t>
            </a:r>
            <a:r>
              <a:rPr lang="en-US" dirty="0"/>
              <a:t>, nitrogen, </a:t>
            </a:r>
            <a:r>
              <a:rPr lang="en-US" u="sng" dirty="0"/>
              <a:t>oxygen</a:t>
            </a:r>
            <a:r>
              <a:rPr lang="en-US" dirty="0"/>
              <a:t>, fluorine, </a:t>
            </a:r>
            <a:r>
              <a:rPr lang="en-US" u="sng" dirty="0"/>
              <a:t>chlorine</a:t>
            </a:r>
            <a:r>
              <a:rPr lang="en-US" dirty="0"/>
              <a:t>, bromine, and iodine</a:t>
            </a:r>
            <a:endParaRPr lang="en-US" sz="1800" dirty="0"/>
          </a:p>
          <a:p>
            <a:pPr lvl="2"/>
            <a:r>
              <a:rPr lang="en-US" dirty="0"/>
              <a:t>As the atoms are moved closer to each other, each </a:t>
            </a:r>
            <a:r>
              <a:rPr lang="en-US" u="sng" dirty="0"/>
              <a:t>nucleus</a:t>
            </a:r>
            <a:r>
              <a:rPr lang="en-US" dirty="0"/>
              <a:t> attracts the other atom’s </a:t>
            </a:r>
            <a:r>
              <a:rPr lang="en-US" u="sng" dirty="0"/>
              <a:t>electron</a:t>
            </a:r>
            <a:r>
              <a:rPr lang="en-US" dirty="0"/>
              <a:t> cloud, but the electron clouds </a:t>
            </a:r>
            <a:r>
              <a:rPr lang="en-US" u="sng" dirty="0"/>
              <a:t>repel</a:t>
            </a:r>
            <a:r>
              <a:rPr lang="en-US" dirty="0"/>
              <a:t> each other</a:t>
            </a:r>
            <a:endParaRPr lang="en-US" sz="2000" dirty="0"/>
          </a:p>
          <a:p>
            <a:pPr lvl="2"/>
            <a:r>
              <a:rPr lang="en-US" dirty="0"/>
              <a:t>As the atoms move </a:t>
            </a:r>
            <a:r>
              <a:rPr lang="en-US" u="sng" dirty="0"/>
              <a:t>closer</a:t>
            </a:r>
            <a:r>
              <a:rPr lang="en-US" dirty="0"/>
              <a:t>, the attraction of both nuclei for the other atom’s electrons </a:t>
            </a:r>
            <a:r>
              <a:rPr lang="en-US" u="sng" dirty="0"/>
              <a:t>increases</a:t>
            </a:r>
            <a:r>
              <a:rPr lang="en-US" dirty="0"/>
              <a:t> until the maximum attraction is achieved</a:t>
            </a:r>
            <a:endParaRPr lang="en-US" sz="2000" dirty="0"/>
          </a:p>
          <a:p>
            <a:pPr lvl="3"/>
            <a:r>
              <a:rPr lang="en-US" dirty="0"/>
              <a:t>The attractive forces </a:t>
            </a:r>
            <a:r>
              <a:rPr lang="en-US" u="sng" dirty="0"/>
              <a:t>balance</a:t>
            </a:r>
            <a:r>
              <a:rPr lang="en-US" dirty="0"/>
              <a:t> the repulsive forces</a:t>
            </a:r>
            <a:endParaRPr lang="en-US" sz="1800" dirty="0"/>
          </a:p>
          <a:p>
            <a:pPr lvl="3"/>
            <a:r>
              <a:rPr lang="en-US" dirty="0"/>
              <a:t>Most </a:t>
            </a:r>
            <a:r>
              <a:rPr lang="en-US" u="sng" dirty="0"/>
              <a:t>stable</a:t>
            </a:r>
            <a:r>
              <a:rPr lang="en-US" dirty="0"/>
              <a:t> arrangement of the two atoms</a:t>
            </a:r>
            <a:endParaRPr lang="en-US" sz="1800" dirty="0"/>
          </a:p>
          <a:p>
            <a:pPr lvl="3"/>
            <a:r>
              <a:rPr lang="en-US" dirty="0"/>
              <a:t>At this point the two atoms </a:t>
            </a:r>
            <a:r>
              <a:rPr lang="en-US" u="sng" dirty="0"/>
              <a:t>bond</a:t>
            </a:r>
            <a:r>
              <a:rPr lang="en-US" dirty="0"/>
              <a:t> covalently</a:t>
            </a:r>
            <a:endParaRPr lang="en-US" sz="1800" dirty="0"/>
          </a:p>
          <a:p>
            <a:pPr lvl="3"/>
            <a:r>
              <a:rPr lang="en-US" dirty="0"/>
              <a:t>If the atoms are </a:t>
            </a:r>
            <a:r>
              <a:rPr lang="en-US" u="sng" dirty="0"/>
              <a:t>forced</a:t>
            </a:r>
            <a:r>
              <a:rPr lang="en-US" dirty="0"/>
              <a:t> closer together, the </a:t>
            </a:r>
            <a:r>
              <a:rPr lang="en-US" u="sng" dirty="0"/>
              <a:t>repulsion</a:t>
            </a:r>
            <a:r>
              <a:rPr lang="en-US" dirty="0"/>
              <a:t> forces increase and exceed the attractive forces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027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</a:t>
            </a:r>
            <a:r>
              <a:rPr lang="en-US" u="sng" dirty="0"/>
              <a:t>properties</a:t>
            </a:r>
            <a:r>
              <a:rPr lang="en-US" dirty="0"/>
              <a:t> of covalent molecular compounds are related to their weak </a:t>
            </a:r>
            <a:r>
              <a:rPr lang="en-US" u="sng" dirty="0"/>
              <a:t>intermolecular</a:t>
            </a:r>
            <a:r>
              <a:rPr lang="en-US" dirty="0"/>
              <a:t> forces</a:t>
            </a:r>
            <a:endParaRPr lang="en-US" sz="2400" dirty="0"/>
          </a:p>
          <a:p>
            <a:pPr lvl="2"/>
            <a:r>
              <a:rPr lang="en-US" u="sng" dirty="0"/>
              <a:t>Low</a:t>
            </a:r>
            <a:r>
              <a:rPr lang="en-US" dirty="0"/>
              <a:t> melting and boiling points (compared to ionic compounds)</a:t>
            </a:r>
            <a:endParaRPr lang="en-US" sz="2000" dirty="0"/>
          </a:p>
          <a:p>
            <a:pPr lvl="2"/>
            <a:r>
              <a:rPr lang="en-US" dirty="0"/>
              <a:t>Covalent molecules are relatively </a:t>
            </a:r>
            <a:r>
              <a:rPr lang="en-US" u="sng" dirty="0"/>
              <a:t>soft</a:t>
            </a:r>
            <a:r>
              <a:rPr lang="en-US" dirty="0"/>
              <a:t> solids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207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Covalent Network Solids</a:t>
            </a:r>
            <a:endParaRPr lang="en-US" sz="2800" dirty="0"/>
          </a:p>
          <a:p>
            <a:pPr lvl="1"/>
            <a:r>
              <a:rPr lang="en-US" u="sng" dirty="0"/>
              <a:t>Solid</a:t>
            </a:r>
            <a:r>
              <a:rPr lang="en-US" dirty="0"/>
              <a:t> composed only of atoms interconnected by a </a:t>
            </a:r>
            <a:r>
              <a:rPr lang="en-US" u="sng" dirty="0"/>
              <a:t>network</a:t>
            </a:r>
            <a:r>
              <a:rPr lang="en-US" dirty="0"/>
              <a:t> of covalent bonds</a:t>
            </a:r>
            <a:endParaRPr lang="en-US" sz="2400" dirty="0"/>
          </a:p>
          <a:p>
            <a:pPr lvl="2"/>
            <a:r>
              <a:rPr lang="en-US" dirty="0"/>
              <a:t>Ex: </a:t>
            </a:r>
            <a:r>
              <a:rPr lang="en-US" u="sng" dirty="0"/>
              <a:t>quartz</a:t>
            </a:r>
            <a:r>
              <a:rPr lang="en-US" dirty="0"/>
              <a:t>, diamond</a:t>
            </a:r>
            <a:endParaRPr lang="en-US" sz="2000" dirty="0"/>
          </a:p>
          <a:p>
            <a:pPr lvl="1"/>
            <a:r>
              <a:rPr lang="en-US" dirty="0"/>
              <a:t>Typically </a:t>
            </a:r>
            <a:r>
              <a:rPr lang="en-US" u="sng" dirty="0"/>
              <a:t>brittle</a:t>
            </a:r>
            <a:r>
              <a:rPr lang="en-US" dirty="0"/>
              <a:t>, nonconductive, and extremely </a:t>
            </a:r>
            <a:r>
              <a:rPr lang="en-US" u="sng" dirty="0"/>
              <a:t>hard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Single Covalent Bonds</a:t>
            </a:r>
            <a:endParaRPr lang="en-US" sz="2800" dirty="0"/>
          </a:p>
          <a:p>
            <a:pPr lvl="1"/>
            <a:r>
              <a:rPr lang="en-US" dirty="0"/>
              <a:t>When only </a:t>
            </a:r>
            <a:r>
              <a:rPr lang="en-US" u="sng" dirty="0"/>
              <a:t>one</a:t>
            </a:r>
            <a:r>
              <a:rPr lang="en-US" dirty="0"/>
              <a:t> pair of electrons is shared, it is a </a:t>
            </a:r>
            <a:r>
              <a:rPr lang="en-US" u="sng" dirty="0"/>
              <a:t>single</a:t>
            </a:r>
            <a:r>
              <a:rPr lang="en-US" dirty="0"/>
              <a:t> covalent bond</a:t>
            </a:r>
            <a:endParaRPr lang="en-US" sz="2400" dirty="0"/>
          </a:p>
          <a:p>
            <a:pPr lvl="2"/>
            <a:r>
              <a:rPr lang="en-US" dirty="0"/>
              <a:t>The shared electron pair is often referred to as the </a:t>
            </a:r>
            <a:r>
              <a:rPr lang="en-US" u="sng" dirty="0"/>
              <a:t>bonding</a:t>
            </a:r>
            <a:r>
              <a:rPr lang="en-US" dirty="0"/>
              <a:t> pair</a:t>
            </a:r>
            <a:endParaRPr lang="en-US" sz="2000" dirty="0"/>
          </a:p>
          <a:p>
            <a:pPr lvl="2"/>
            <a:r>
              <a:rPr lang="en-US" dirty="0"/>
              <a:t>The shared electrons belong to each atom </a:t>
            </a:r>
            <a:r>
              <a:rPr lang="en-US" u="sng" dirty="0"/>
              <a:t>simultaneously</a:t>
            </a:r>
            <a:endParaRPr lang="en-US" sz="2000" dirty="0"/>
          </a:p>
          <a:p>
            <a:pPr lvl="1"/>
            <a:r>
              <a:rPr lang="en-US" dirty="0"/>
              <a:t>Lewis structures</a:t>
            </a:r>
            <a:endParaRPr lang="en-US" sz="2400" dirty="0"/>
          </a:p>
          <a:p>
            <a:pPr lvl="2"/>
            <a:r>
              <a:rPr lang="en-US" u="sng" dirty="0"/>
              <a:t>Electron-dot</a:t>
            </a:r>
            <a:r>
              <a:rPr lang="en-US" dirty="0"/>
              <a:t> diagrams are used to show how electrons are </a:t>
            </a:r>
            <a:r>
              <a:rPr lang="en-US" u="sng" dirty="0"/>
              <a:t>arranged</a:t>
            </a:r>
            <a:r>
              <a:rPr lang="en-US" dirty="0"/>
              <a:t> in molecules</a:t>
            </a:r>
            <a:endParaRPr lang="en-US" sz="2000" dirty="0"/>
          </a:p>
          <a:p>
            <a:pPr lvl="2"/>
            <a:r>
              <a:rPr lang="en-US" dirty="0"/>
              <a:t>A </a:t>
            </a:r>
            <a:r>
              <a:rPr lang="en-US" u="sng" dirty="0"/>
              <a:t>line</a:t>
            </a:r>
            <a:r>
              <a:rPr lang="en-US" dirty="0"/>
              <a:t> or pair of vertical dots between symbols of elements represents a single covalent bond in a </a:t>
            </a:r>
            <a:r>
              <a:rPr lang="en-US" u="sng" dirty="0"/>
              <a:t>Lewis</a:t>
            </a:r>
            <a:r>
              <a:rPr lang="en-US" dirty="0"/>
              <a:t> structure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3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Group </a:t>
            </a:r>
            <a:r>
              <a:rPr lang="en-US" u="sng" dirty="0"/>
              <a:t>17</a:t>
            </a:r>
            <a:r>
              <a:rPr lang="en-US" dirty="0"/>
              <a:t> elements form a single covalent bonds with atoms of other </a:t>
            </a:r>
            <a:r>
              <a:rPr lang="en-US" u="sng" dirty="0"/>
              <a:t>nonmetals</a:t>
            </a:r>
            <a:endParaRPr lang="en-US" sz="2400" dirty="0"/>
          </a:p>
          <a:p>
            <a:pPr lvl="1"/>
            <a:r>
              <a:rPr lang="en-US" dirty="0"/>
              <a:t>An atom of a group 16 element can share </a:t>
            </a:r>
            <a:r>
              <a:rPr lang="en-US" u="sng" dirty="0"/>
              <a:t>two</a:t>
            </a:r>
            <a:r>
              <a:rPr lang="en-US" dirty="0"/>
              <a:t> electrons and can form two covalent bonds. </a:t>
            </a:r>
            <a:endParaRPr lang="en-US" sz="2400" dirty="0"/>
          </a:p>
          <a:p>
            <a:pPr lvl="1"/>
            <a:r>
              <a:rPr lang="en-US" dirty="0"/>
              <a:t>Group </a:t>
            </a:r>
            <a:r>
              <a:rPr lang="en-US" u="sng" dirty="0"/>
              <a:t>15</a:t>
            </a:r>
            <a:r>
              <a:rPr lang="en-US" dirty="0"/>
              <a:t> elements form </a:t>
            </a:r>
            <a:r>
              <a:rPr lang="en-US" u="sng" dirty="0"/>
              <a:t>three</a:t>
            </a:r>
            <a:r>
              <a:rPr lang="en-US" dirty="0"/>
              <a:t> covalent bonds with atoms of nonmetals</a:t>
            </a:r>
            <a:endParaRPr lang="en-US" sz="2400" dirty="0"/>
          </a:p>
          <a:p>
            <a:pPr lvl="1"/>
            <a:r>
              <a:rPr lang="en-US" dirty="0"/>
              <a:t>Atoms of group 14 elements will form </a:t>
            </a:r>
            <a:r>
              <a:rPr lang="en-US" u="sng" dirty="0"/>
              <a:t>four</a:t>
            </a:r>
            <a:r>
              <a:rPr lang="en-US" dirty="0"/>
              <a:t> covalent bonds.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5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sigma bond</a:t>
            </a:r>
            <a:endParaRPr lang="en-US" sz="2400" dirty="0"/>
          </a:p>
          <a:p>
            <a:pPr lvl="2"/>
            <a:r>
              <a:rPr lang="en-US" dirty="0"/>
              <a:t>Single covalent bonds are also called </a:t>
            </a:r>
            <a:r>
              <a:rPr lang="en-US" u="sng" dirty="0"/>
              <a:t>sigma</a:t>
            </a:r>
            <a:r>
              <a:rPr lang="en-US" dirty="0"/>
              <a:t> </a:t>
            </a:r>
            <a:r>
              <a:rPr lang="en-US" u="sng" dirty="0"/>
              <a:t>bonds</a:t>
            </a:r>
            <a:endParaRPr lang="en-US" sz="2000" dirty="0"/>
          </a:p>
          <a:p>
            <a:pPr lvl="2"/>
            <a:r>
              <a:rPr lang="en-US" dirty="0"/>
              <a:t>Represented by the Greek letter sigma (</a:t>
            </a:r>
            <a:r>
              <a:rPr lang="en-US" u="sng" dirty="0"/>
              <a:t>σ</a:t>
            </a:r>
            <a:r>
              <a:rPr lang="en-US" dirty="0"/>
              <a:t>)</a:t>
            </a:r>
            <a:endParaRPr lang="en-US" sz="2000" dirty="0"/>
          </a:p>
          <a:p>
            <a:pPr lvl="2"/>
            <a:r>
              <a:rPr lang="en-US" dirty="0"/>
              <a:t>Occurs when the pair of shared electrons is in an area </a:t>
            </a:r>
            <a:r>
              <a:rPr lang="en-US" u="sng" dirty="0"/>
              <a:t>centered</a:t>
            </a:r>
            <a:r>
              <a:rPr lang="en-US" dirty="0"/>
              <a:t> between the two atoms</a:t>
            </a:r>
            <a:endParaRPr lang="en-US" sz="2000" dirty="0"/>
          </a:p>
          <a:p>
            <a:pPr lvl="3"/>
            <a:r>
              <a:rPr lang="en-US" dirty="0"/>
              <a:t>The valence atomic orbitals </a:t>
            </a:r>
            <a:r>
              <a:rPr lang="en-US" u="sng" dirty="0"/>
              <a:t>overlap</a:t>
            </a:r>
            <a:r>
              <a:rPr lang="en-US" dirty="0"/>
              <a:t> end-to-end, concentrating the electrons in a bonding </a:t>
            </a:r>
            <a:r>
              <a:rPr lang="en-US" u="sng" dirty="0"/>
              <a:t>orbital</a:t>
            </a:r>
            <a:r>
              <a:rPr lang="en-US" dirty="0"/>
              <a:t> between the two atoms </a:t>
            </a:r>
            <a:endParaRPr lang="en-US" sz="1800" dirty="0"/>
          </a:p>
          <a:p>
            <a:pPr lvl="4"/>
            <a:r>
              <a:rPr lang="en-US" dirty="0"/>
              <a:t>A </a:t>
            </a:r>
            <a:r>
              <a:rPr lang="en-US" u="sng" dirty="0"/>
              <a:t>bonding</a:t>
            </a:r>
            <a:r>
              <a:rPr lang="en-US" dirty="0"/>
              <a:t> orbital is a localized </a:t>
            </a:r>
            <a:r>
              <a:rPr lang="en-US" u="sng" dirty="0"/>
              <a:t>region</a:t>
            </a:r>
            <a:r>
              <a:rPr lang="en-US" dirty="0"/>
              <a:t> where bonding electrons will most likely be found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11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Multiple Covalent Bonds</a:t>
            </a:r>
            <a:endParaRPr lang="en-US" sz="2800" dirty="0"/>
          </a:p>
          <a:p>
            <a:pPr lvl="1"/>
            <a:r>
              <a:rPr lang="en-US" dirty="0"/>
              <a:t>In some molecules, atoms have </a:t>
            </a:r>
            <a:r>
              <a:rPr lang="en-US" u="sng" dirty="0"/>
              <a:t>noble-gas</a:t>
            </a:r>
            <a:r>
              <a:rPr lang="en-US" dirty="0"/>
              <a:t> configurations when they share more than one pair of electrons with one or more atoms</a:t>
            </a:r>
            <a:endParaRPr lang="en-US" sz="2400" dirty="0"/>
          </a:p>
          <a:p>
            <a:pPr lvl="1"/>
            <a:r>
              <a:rPr lang="en-US" dirty="0"/>
              <a:t>Sharing </a:t>
            </a:r>
            <a:r>
              <a:rPr lang="en-US" u="sng" dirty="0"/>
              <a:t>multiple</a:t>
            </a:r>
            <a:r>
              <a:rPr lang="en-US" dirty="0"/>
              <a:t> pairs of electrons forms </a:t>
            </a:r>
            <a:r>
              <a:rPr lang="en-US" u="sng" dirty="0"/>
              <a:t>multiple</a:t>
            </a:r>
            <a:r>
              <a:rPr lang="en-US" dirty="0"/>
              <a:t> covalent bonds</a:t>
            </a:r>
            <a:endParaRPr lang="en-US" sz="2400" dirty="0"/>
          </a:p>
          <a:p>
            <a:pPr lvl="1"/>
            <a:r>
              <a:rPr lang="en-US" dirty="0"/>
              <a:t>In general, the number of </a:t>
            </a:r>
            <a:r>
              <a:rPr lang="en-US" u="sng" dirty="0"/>
              <a:t>valence</a:t>
            </a:r>
            <a:r>
              <a:rPr lang="en-US" dirty="0"/>
              <a:t> electrons needed to form an </a:t>
            </a:r>
            <a:r>
              <a:rPr lang="en-US" u="sng" dirty="0"/>
              <a:t>octet</a:t>
            </a:r>
            <a:r>
              <a:rPr lang="en-US" dirty="0"/>
              <a:t> equals the number of covalent bonds that can form</a:t>
            </a:r>
            <a:endParaRPr lang="en-US" sz="24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double</a:t>
            </a:r>
            <a:r>
              <a:rPr lang="en-US" dirty="0"/>
              <a:t> covalent bond forms when two pairs of electrons are </a:t>
            </a:r>
            <a:r>
              <a:rPr lang="en-US" u="sng" dirty="0"/>
              <a:t>shared</a:t>
            </a:r>
            <a:r>
              <a:rPr lang="en-US" dirty="0"/>
              <a:t> between two atoms</a:t>
            </a:r>
            <a:endParaRPr lang="en-US" sz="24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triple</a:t>
            </a:r>
            <a:r>
              <a:rPr lang="en-US" dirty="0"/>
              <a:t> bond forms when </a:t>
            </a:r>
            <a:r>
              <a:rPr lang="en-US" u="sng" dirty="0"/>
              <a:t>three</a:t>
            </a:r>
            <a:r>
              <a:rPr lang="en-US" dirty="0"/>
              <a:t> pairs of electrons are shared between two atoms.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2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pi bond</a:t>
            </a:r>
            <a:endParaRPr lang="en-US" sz="2400" dirty="0"/>
          </a:p>
          <a:p>
            <a:pPr lvl="2"/>
            <a:r>
              <a:rPr lang="en-US" dirty="0"/>
              <a:t>A multiple bond consists of </a:t>
            </a:r>
            <a:r>
              <a:rPr lang="en-US" u="sng" dirty="0"/>
              <a:t>one</a:t>
            </a:r>
            <a:r>
              <a:rPr lang="en-US" dirty="0"/>
              <a:t> sigma bond and at least one </a:t>
            </a:r>
            <a:r>
              <a:rPr lang="en-US" u="sng" dirty="0"/>
              <a:t>pi</a:t>
            </a:r>
            <a:r>
              <a:rPr lang="en-US" dirty="0"/>
              <a:t> bond</a:t>
            </a:r>
            <a:endParaRPr lang="en-US" sz="2000" dirty="0"/>
          </a:p>
          <a:p>
            <a:pPr lvl="2"/>
            <a:r>
              <a:rPr lang="en-US" dirty="0"/>
              <a:t>A pi bond, Greek symbol </a:t>
            </a:r>
            <a:r>
              <a:rPr lang="en-US" u="sng" dirty="0"/>
              <a:t>π</a:t>
            </a:r>
            <a:r>
              <a:rPr lang="en-US" dirty="0"/>
              <a:t>, forms when </a:t>
            </a:r>
            <a:r>
              <a:rPr lang="en-US" u="sng" dirty="0"/>
              <a:t>parallel</a:t>
            </a:r>
            <a:r>
              <a:rPr lang="en-US" dirty="0"/>
              <a:t> orbitals overlap and share electrons</a:t>
            </a:r>
            <a:endParaRPr lang="en-US" sz="2000" dirty="0"/>
          </a:p>
          <a:p>
            <a:pPr lvl="3"/>
            <a:r>
              <a:rPr lang="en-US" dirty="0"/>
              <a:t>Molecules having </a:t>
            </a:r>
            <a:r>
              <a:rPr lang="en-US" u="sng" dirty="0"/>
              <a:t>multiple</a:t>
            </a:r>
            <a:r>
              <a:rPr lang="en-US" dirty="0"/>
              <a:t> covalent bonds contain </a:t>
            </a:r>
            <a:r>
              <a:rPr lang="en-US" u="sng" dirty="0"/>
              <a:t>both</a:t>
            </a:r>
            <a:r>
              <a:rPr lang="en-US" dirty="0"/>
              <a:t> sigma and pi bonds</a:t>
            </a:r>
            <a:endParaRPr lang="en-US" sz="1800" dirty="0"/>
          </a:p>
          <a:p>
            <a:pPr lvl="4"/>
            <a:r>
              <a:rPr lang="en-US" dirty="0"/>
              <a:t>A triple covalent bond consists of </a:t>
            </a:r>
            <a:r>
              <a:rPr lang="en-US" u="sng" dirty="0"/>
              <a:t>one</a:t>
            </a:r>
            <a:r>
              <a:rPr lang="en-US" dirty="0"/>
              <a:t> sigma bond and </a:t>
            </a:r>
            <a:r>
              <a:rPr lang="en-US" u="sng" dirty="0"/>
              <a:t>two</a:t>
            </a:r>
            <a:r>
              <a:rPr lang="en-US" dirty="0"/>
              <a:t> pi bonds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9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2358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Chapter 8: Covalent Bonding</vt:lpstr>
      <vt:lpstr>8.1 The Covalent Bond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8.2 Naming Molecules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8.3 Molecular structures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8.4 Molecular Shape</vt:lpstr>
      <vt:lpstr>PowerPoint Presentation</vt:lpstr>
      <vt:lpstr>PowerPoint Presentation</vt:lpstr>
      <vt:lpstr>PowerPoint Presentation</vt:lpstr>
      <vt:lpstr>8.5 Electronegativity and Polarity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Covalent Bonding</dc:title>
  <dc:creator>Teacher</dc:creator>
  <cp:lastModifiedBy>Teacher</cp:lastModifiedBy>
  <cp:revision>9</cp:revision>
  <dcterms:created xsi:type="dcterms:W3CDTF">2016-01-19T15:20:17Z</dcterms:created>
  <dcterms:modified xsi:type="dcterms:W3CDTF">2016-01-19T15:40:36Z</dcterms:modified>
</cp:coreProperties>
</file>