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B883-19BB-4B2E-83B2-907FF6693065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2345-D0A1-42A2-9848-F1CA917F7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58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B883-19BB-4B2E-83B2-907FF6693065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2345-D0A1-42A2-9848-F1CA917F7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172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B883-19BB-4B2E-83B2-907FF6693065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2345-D0A1-42A2-9848-F1CA917F7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51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285750">
              <a:buFont typeface="Courier New" panose="02070309020205020404" pitchFamily="49" charset="0"/>
              <a:buChar char="o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Arial" panose="020B0604020202020204" pitchFamily="34" charset="0"/>
              <a:buChar char="•"/>
              <a:defRPr/>
            </a:lvl4pPr>
            <a:lvl5pPr marL="2057400" indent="-228600"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B883-19BB-4B2E-83B2-907FF6693065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2345-D0A1-42A2-9848-F1CA917F7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38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B883-19BB-4B2E-83B2-907FF6693065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2345-D0A1-42A2-9848-F1CA917F7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874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B883-19BB-4B2E-83B2-907FF6693065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2345-D0A1-42A2-9848-F1CA917F7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80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B883-19BB-4B2E-83B2-907FF6693065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2345-D0A1-42A2-9848-F1CA917F7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63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B883-19BB-4B2E-83B2-907FF6693065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2345-D0A1-42A2-9848-F1CA917F7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7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B883-19BB-4B2E-83B2-907FF6693065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2345-D0A1-42A2-9848-F1CA917F7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26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B883-19BB-4B2E-83B2-907FF6693065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2345-D0A1-42A2-9848-F1CA917F7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13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B883-19BB-4B2E-83B2-907FF6693065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2345-D0A1-42A2-9848-F1CA917F7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694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4B883-19BB-4B2E-83B2-907FF6693065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52345-D0A1-42A2-9848-F1CA917F7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53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9: Chemical Reactions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63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 fontScale="92500"/>
          </a:bodyPr>
          <a:lstStyle/>
          <a:p>
            <a:pPr lvl="1"/>
            <a:r>
              <a:rPr lang="en-US" dirty="0"/>
              <a:t> Steps for balancing equations</a:t>
            </a:r>
          </a:p>
          <a:p>
            <a:pPr lvl="2"/>
            <a:r>
              <a:rPr lang="en-US" dirty="0"/>
              <a:t> Step 1: Write the </a:t>
            </a:r>
            <a:r>
              <a:rPr lang="en-US" u="sng" dirty="0"/>
              <a:t>skeleton</a:t>
            </a:r>
            <a:r>
              <a:rPr lang="en-US" dirty="0"/>
              <a:t> equation for the reaction</a:t>
            </a:r>
          </a:p>
          <a:p>
            <a:pPr lvl="2"/>
            <a:r>
              <a:rPr lang="en-US" dirty="0"/>
              <a:t>Step 2: Count the </a:t>
            </a:r>
            <a:r>
              <a:rPr lang="en-US" u="sng" dirty="0"/>
              <a:t>atoms</a:t>
            </a:r>
            <a:r>
              <a:rPr lang="en-US" dirty="0"/>
              <a:t> of the elements in the reactants</a:t>
            </a:r>
          </a:p>
          <a:p>
            <a:pPr lvl="3"/>
            <a:r>
              <a:rPr lang="en-US" dirty="0"/>
              <a:t>If a reaction involves </a:t>
            </a:r>
            <a:r>
              <a:rPr lang="en-US" u="sng" dirty="0"/>
              <a:t>identical</a:t>
            </a:r>
            <a:r>
              <a:rPr lang="en-US" dirty="0"/>
              <a:t> polyatomic ions in the reactants and products, count each polyatomic ion as a </a:t>
            </a:r>
            <a:r>
              <a:rPr lang="en-US" u="sng" dirty="0"/>
              <a:t>single</a:t>
            </a:r>
            <a:r>
              <a:rPr lang="en-US" dirty="0"/>
              <a:t> element</a:t>
            </a:r>
          </a:p>
          <a:p>
            <a:pPr lvl="2"/>
            <a:r>
              <a:rPr lang="en-US" dirty="0"/>
              <a:t>Step 3: Count the atoms of the elements in the </a:t>
            </a:r>
            <a:r>
              <a:rPr lang="en-US" u="sng" dirty="0"/>
              <a:t>products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Step 4: Change the </a:t>
            </a:r>
            <a:r>
              <a:rPr lang="en-US" u="sng" dirty="0"/>
              <a:t>coefficients</a:t>
            </a:r>
            <a:r>
              <a:rPr lang="en-US" dirty="0"/>
              <a:t> to make the number of atoms of each element equal on both sides of the equation.</a:t>
            </a:r>
          </a:p>
          <a:p>
            <a:pPr lvl="3"/>
            <a:r>
              <a:rPr lang="en-US" dirty="0"/>
              <a:t>Never change a </a:t>
            </a:r>
            <a:r>
              <a:rPr lang="en-US" u="sng" dirty="0"/>
              <a:t>subscript</a:t>
            </a:r>
            <a:endParaRPr lang="en-US" dirty="0"/>
          </a:p>
          <a:p>
            <a:pPr lvl="2"/>
            <a:r>
              <a:rPr lang="en-US" dirty="0"/>
              <a:t>Step 5: Write the coefficients in their </a:t>
            </a:r>
            <a:r>
              <a:rPr lang="en-US" u="sng" dirty="0"/>
              <a:t>lowest</a:t>
            </a:r>
            <a:r>
              <a:rPr lang="en-US" dirty="0"/>
              <a:t> possible ratio</a:t>
            </a:r>
          </a:p>
          <a:p>
            <a:pPr lvl="2"/>
            <a:r>
              <a:rPr lang="en-US" dirty="0"/>
              <a:t>Step 6: Check your work</a:t>
            </a:r>
          </a:p>
          <a:p>
            <a:pPr lvl="3"/>
            <a:r>
              <a:rPr lang="en-US" dirty="0"/>
              <a:t>Make sure that the chemical formulas are written </a:t>
            </a:r>
            <a:r>
              <a:rPr lang="en-US" u="sng" dirty="0"/>
              <a:t>correctly</a:t>
            </a:r>
            <a:endParaRPr lang="en-US" dirty="0"/>
          </a:p>
          <a:p>
            <a:pPr lvl="3"/>
            <a:r>
              <a:rPr lang="en-US" dirty="0"/>
              <a:t>Check that the number of atoms of each element is </a:t>
            </a:r>
            <a:r>
              <a:rPr lang="en-US" u="sng" dirty="0"/>
              <a:t>equal</a:t>
            </a:r>
            <a:r>
              <a:rPr lang="en-US" dirty="0"/>
              <a:t> on both sides of the equation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886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9.2 Classifying Chemical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6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Synthesis Reactions</a:t>
            </a:r>
          </a:p>
          <a:p>
            <a:pPr lvl="1"/>
            <a:r>
              <a:rPr lang="en-US" dirty="0"/>
              <a:t>A chemical reaction in which </a:t>
            </a:r>
            <a:r>
              <a:rPr lang="en-US" u="sng" dirty="0"/>
              <a:t>two</a:t>
            </a:r>
            <a:r>
              <a:rPr lang="en-US" dirty="0"/>
              <a:t> or more substances react to produce a </a:t>
            </a:r>
            <a:r>
              <a:rPr lang="en-US" u="sng" dirty="0"/>
              <a:t>single</a:t>
            </a:r>
            <a:r>
              <a:rPr lang="en-US" dirty="0"/>
              <a:t> product</a:t>
            </a:r>
          </a:p>
          <a:p>
            <a:pPr lvl="2"/>
            <a:r>
              <a:rPr lang="en-US" dirty="0"/>
              <a:t>A+B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AB</a:t>
            </a:r>
          </a:p>
          <a:p>
            <a:pPr lvl="1"/>
            <a:r>
              <a:rPr lang="en-US" dirty="0"/>
              <a:t>Two elements can combine to form a </a:t>
            </a:r>
            <a:r>
              <a:rPr lang="en-US" u="sng" dirty="0"/>
              <a:t>compound</a:t>
            </a:r>
            <a:r>
              <a:rPr lang="en-US" dirty="0"/>
              <a:t>, or two </a:t>
            </a:r>
            <a:r>
              <a:rPr lang="en-US" u="sng" dirty="0"/>
              <a:t>compounds</a:t>
            </a:r>
            <a:r>
              <a:rPr lang="en-US" dirty="0"/>
              <a:t> can combine to form one compound.</a:t>
            </a:r>
          </a:p>
          <a:p>
            <a:pPr lvl="1"/>
            <a:r>
              <a:rPr lang="en-US" dirty="0"/>
              <a:t>Ex: 2Na(s) + Cl</a:t>
            </a:r>
            <a:r>
              <a:rPr lang="en-US" baseline="-25000" dirty="0"/>
              <a:t>2</a:t>
            </a:r>
            <a:r>
              <a:rPr lang="en-US" dirty="0"/>
              <a:t>(g)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2NaCl(s)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4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Combustion Reactions</a:t>
            </a:r>
          </a:p>
          <a:p>
            <a:pPr lvl="1"/>
            <a:r>
              <a:rPr lang="en-US" dirty="0"/>
              <a:t>In a combustion reaction, </a:t>
            </a:r>
            <a:r>
              <a:rPr lang="en-US" u="sng" dirty="0"/>
              <a:t>oxygen</a:t>
            </a:r>
            <a:r>
              <a:rPr lang="en-US" dirty="0"/>
              <a:t> combines with a substance and releases energy in the form of </a:t>
            </a:r>
            <a:r>
              <a:rPr lang="en-US" u="sng" dirty="0"/>
              <a:t>heat</a:t>
            </a:r>
            <a:r>
              <a:rPr lang="en-US" dirty="0"/>
              <a:t> and </a:t>
            </a:r>
            <a:r>
              <a:rPr lang="en-US" u="sng" dirty="0"/>
              <a:t>light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When </a:t>
            </a:r>
            <a:r>
              <a:rPr lang="en-US" u="sng" dirty="0"/>
              <a:t>coal</a:t>
            </a:r>
            <a:r>
              <a:rPr lang="en-US" dirty="0"/>
              <a:t> is burned to produce energy, a combustion reaction occurs</a:t>
            </a:r>
          </a:p>
          <a:p>
            <a:pPr lvl="2"/>
            <a:r>
              <a:rPr lang="en-US" dirty="0"/>
              <a:t>C(s) + O</a:t>
            </a:r>
            <a:r>
              <a:rPr lang="en-US" baseline="-25000" dirty="0"/>
              <a:t>2</a:t>
            </a:r>
            <a:r>
              <a:rPr lang="en-US" dirty="0"/>
              <a:t>(g)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CO</a:t>
            </a:r>
            <a:r>
              <a:rPr lang="en-US" baseline="-25000" dirty="0"/>
              <a:t>2</a:t>
            </a:r>
            <a:r>
              <a:rPr lang="en-US" dirty="0"/>
              <a:t>(g)</a:t>
            </a:r>
          </a:p>
          <a:p>
            <a:pPr lvl="1"/>
            <a:r>
              <a:rPr lang="en-US" dirty="0"/>
              <a:t>Some combustion reactions are also </a:t>
            </a:r>
            <a:r>
              <a:rPr lang="en-US" u="sng" dirty="0"/>
              <a:t>synthesis</a:t>
            </a:r>
            <a:r>
              <a:rPr lang="en-US" dirty="0"/>
              <a:t> reactions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628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Decomposition Reactions</a:t>
            </a:r>
          </a:p>
          <a:p>
            <a:pPr lvl="1"/>
            <a:r>
              <a:rPr lang="en-US" dirty="0"/>
              <a:t>A </a:t>
            </a:r>
            <a:r>
              <a:rPr lang="en-US" u="sng" dirty="0"/>
              <a:t>single</a:t>
            </a:r>
            <a:r>
              <a:rPr lang="en-US" dirty="0"/>
              <a:t> compound breaks down into two or more </a:t>
            </a:r>
            <a:r>
              <a:rPr lang="en-US" u="sng" dirty="0"/>
              <a:t>elements</a:t>
            </a:r>
            <a:r>
              <a:rPr lang="en-US" dirty="0"/>
              <a:t> or new compounds</a:t>
            </a:r>
          </a:p>
          <a:p>
            <a:pPr lvl="2"/>
            <a:r>
              <a:rPr lang="en-US" dirty="0"/>
              <a:t>AB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A+B</a:t>
            </a:r>
          </a:p>
          <a:p>
            <a:pPr lvl="1"/>
            <a:r>
              <a:rPr lang="en-US" dirty="0"/>
              <a:t>Often require an </a:t>
            </a:r>
            <a:r>
              <a:rPr lang="en-US" u="sng" dirty="0"/>
              <a:t>energy</a:t>
            </a:r>
            <a:r>
              <a:rPr lang="en-US" dirty="0"/>
              <a:t> source such as heat, light or electricity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573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Replacement Reaction</a:t>
            </a:r>
          </a:p>
          <a:p>
            <a:pPr lvl="1"/>
            <a:r>
              <a:rPr lang="en-US" dirty="0"/>
              <a:t>Involve the </a:t>
            </a:r>
            <a:r>
              <a:rPr lang="en-US" u="sng" dirty="0"/>
              <a:t>replacement</a:t>
            </a:r>
            <a:r>
              <a:rPr lang="en-US" dirty="0"/>
              <a:t> of an element in a compound</a:t>
            </a:r>
          </a:p>
          <a:p>
            <a:pPr lvl="1"/>
            <a:r>
              <a:rPr lang="en-US" dirty="0"/>
              <a:t>Two types: </a:t>
            </a:r>
            <a:r>
              <a:rPr lang="en-US" u="sng" dirty="0"/>
              <a:t>single</a:t>
            </a:r>
            <a:r>
              <a:rPr lang="en-US" dirty="0"/>
              <a:t>, and </a:t>
            </a:r>
            <a:r>
              <a:rPr lang="en-US" u="sng" dirty="0"/>
              <a:t>double</a:t>
            </a:r>
            <a:r>
              <a:rPr lang="en-US" dirty="0"/>
              <a:t> replacement</a:t>
            </a:r>
          </a:p>
          <a:p>
            <a:pPr lvl="1"/>
            <a:r>
              <a:rPr lang="en-US" dirty="0"/>
              <a:t>Single-replacement reactions</a:t>
            </a:r>
          </a:p>
          <a:p>
            <a:pPr lvl="2"/>
            <a:r>
              <a:rPr lang="en-US" dirty="0"/>
              <a:t>A reaction in which the atoms of one element replace the atoms of another element in a compound is called a </a:t>
            </a:r>
            <a:r>
              <a:rPr lang="en-US" u="sng" dirty="0"/>
              <a:t>single-replacement</a:t>
            </a:r>
            <a:r>
              <a:rPr lang="en-US" dirty="0"/>
              <a:t> reaction</a:t>
            </a:r>
          </a:p>
          <a:p>
            <a:pPr lvl="3"/>
            <a:r>
              <a:rPr lang="en-US" dirty="0"/>
              <a:t>A+BX­­→ AX +B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191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lvl="2"/>
            <a:r>
              <a:rPr lang="en-US" dirty="0"/>
              <a:t>3 types</a:t>
            </a:r>
          </a:p>
          <a:p>
            <a:pPr lvl="3"/>
            <a:r>
              <a:rPr lang="en-US" dirty="0"/>
              <a:t>A metal replaces a </a:t>
            </a:r>
            <a:r>
              <a:rPr lang="en-US" u="sng" dirty="0"/>
              <a:t>hydrogen</a:t>
            </a:r>
            <a:r>
              <a:rPr lang="en-US" dirty="0"/>
              <a:t> in a water molecule</a:t>
            </a:r>
          </a:p>
          <a:p>
            <a:pPr lvl="3"/>
            <a:r>
              <a:rPr lang="en-US" dirty="0"/>
              <a:t>A metal replaces another </a:t>
            </a:r>
            <a:r>
              <a:rPr lang="en-US" u="sng" dirty="0"/>
              <a:t>metal</a:t>
            </a:r>
            <a:r>
              <a:rPr lang="en-US" dirty="0"/>
              <a:t> in a compound dissolved in water</a:t>
            </a:r>
          </a:p>
          <a:p>
            <a:pPr lvl="4"/>
            <a:r>
              <a:rPr lang="en-US" dirty="0"/>
              <a:t>A specific metal can replace any metal listed below it on the </a:t>
            </a:r>
            <a:r>
              <a:rPr lang="en-US" u="sng" dirty="0"/>
              <a:t>activity series</a:t>
            </a:r>
            <a:r>
              <a:rPr lang="en-US" dirty="0"/>
              <a:t>, but cannot replace any metal listed above it</a:t>
            </a:r>
          </a:p>
          <a:p>
            <a:pPr lvl="4"/>
            <a:r>
              <a:rPr lang="en-US" dirty="0"/>
              <a:t>Figure 13</a:t>
            </a:r>
          </a:p>
          <a:p>
            <a:pPr lvl="3"/>
            <a:r>
              <a:rPr lang="en-US" dirty="0"/>
              <a:t>A </a:t>
            </a:r>
            <a:r>
              <a:rPr lang="en-US" u="sng" dirty="0"/>
              <a:t>nonmetal</a:t>
            </a:r>
            <a:r>
              <a:rPr lang="en-US" dirty="0"/>
              <a:t> replaces another nonmetal</a:t>
            </a:r>
          </a:p>
          <a:p>
            <a:pPr lvl="4"/>
            <a:r>
              <a:rPr lang="en-US" u="sng" dirty="0"/>
              <a:t>Halogens</a:t>
            </a:r>
            <a:r>
              <a:rPr lang="en-US" dirty="0"/>
              <a:t> frequently involved</a:t>
            </a:r>
          </a:p>
          <a:p>
            <a:pPr lvl="5"/>
            <a:r>
              <a:rPr lang="en-US" dirty="0"/>
              <a:t>A more </a:t>
            </a:r>
            <a:r>
              <a:rPr lang="en-US" u="sng" dirty="0"/>
              <a:t>reactive</a:t>
            </a:r>
            <a:r>
              <a:rPr lang="en-US" dirty="0"/>
              <a:t> halogen replaces a less reactive halogen that is part of a compound dissolved in water</a:t>
            </a:r>
          </a:p>
          <a:p>
            <a:pPr lvl="5"/>
            <a:r>
              <a:rPr lang="en-US" dirty="0"/>
              <a:t>Figure 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5471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Double-replacement reactions</a:t>
            </a:r>
          </a:p>
          <a:p>
            <a:pPr lvl="2"/>
            <a:r>
              <a:rPr lang="en-US" dirty="0"/>
              <a:t>Involves an </a:t>
            </a:r>
            <a:r>
              <a:rPr lang="en-US" u="sng" dirty="0"/>
              <a:t>exchange</a:t>
            </a:r>
            <a:r>
              <a:rPr lang="en-US" dirty="0"/>
              <a:t> of ions between two compounds</a:t>
            </a:r>
          </a:p>
          <a:p>
            <a:pPr lvl="3"/>
            <a:r>
              <a:rPr lang="en-US" dirty="0"/>
              <a:t>AX+BY→AY+BX</a:t>
            </a:r>
          </a:p>
          <a:p>
            <a:pPr lvl="4"/>
            <a:r>
              <a:rPr lang="en-US" dirty="0"/>
              <a:t>A and B represent </a:t>
            </a:r>
            <a:r>
              <a:rPr lang="en-US" u="sng" dirty="0"/>
              <a:t>cations</a:t>
            </a:r>
            <a:endParaRPr lang="en-US" dirty="0"/>
          </a:p>
          <a:p>
            <a:pPr lvl="4"/>
            <a:r>
              <a:rPr lang="en-US" dirty="0"/>
              <a:t>X and Y represent </a:t>
            </a:r>
            <a:r>
              <a:rPr lang="en-US" u="sng" dirty="0"/>
              <a:t>anions</a:t>
            </a:r>
            <a:endParaRPr lang="en-US" dirty="0"/>
          </a:p>
          <a:p>
            <a:pPr lvl="2"/>
            <a:r>
              <a:rPr lang="en-US" dirty="0"/>
              <a:t>The anions change </a:t>
            </a:r>
            <a:r>
              <a:rPr lang="en-US" u="sng" dirty="0"/>
              <a:t>place</a:t>
            </a:r>
            <a:r>
              <a:rPr lang="en-US" dirty="0"/>
              <a:t> and </a:t>
            </a:r>
            <a:r>
              <a:rPr lang="en-US" u="sng" dirty="0"/>
              <a:t>bond</a:t>
            </a:r>
            <a:r>
              <a:rPr lang="en-US" dirty="0"/>
              <a:t> to the other cation in the reaction</a:t>
            </a:r>
          </a:p>
          <a:p>
            <a:pPr lvl="2"/>
            <a:r>
              <a:rPr lang="en-US" dirty="0"/>
              <a:t>All double-replacement reactions produce either </a:t>
            </a:r>
            <a:r>
              <a:rPr lang="en-US" u="sng" dirty="0"/>
              <a:t>water</a:t>
            </a:r>
            <a:r>
              <a:rPr lang="en-US" dirty="0"/>
              <a:t>, a precipitate, or a </a:t>
            </a:r>
            <a:r>
              <a:rPr lang="en-US" u="sng" dirty="0"/>
              <a:t>gas</a:t>
            </a:r>
            <a:r>
              <a:rPr lang="en-US" dirty="0"/>
              <a:t>. </a:t>
            </a:r>
          </a:p>
          <a:p>
            <a:pPr lvl="3"/>
            <a:r>
              <a:rPr lang="en-US" dirty="0"/>
              <a:t>A solid produced during a chemical reaction in a solution is called a </a:t>
            </a:r>
            <a:r>
              <a:rPr lang="en-US" u="sng" dirty="0"/>
              <a:t>precipitate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2823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9.3 Reactions in Aqueous </a:t>
            </a:r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2363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 </a:t>
            </a:r>
            <a:r>
              <a:rPr lang="en-US" u="sng" dirty="0"/>
              <a:t>solution</a:t>
            </a:r>
            <a:r>
              <a:rPr lang="en-US" dirty="0"/>
              <a:t> contains one or more substances called solutes dissolved in the solvent</a:t>
            </a:r>
          </a:p>
          <a:p>
            <a:pPr lvl="1"/>
            <a:r>
              <a:rPr lang="en-US" dirty="0"/>
              <a:t>The </a:t>
            </a:r>
            <a:r>
              <a:rPr lang="en-US" u="sng" dirty="0"/>
              <a:t>solvent</a:t>
            </a:r>
            <a:r>
              <a:rPr lang="en-US" dirty="0"/>
              <a:t> is the most plentiful substance in a solutions</a:t>
            </a:r>
          </a:p>
          <a:p>
            <a:pPr lvl="0"/>
            <a:r>
              <a:rPr lang="en-US" dirty="0"/>
              <a:t>An </a:t>
            </a:r>
            <a:r>
              <a:rPr lang="en-US" u="sng" dirty="0"/>
              <a:t>aqueous</a:t>
            </a:r>
            <a:r>
              <a:rPr lang="en-US" dirty="0"/>
              <a:t> solution is a solution in which the solvent is </a:t>
            </a:r>
            <a:r>
              <a:rPr lang="en-US" u="sng" dirty="0"/>
              <a:t>water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881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9.1 Reactions and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6037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Aqueous Solutions</a:t>
            </a:r>
          </a:p>
          <a:p>
            <a:pPr lvl="1"/>
            <a:r>
              <a:rPr lang="en-US" dirty="0"/>
              <a:t>Some solutes are </a:t>
            </a:r>
            <a:r>
              <a:rPr lang="en-US" u="sng" dirty="0"/>
              <a:t>molecular</a:t>
            </a:r>
            <a:r>
              <a:rPr lang="en-US" dirty="0"/>
              <a:t> compounds while other solutes are </a:t>
            </a:r>
            <a:r>
              <a:rPr lang="en-US" u="sng" dirty="0"/>
              <a:t>ions</a:t>
            </a:r>
            <a:r>
              <a:rPr lang="en-US" dirty="0"/>
              <a:t> dissolved in water</a:t>
            </a:r>
          </a:p>
          <a:p>
            <a:pPr lvl="1"/>
            <a:r>
              <a:rPr lang="en-US" dirty="0"/>
              <a:t>When ionic compounds dissolve in water, their ions can separate – a process called </a:t>
            </a:r>
            <a:r>
              <a:rPr lang="en-US" u="sng" dirty="0"/>
              <a:t>dissociation</a:t>
            </a:r>
            <a:endParaRPr lang="en-US" dirty="0"/>
          </a:p>
          <a:p>
            <a:pPr lvl="1"/>
            <a:r>
              <a:rPr lang="en-US" dirty="0"/>
              <a:t>When two aqueous solutions that contain </a:t>
            </a:r>
            <a:r>
              <a:rPr lang="en-US" u="sng" dirty="0"/>
              <a:t>ions</a:t>
            </a:r>
            <a:r>
              <a:rPr lang="en-US" dirty="0"/>
              <a:t> as solutes are combined, the ions may </a:t>
            </a:r>
            <a:r>
              <a:rPr lang="en-US" u="sng" dirty="0"/>
              <a:t>react</a:t>
            </a:r>
            <a:r>
              <a:rPr lang="en-US" dirty="0"/>
              <a:t> with one another</a:t>
            </a:r>
          </a:p>
          <a:p>
            <a:pPr lvl="2"/>
            <a:r>
              <a:rPr lang="en-US" dirty="0"/>
              <a:t>Always </a:t>
            </a:r>
            <a:r>
              <a:rPr lang="en-US" u="sng" dirty="0"/>
              <a:t>double</a:t>
            </a:r>
            <a:r>
              <a:rPr lang="en-US" dirty="0"/>
              <a:t>-replacement reactions</a:t>
            </a:r>
          </a:p>
          <a:p>
            <a:pPr lvl="2"/>
            <a:r>
              <a:rPr lang="en-US" dirty="0"/>
              <a:t>In these reactions, the </a:t>
            </a:r>
            <a:r>
              <a:rPr lang="en-US" u="sng" dirty="0"/>
              <a:t>water</a:t>
            </a:r>
            <a:r>
              <a:rPr lang="en-US" dirty="0"/>
              <a:t> molecules do not usually react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5641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Reactions That Form Precipitates</a:t>
            </a:r>
          </a:p>
          <a:p>
            <a:pPr lvl="1"/>
            <a:r>
              <a:rPr lang="en-US" dirty="0"/>
              <a:t>To show the </a:t>
            </a:r>
            <a:r>
              <a:rPr lang="en-US" u="sng" dirty="0"/>
              <a:t>details</a:t>
            </a:r>
            <a:r>
              <a:rPr lang="en-US" dirty="0"/>
              <a:t> of reactions that involve ions in aqueous solutions, chemists use </a:t>
            </a:r>
            <a:r>
              <a:rPr lang="en-US" u="sng" dirty="0"/>
              <a:t>ionic</a:t>
            </a:r>
            <a:r>
              <a:rPr lang="en-US" dirty="0"/>
              <a:t> equations</a:t>
            </a:r>
          </a:p>
          <a:p>
            <a:pPr lvl="2"/>
            <a:r>
              <a:rPr lang="en-US" dirty="0"/>
              <a:t>The substances that are ions in </a:t>
            </a:r>
            <a:r>
              <a:rPr lang="en-US" u="sng" dirty="0"/>
              <a:t>solution</a:t>
            </a:r>
            <a:r>
              <a:rPr lang="en-US" dirty="0"/>
              <a:t> are written as ions in the equation</a:t>
            </a:r>
          </a:p>
          <a:p>
            <a:pPr lvl="2"/>
            <a:r>
              <a:rPr lang="en-US" dirty="0"/>
              <a:t>Ex: 2Na</a:t>
            </a:r>
            <a:r>
              <a:rPr lang="en-US" baseline="30000" dirty="0"/>
              <a:t>+</a:t>
            </a:r>
            <a:r>
              <a:rPr lang="en-US" dirty="0"/>
              <a:t>  (</a:t>
            </a:r>
            <a:r>
              <a:rPr lang="en-US" dirty="0" err="1"/>
              <a:t>aq</a:t>
            </a:r>
            <a:r>
              <a:rPr lang="en-US" dirty="0"/>
              <a:t>) + 2OH</a:t>
            </a:r>
            <a:r>
              <a:rPr lang="en-US" baseline="30000" dirty="0"/>
              <a:t>-</a:t>
            </a:r>
            <a:r>
              <a:rPr lang="en-US" dirty="0"/>
              <a:t> (</a:t>
            </a:r>
            <a:r>
              <a:rPr lang="en-US" dirty="0" err="1"/>
              <a:t>aq</a:t>
            </a:r>
            <a:r>
              <a:rPr lang="en-US" dirty="0"/>
              <a:t>) instead of 2NaOH(</a:t>
            </a:r>
            <a:r>
              <a:rPr lang="en-US" dirty="0" err="1"/>
              <a:t>aq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An ionic equation that shows all of the particles in a solution as they exist is called a </a:t>
            </a:r>
            <a:r>
              <a:rPr lang="en-US" u="sng" dirty="0"/>
              <a:t>complete ionic equation</a:t>
            </a:r>
            <a:endParaRPr lang="en-US" dirty="0"/>
          </a:p>
          <a:p>
            <a:pPr lvl="1"/>
            <a:r>
              <a:rPr lang="en-US" dirty="0"/>
              <a:t>Ions that do not participate in a reaction are called </a:t>
            </a:r>
            <a:r>
              <a:rPr lang="en-US" u="sng" dirty="0"/>
              <a:t>spectator ions</a:t>
            </a:r>
            <a:endParaRPr lang="en-US" dirty="0"/>
          </a:p>
          <a:p>
            <a:pPr lvl="2"/>
            <a:r>
              <a:rPr lang="en-US" dirty="0"/>
              <a:t>Ions present in the same form as both a </a:t>
            </a:r>
            <a:r>
              <a:rPr lang="en-US" u="sng" dirty="0"/>
              <a:t>reactant</a:t>
            </a:r>
            <a:r>
              <a:rPr lang="en-US" dirty="0"/>
              <a:t> and a </a:t>
            </a:r>
            <a:r>
              <a:rPr lang="en-US" u="sng" dirty="0"/>
              <a:t>product</a:t>
            </a:r>
            <a:endParaRPr lang="en-US" dirty="0"/>
          </a:p>
          <a:p>
            <a:pPr lvl="2"/>
            <a:r>
              <a:rPr lang="en-US" dirty="0"/>
              <a:t>Usually not shown in ionic equations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1389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Ionic equations that include only the particles that participate in the reaction are called </a:t>
            </a:r>
            <a:r>
              <a:rPr lang="en-US" u="sng" dirty="0"/>
              <a:t>net ionic equations</a:t>
            </a:r>
            <a:endParaRPr lang="en-US" dirty="0"/>
          </a:p>
          <a:p>
            <a:pPr lvl="2"/>
            <a:r>
              <a:rPr lang="en-US" dirty="0"/>
              <a:t>Written from </a:t>
            </a:r>
            <a:r>
              <a:rPr lang="en-US" u="sng" dirty="0"/>
              <a:t>complete</a:t>
            </a:r>
            <a:r>
              <a:rPr lang="en-US" dirty="0"/>
              <a:t> ionic equations by removing all </a:t>
            </a:r>
            <a:r>
              <a:rPr lang="en-US" u="sng" dirty="0"/>
              <a:t>spectator</a:t>
            </a:r>
            <a:r>
              <a:rPr lang="en-US" dirty="0"/>
              <a:t> ions</a:t>
            </a:r>
          </a:p>
          <a:p>
            <a:pPr lvl="2"/>
            <a:r>
              <a:rPr lang="en-US" dirty="0"/>
              <a:t>Ex: </a:t>
            </a:r>
          </a:p>
          <a:p>
            <a:pPr marL="0" indent="0" algn="ctr">
              <a:buNone/>
            </a:pPr>
            <a:r>
              <a:rPr lang="en-US" sz="2000" dirty="0"/>
              <a:t>2Na</a:t>
            </a:r>
            <a:r>
              <a:rPr lang="en-US" sz="2000" baseline="30000" dirty="0"/>
              <a:t>+</a:t>
            </a:r>
            <a:r>
              <a:rPr lang="en-US" sz="2000" dirty="0"/>
              <a:t> (</a:t>
            </a:r>
            <a:r>
              <a:rPr lang="en-US" sz="2000" dirty="0" err="1"/>
              <a:t>aq</a:t>
            </a:r>
            <a:r>
              <a:rPr lang="en-US" sz="2000" dirty="0"/>
              <a:t>) + 2OH</a:t>
            </a:r>
            <a:r>
              <a:rPr lang="en-US" sz="2000" baseline="30000" dirty="0"/>
              <a:t>-</a:t>
            </a:r>
            <a:r>
              <a:rPr lang="en-US" sz="2000" dirty="0"/>
              <a:t>(</a:t>
            </a:r>
            <a:r>
              <a:rPr lang="en-US" sz="2000" dirty="0" err="1"/>
              <a:t>aq</a:t>
            </a:r>
            <a:r>
              <a:rPr lang="en-US" sz="2000" dirty="0"/>
              <a:t>) +Cu</a:t>
            </a:r>
            <a:r>
              <a:rPr lang="en-US" sz="2000" baseline="30000" dirty="0"/>
              <a:t>2+</a:t>
            </a:r>
            <a:r>
              <a:rPr lang="en-US" sz="2000" dirty="0"/>
              <a:t>(</a:t>
            </a:r>
            <a:r>
              <a:rPr lang="en-US" sz="2000" dirty="0" err="1"/>
              <a:t>aq</a:t>
            </a:r>
            <a:r>
              <a:rPr lang="en-US" sz="2000" dirty="0"/>
              <a:t>) + 2Cl</a:t>
            </a:r>
            <a:r>
              <a:rPr lang="en-US" sz="2000" baseline="30000" dirty="0"/>
              <a:t>-</a:t>
            </a:r>
            <a:r>
              <a:rPr lang="en-US" sz="2000" dirty="0"/>
              <a:t>(</a:t>
            </a:r>
            <a:r>
              <a:rPr lang="en-US" sz="2000" dirty="0" err="1"/>
              <a:t>aq</a:t>
            </a:r>
            <a:r>
              <a:rPr lang="en-US" sz="2000" dirty="0"/>
              <a:t>) → 2Na</a:t>
            </a:r>
            <a:r>
              <a:rPr lang="en-US" sz="2000" baseline="30000" dirty="0"/>
              <a:t>+</a:t>
            </a:r>
            <a:r>
              <a:rPr lang="en-US" sz="2000" dirty="0"/>
              <a:t> (</a:t>
            </a:r>
            <a:r>
              <a:rPr lang="en-US" sz="2000" dirty="0" err="1"/>
              <a:t>aq</a:t>
            </a:r>
            <a:r>
              <a:rPr lang="en-US" sz="2000" dirty="0"/>
              <a:t>) +2Cl</a:t>
            </a:r>
            <a:r>
              <a:rPr lang="en-US" sz="2000" baseline="30000" dirty="0"/>
              <a:t>-</a:t>
            </a:r>
            <a:r>
              <a:rPr lang="en-US" sz="2000" dirty="0"/>
              <a:t>(</a:t>
            </a:r>
            <a:r>
              <a:rPr lang="en-US" sz="2000" dirty="0" err="1"/>
              <a:t>aq</a:t>
            </a:r>
            <a:r>
              <a:rPr lang="en-US" sz="2000" dirty="0"/>
              <a:t>) + Cu(OH)</a:t>
            </a:r>
            <a:r>
              <a:rPr lang="en-US" sz="2000" baseline="-25000" dirty="0"/>
              <a:t>2</a:t>
            </a:r>
            <a:r>
              <a:rPr lang="en-US" sz="2000" dirty="0"/>
              <a:t>(s)</a:t>
            </a:r>
          </a:p>
          <a:p>
            <a:pPr marL="0" indent="0" algn="ctr">
              <a:buNone/>
            </a:pPr>
            <a:r>
              <a:rPr lang="en-US" sz="2000" strike="sngStrike" dirty="0"/>
              <a:t>2Na</a:t>
            </a:r>
            <a:r>
              <a:rPr lang="en-US" sz="2000" strike="sngStrike" baseline="30000" dirty="0"/>
              <a:t>+</a:t>
            </a:r>
            <a:r>
              <a:rPr lang="en-US" sz="2000" strike="sngStrike" dirty="0"/>
              <a:t> (</a:t>
            </a:r>
            <a:r>
              <a:rPr lang="en-US" sz="2000" strike="sngStrike" dirty="0" err="1"/>
              <a:t>aq</a:t>
            </a:r>
            <a:r>
              <a:rPr lang="en-US" sz="2000" strike="sngStrike" dirty="0"/>
              <a:t>)</a:t>
            </a:r>
            <a:r>
              <a:rPr lang="en-US" sz="2000" dirty="0"/>
              <a:t> + 2OH</a:t>
            </a:r>
            <a:r>
              <a:rPr lang="en-US" sz="2000" baseline="30000" dirty="0"/>
              <a:t>-</a:t>
            </a:r>
            <a:r>
              <a:rPr lang="en-US" sz="2000" dirty="0"/>
              <a:t>(</a:t>
            </a:r>
            <a:r>
              <a:rPr lang="en-US" sz="2000" dirty="0" err="1"/>
              <a:t>aq</a:t>
            </a:r>
            <a:r>
              <a:rPr lang="en-US" sz="2000" dirty="0"/>
              <a:t>) +Cu</a:t>
            </a:r>
            <a:r>
              <a:rPr lang="en-US" sz="2000" baseline="30000" dirty="0"/>
              <a:t>2+</a:t>
            </a:r>
            <a:r>
              <a:rPr lang="en-US" sz="2000" dirty="0"/>
              <a:t>(</a:t>
            </a:r>
            <a:r>
              <a:rPr lang="en-US" sz="2000" dirty="0" err="1"/>
              <a:t>aq</a:t>
            </a:r>
            <a:r>
              <a:rPr lang="en-US" sz="2000" dirty="0"/>
              <a:t>) + </a:t>
            </a:r>
            <a:r>
              <a:rPr lang="en-US" sz="2000" strike="sngStrike" dirty="0"/>
              <a:t>2Cl</a:t>
            </a:r>
            <a:r>
              <a:rPr lang="en-US" sz="2000" strike="sngStrike" baseline="30000" dirty="0"/>
              <a:t>-</a:t>
            </a:r>
            <a:r>
              <a:rPr lang="en-US" sz="2000" strike="sngStrike" dirty="0"/>
              <a:t>(</a:t>
            </a:r>
            <a:r>
              <a:rPr lang="en-US" sz="2000" strike="sngStrike" dirty="0" err="1"/>
              <a:t>aq</a:t>
            </a:r>
            <a:r>
              <a:rPr lang="en-US" sz="2000" strike="sngStrike" dirty="0"/>
              <a:t>)</a:t>
            </a:r>
            <a:r>
              <a:rPr lang="en-US" sz="2000" dirty="0"/>
              <a:t> → </a:t>
            </a:r>
            <a:r>
              <a:rPr lang="en-US" sz="2000" strike="sngStrike" dirty="0"/>
              <a:t>2Na</a:t>
            </a:r>
            <a:r>
              <a:rPr lang="en-US" sz="2000" strike="sngStrike" baseline="30000" dirty="0"/>
              <a:t>+</a:t>
            </a:r>
            <a:r>
              <a:rPr lang="en-US" sz="2000" strike="sngStrike" dirty="0"/>
              <a:t> (</a:t>
            </a:r>
            <a:r>
              <a:rPr lang="en-US" sz="2000" strike="sngStrike" dirty="0" err="1"/>
              <a:t>aq</a:t>
            </a:r>
            <a:r>
              <a:rPr lang="en-US" sz="2000" strike="sngStrike" dirty="0"/>
              <a:t>)</a:t>
            </a:r>
            <a:r>
              <a:rPr lang="en-US" sz="2000" dirty="0"/>
              <a:t> +</a:t>
            </a:r>
            <a:r>
              <a:rPr lang="en-US" sz="2000" strike="sngStrike" dirty="0"/>
              <a:t>2Cl</a:t>
            </a:r>
            <a:r>
              <a:rPr lang="en-US" sz="2000" strike="sngStrike" baseline="30000" dirty="0"/>
              <a:t>-</a:t>
            </a:r>
            <a:r>
              <a:rPr lang="en-US" sz="2000" strike="sngStrike" dirty="0"/>
              <a:t>(</a:t>
            </a:r>
            <a:r>
              <a:rPr lang="en-US" sz="2000" strike="sngStrike" dirty="0" err="1"/>
              <a:t>aq</a:t>
            </a:r>
            <a:r>
              <a:rPr lang="en-US" sz="2000" strike="sngStrike" dirty="0"/>
              <a:t>)</a:t>
            </a:r>
            <a:r>
              <a:rPr lang="en-US" sz="2000" dirty="0"/>
              <a:t> + Cu(OH)</a:t>
            </a:r>
            <a:r>
              <a:rPr lang="en-US" sz="2000" baseline="-25000" dirty="0"/>
              <a:t>2</a:t>
            </a:r>
            <a:r>
              <a:rPr lang="en-US" sz="2000" dirty="0"/>
              <a:t>(s)</a:t>
            </a:r>
          </a:p>
          <a:p>
            <a:pPr marL="0" indent="0" algn="ctr">
              <a:buNone/>
            </a:pPr>
            <a:r>
              <a:rPr lang="en-US" sz="2000" dirty="0"/>
              <a:t>2OH</a:t>
            </a:r>
            <a:r>
              <a:rPr lang="en-US" sz="2000" baseline="30000" dirty="0"/>
              <a:t>-</a:t>
            </a:r>
            <a:r>
              <a:rPr lang="en-US" sz="2000" dirty="0"/>
              <a:t>(</a:t>
            </a:r>
            <a:r>
              <a:rPr lang="en-US" sz="2000" dirty="0" err="1"/>
              <a:t>aq</a:t>
            </a:r>
            <a:r>
              <a:rPr lang="en-US" sz="2000" dirty="0"/>
              <a:t>) +Cu</a:t>
            </a:r>
            <a:r>
              <a:rPr lang="en-US" sz="2000" baseline="30000" dirty="0"/>
              <a:t>2+</a:t>
            </a:r>
            <a:r>
              <a:rPr lang="en-US" sz="2000" dirty="0"/>
              <a:t>(</a:t>
            </a:r>
            <a:r>
              <a:rPr lang="en-US" sz="2000" dirty="0" err="1"/>
              <a:t>aq</a:t>
            </a:r>
            <a:r>
              <a:rPr lang="en-US" sz="2000" dirty="0"/>
              <a:t>) → Cu(OH)</a:t>
            </a:r>
            <a:r>
              <a:rPr lang="en-US" sz="2000" baseline="-25000" dirty="0"/>
              <a:t>2</a:t>
            </a:r>
            <a:r>
              <a:rPr lang="en-US" sz="2000" dirty="0"/>
              <a:t>(s)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1170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Reactions That Form Water</a:t>
            </a:r>
          </a:p>
          <a:p>
            <a:pPr lvl="1"/>
            <a:r>
              <a:rPr lang="en-US" dirty="0"/>
              <a:t>One type of double-replacement reaction that occurs in an aqueous solution produces </a:t>
            </a:r>
            <a:r>
              <a:rPr lang="en-US" u="sng" dirty="0"/>
              <a:t>water</a:t>
            </a:r>
            <a:r>
              <a:rPr lang="en-US" dirty="0"/>
              <a:t> molecules</a:t>
            </a:r>
          </a:p>
          <a:p>
            <a:pPr lvl="2"/>
            <a:r>
              <a:rPr lang="en-US" dirty="0"/>
              <a:t>No evidence of a chemical reaction is </a:t>
            </a:r>
            <a:r>
              <a:rPr lang="en-US" u="sng" dirty="0"/>
              <a:t>observable</a:t>
            </a:r>
            <a:endParaRPr lang="en-US" dirty="0"/>
          </a:p>
          <a:p>
            <a:pPr lvl="1"/>
            <a:r>
              <a:rPr lang="en-US" dirty="0"/>
              <a:t>Ex: </a:t>
            </a:r>
            <a:r>
              <a:rPr lang="en-US" dirty="0" err="1"/>
              <a:t>hydrobromic</a:t>
            </a:r>
            <a:r>
              <a:rPr lang="en-US" dirty="0"/>
              <a:t> acid + sodium hydroxide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5361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Reactions That Form Gases</a:t>
            </a:r>
          </a:p>
          <a:p>
            <a:pPr lvl="1"/>
            <a:r>
              <a:rPr lang="en-US" dirty="0"/>
              <a:t>Another type of </a:t>
            </a:r>
            <a:r>
              <a:rPr lang="en-US" u="sng" dirty="0"/>
              <a:t>double</a:t>
            </a:r>
            <a:r>
              <a:rPr lang="en-US" dirty="0"/>
              <a:t>-replacement reaction that occurs in </a:t>
            </a:r>
            <a:r>
              <a:rPr lang="en-US" u="sng" dirty="0"/>
              <a:t>aqueous</a:t>
            </a:r>
            <a:r>
              <a:rPr lang="en-US" dirty="0"/>
              <a:t> solutions results in the formation of a gas</a:t>
            </a:r>
          </a:p>
          <a:p>
            <a:pPr lvl="1"/>
            <a:r>
              <a:rPr lang="en-US" dirty="0"/>
              <a:t>Commonly produced gases are carbon dioxide, </a:t>
            </a:r>
            <a:r>
              <a:rPr lang="en-US" u="sng" dirty="0"/>
              <a:t>hydrogen cyanide</a:t>
            </a:r>
            <a:r>
              <a:rPr lang="en-US" dirty="0"/>
              <a:t>, and hydrogen sulfide</a:t>
            </a:r>
          </a:p>
          <a:p>
            <a:pPr lvl="1"/>
            <a:r>
              <a:rPr lang="en-US" dirty="0"/>
              <a:t>The gas </a:t>
            </a:r>
            <a:r>
              <a:rPr lang="en-US" u="sng" dirty="0"/>
              <a:t>bubbles</a:t>
            </a:r>
            <a:r>
              <a:rPr lang="en-US" dirty="0"/>
              <a:t> out of the solution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973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Overall Equations</a:t>
            </a:r>
          </a:p>
          <a:p>
            <a:pPr lvl="1"/>
            <a:r>
              <a:rPr lang="en-US" dirty="0"/>
              <a:t>Two reactions can be </a:t>
            </a:r>
            <a:r>
              <a:rPr lang="en-US" u="sng" dirty="0"/>
              <a:t>combined</a:t>
            </a:r>
            <a:r>
              <a:rPr lang="en-US" dirty="0"/>
              <a:t> and represented by one chemical equation</a:t>
            </a:r>
          </a:p>
          <a:p>
            <a:pPr lvl="1"/>
            <a:r>
              <a:rPr lang="en-US" dirty="0"/>
              <a:t>An equation that combines two reactions is called an </a:t>
            </a:r>
            <a:r>
              <a:rPr lang="en-US" u="sng" dirty="0"/>
              <a:t>overall equation</a:t>
            </a:r>
            <a:endParaRPr lang="en-US" dirty="0"/>
          </a:p>
          <a:p>
            <a:pPr lvl="2"/>
            <a:r>
              <a:rPr lang="en-US" dirty="0"/>
              <a:t>To write an overall equation, the </a:t>
            </a:r>
            <a:r>
              <a:rPr lang="en-US" u="sng" dirty="0"/>
              <a:t>reactants</a:t>
            </a:r>
            <a:r>
              <a:rPr lang="en-US" dirty="0"/>
              <a:t> in the two reactions are written on the reactant side of the combined equation, and the products of the two reactions are written on the </a:t>
            </a:r>
            <a:r>
              <a:rPr lang="en-US" u="sng" dirty="0"/>
              <a:t>product</a:t>
            </a:r>
            <a:r>
              <a:rPr lang="en-US" dirty="0"/>
              <a:t> side</a:t>
            </a:r>
          </a:p>
          <a:p>
            <a:pPr lvl="2"/>
            <a:r>
              <a:rPr lang="en-US" dirty="0"/>
              <a:t>Any substances that are on </a:t>
            </a:r>
            <a:r>
              <a:rPr lang="en-US" u="sng" dirty="0"/>
              <a:t>both</a:t>
            </a:r>
            <a:r>
              <a:rPr lang="en-US" dirty="0"/>
              <a:t> sides of the equation are crossed out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6879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4525963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Ex:</a:t>
            </a:r>
          </a:p>
          <a:p>
            <a:pPr marL="0" indent="0">
              <a:buNone/>
            </a:pPr>
            <a:r>
              <a:rPr lang="en-US" sz="1800" dirty="0"/>
              <a:t>Reaction </a:t>
            </a:r>
            <a:r>
              <a:rPr lang="en-US" sz="1800" dirty="0" smtClean="0"/>
              <a:t>1    </a:t>
            </a:r>
            <a:r>
              <a:rPr lang="en-US" sz="1800" dirty="0" err="1" smtClean="0"/>
              <a:t>HCl</a:t>
            </a:r>
            <a:r>
              <a:rPr lang="en-US" sz="1800" dirty="0" smtClean="0"/>
              <a:t>(</a:t>
            </a:r>
            <a:r>
              <a:rPr lang="en-US" sz="1800" dirty="0" err="1" smtClean="0"/>
              <a:t>aq</a:t>
            </a:r>
            <a:r>
              <a:rPr lang="en-US" sz="1800" dirty="0"/>
              <a:t>) + NaHCO</a:t>
            </a:r>
            <a:r>
              <a:rPr lang="en-US" sz="1800" baseline="-25000" dirty="0"/>
              <a:t>3</a:t>
            </a:r>
            <a:r>
              <a:rPr lang="en-US" sz="1800" dirty="0"/>
              <a:t>(</a:t>
            </a:r>
            <a:r>
              <a:rPr lang="en-US" sz="1800" dirty="0" err="1"/>
              <a:t>aq</a:t>
            </a:r>
            <a:r>
              <a:rPr lang="en-US" sz="1800" dirty="0"/>
              <a:t>) → H</a:t>
            </a:r>
            <a:r>
              <a:rPr lang="en-US" sz="1800" baseline="-25000" dirty="0"/>
              <a:t>2</a:t>
            </a:r>
            <a:r>
              <a:rPr lang="en-US" sz="1800" dirty="0"/>
              <a:t>CO</a:t>
            </a:r>
            <a:r>
              <a:rPr lang="en-US" sz="1800" baseline="-25000" dirty="0"/>
              <a:t>3</a:t>
            </a:r>
            <a:r>
              <a:rPr lang="en-US" sz="1800" dirty="0"/>
              <a:t>(</a:t>
            </a:r>
            <a:r>
              <a:rPr lang="en-US" sz="1800" dirty="0" err="1"/>
              <a:t>aq</a:t>
            </a:r>
            <a:r>
              <a:rPr lang="en-US" sz="1800" dirty="0"/>
              <a:t>) + </a:t>
            </a:r>
            <a:r>
              <a:rPr lang="en-US" sz="1800" dirty="0" err="1"/>
              <a:t>NaCl</a:t>
            </a:r>
            <a:r>
              <a:rPr lang="en-US" sz="1800" dirty="0"/>
              <a:t>(</a:t>
            </a:r>
            <a:r>
              <a:rPr lang="en-US" sz="1800" dirty="0" err="1"/>
              <a:t>aq</a:t>
            </a:r>
            <a:r>
              <a:rPr lang="en-US" sz="1800" dirty="0"/>
              <a:t>)</a:t>
            </a:r>
          </a:p>
          <a:p>
            <a:pPr marL="0" indent="0">
              <a:buNone/>
            </a:pPr>
            <a:r>
              <a:rPr lang="en-US" sz="1800" dirty="0"/>
              <a:t>Reaction </a:t>
            </a:r>
            <a:r>
              <a:rPr lang="en-US" sz="1800" dirty="0" smtClean="0"/>
              <a:t>2    H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CO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(</a:t>
            </a:r>
            <a:r>
              <a:rPr lang="en-US" sz="1800" dirty="0" err="1" smtClean="0"/>
              <a:t>aq</a:t>
            </a:r>
            <a:r>
              <a:rPr lang="en-US" sz="1800" dirty="0"/>
              <a:t>) → H</a:t>
            </a:r>
            <a:r>
              <a:rPr lang="en-US" sz="1800" baseline="-25000" dirty="0"/>
              <a:t>2</a:t>
            </a:r>
            <a:r>
              <a:rPr lang="en-US" sz="1800" dirty="0"/>
              <a:t>O(l) + CO</a:t>
            </a:r>
            <a:r>
              <a:rPr lang="en-US" sz="1800" baseline="-25000" dirty="0"/>
              <a:t>2</a:t>
            </a:r>
            <a:r>
              <a:rPr lang="en-US" sz="1800" dirty="0"/>
              <a:t>(g)                     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     _____________________________________________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Combined    </a:t>
            </a:r>
            <a:r>
              <a:rPr lang="en-US" sz="1800" dirty="0" err="1" smtClean="0"/>
              <a:t>HCl</a:t>
            </a:r>
            <a:r>
              <a:rPr lang="en-US" sz="1800" dirty="0" smtClean="0"/>
              <a:t>(</a:t>
            </a:r>
            <a:r>
              <a:rPr lang="en-US" sz="1800" dirty="0" err="1" smtClean="0"/>
              <a:t>aq</a:t>
            </a:r>
            <a:r>
              <a:rPr lang="en-US" sz="1800" dirty="0"/>
              <a:t>) + NaHCO</a:t>
            </a:r>
            <a:r>
              <a:rPr lang="en-US" sz="1800" baseline="-25000" dirty="0"/>
              <a:t>3</a:t>
            </a:r>
            <a:r>
              <a:rPr lang="en-US" sz="1800" dirty="0"/>
              <a:t>(</a:t>
            </a:r>
            <a:r>
              <a:rPr lang="en-US" sz="1800" dirty="0" err="1"/>
              <a:t>aq</a:t>
            </a:r>
            <a:r>
              <a:rPr lang="en-US" sz="1800" dirty="0"/>
              <a:t>) + </a:t>
            </a:r>
            <a:r>
              <a:rPr lang="en-US" sz="1800" strike="sngStrike" dirty="0"/>
              <a:t>H</a:t>
            </a:r>
            <a:r>
              <a:rPr lang="en-US" sz="1800" strike="sngStrike" baseline="-25000" dirty="0"/>
              <a:t>2</a:t>
            </a:r>
            <a:r>
              <a:rPr lang="en-US" sz="1800" strike="sngStrike" dirty="0"/>
              <a:t>CO</a:t>
            </a:r>
            <a:r>
              <a:rPr lang="en-US" sz="1800" strike="sngStrike" baseline="-25000" dirty="0"/>
              <a:t>3</a:t>
            </a:r>
            <a:r>
              <a:rPr lang="en-US" sz="1800" strike="sngStrike" dirty="0"/>
              <a:t>(</a:t>
            </a:r>
            <a:r>
              <a:rPr lang="en-US" sz="1800" strike="sngStrike" dirty="0" err="1"/>
              <a:t>aq</a:t>
            </a:r>
            <a:r>
              <a:rPr lang="en-US" sz="1800" strike="sngStrike" dirty="0"/>
              <a:t>)</a:t>
            </a:r>
            <a:r>
              <a:rPr lang="en-US" sz="1800" dirty="0"/>
              <a:t> → </a:t>
            </a:r>
            <a:r>
              <a:rPr lang="en-US" sz="1800" strike="sngStrike" dirty="0"/>
              <a:t> H</a:t>
            </a:r>
            <a:r>
              <a:rPr lang="en-US" sz="1800" strike="sngStrike" baseline="-25000" dirty="0"/>
              <a:t>2</a:t>
            </a:r>
            <a:r>
              <a:rPr lang="en-US" sz="1800" strike="sngStrike" dirty="0"/>
              <a:t>CO</a:t>
            </a:r>
            <a:r>
              <a:rPr lang="en-US" sz="1800" strike="sngStrike" baseline="-25000" dirty="0"/>
              <a:t>3</a:t>
            </a:r>
            <a:r>
              <a:rPr lang="en-US" sz="1800" strike="sngStrike" dirty="0"/>
              <a:t>(</a:t>
            </a:r>
            <a:r>
              <a:rPr lang="en-US" sz="1800" strike="sngStrike" dirty="0" err="1"/>
              <a:t>aq</a:t>
            </a:r>
            <a:r>
              <a:rPr lang="en-US" sz="1800" strike="sngStrike" dirty="0"/>
              <a:t>)</a:t>
            </a:r>
            <a:r>
              <a:rPr lang="en-US" sz="1800" dirty="0"/>
              <a:t> + </a:t>
            </a:r>
            <a:r>
              <a:rPr lang="en-US" sz="1800" dirty="0" err="1"/>
              <a:t>NaCl</a:t>
            </a:r>
            <a:r>
              <a:rPr lang="en-US" sz="1800" dirty="0"/>
              <a:t>(</a:t>
            </a:r>
            <a:r>
              <a:rPr lang="en-US" sz="1800" dirty="0" err="1"/>
              <a:t>aq</a:t>
            </a:r>
            <a:r>
              <a:rPr lang="en-US" sz="1800" dirty="0"/>
              <a:t>) + H</a:t>
            </a:r>
            <a:r>
              <a:rPr lang="en-US" sz="1800" baseline="-25000" dirty="0"/>
              <a:t>2</a:t>
            </a:r>
            <a:r>
              <a:rPr lang="en-US" sz="1800" dirty="0"/>
              <a:t>O(l) + CO</a:t>
            </a:r>
            <a:r>
              <a:rPr lang="en-US" sz="1800" baseline="-25000" dirty="0"/>
              <a:t>2</a:t>
            </a:r>
            <a:r>
              <a:rPr lang="en-US" sz="1800" dirty="0"/>
              <a:t>(g)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r>
              <a:rPr lang="en-US" sz="1800" dirty="0"/>
              <a:t>Overall	</a:t>
            </a:r>
            <a:r>
              <a:rPr lang="en-US" sz="1800" dirty="0" smtClean="0"/>
              <a:t>     </a:t>
            </a:r>
            <a:r>
              <a:rPr lang="en-US" sz="1800" dirty="0" err="1" smtClean="0"/>
              <a:t>HCl</a:t>
            </a:r>
            <a:r>
              <a:rPr lang="en-US" sz="1800" dirty="0" smtClean="0"/>
              <a:t>(</a:t>
            </a:r>
            <a:r>
              <a:rPr lang="en-US" sz="1800" dirty="0" err="1" smtClean="0"/>
              <a:t>aq</a:t>
            </a:r>
            <a:r>
              <a:rPr lang="en-US" sz="1800" dirty="0"/>
              <a:t>) + NaHCO</a:t>
            </a:r>
            <a:r>
              <a:rPr lang="en-US" sz="1800" baseline="-25000" dirty="0"/>
              <a:t>3</a:t>
            </a:r>
            <a:r>
              <a:rPr lang="en-US" sz="1800" dirty="0"/>
              <a:t>(</a:t>
            </a:r>
            <a:r>
              <a:rPr lang="en-US" sz="1800" dirty="0" err="1"/>
              <a:t>aq</a:t>
            </a:r>
            <a:r>
              <a:rPr lang="en-US" sz="1800" dirty="0"/>
              <a:t>) → H</a:t>
            </a:r>
            <a:r>
              <a:rPr lang="en-US" sz="1800" baseline="-25000" dirty="0"/>
              <a:t>2</a:t>
            </a:r>
            <a:r>
              <a:rPr lang="en-US" sz="1800" dirty="0"/>
              <a:t>O(l) + CO</a:t>
            </a:r>
            <a:r>
              <a:rPr lang="en-US" sz="1800" baseline="-25000" dirty="0"/>
              <a:t>2</a:t>
            </a:r>
            <a:r>
              <a:rPr lang="en-US" sz="1800" dirty="0"/>
              <a:t>(g)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983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Chemical Reactions</a:t>
            </a:r>
          </a:p>
          <a:p>
            <a:pPr lvl="1"/>
            <a:r>
              <a:rPr lang="en-US" dirty="0"/>
              <a:t>The </a:t>
            </a:r>
            <a:r>
              <a:rPr lang="en-US" u="sng" dirty="0"/>
              <a:t>process</a:t>
            </a:r>
            <a:r>
              <a:rPr lang="en-US" dirty="0"/>
              <a:t> by which the atoms of one or more substances are </a:t>
            </a:r>
            <a:r>
              <a:rPr lang="en-US" u="sng" dirty="0"/>
              <a:t>rearranged</a:t>
            </a:r>
            <a:r>
              <a:rPr lang="en-US" dirty="0"/>
              <a:t> to form </a:t>
            </a:r>
            <a:r>
              <a:rPr lang="en-US" u="sng" dirty="0"/>
              <a:t>different</a:t>
            </a:r>
            <a:r>
              <a:rPr lang="en-US" dirty="0"/>
              <a:t> substances is called a chemical reaction</a:t>
            </a:r>
          </a:p>
          <a:p>
            <a:pPr lvl="2"/>
            <a:r>
              <a:rPr lang="en-US" dirty="0"/>
              <a:t>Another name for a chemical </a:t>
            </a:r>
            <a:r>
              <a:rPr lang="en-US" u="sng" dirty="0"/>
              <a:t>change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965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Many reactions provide </a:t>
            </a:r>
            <a:r>
              <a:rPr lang="en-US" u="sng" dirty="0"/>
              <a:t>physical</a:t>
            </a:r>
            <a:r>
              <a:rPr lang="en-US" dirty="0"/>
              <a:t> evidence that they have occurred</a:t>
            </a:r>
          </a:p>
          <a:p>
            <a:pPr lvl="2"/>
            <a:r>
              <a:rPr lang="en-US" dirty="0"/>
              <a:t>Temperature change</a:t>
            </a:r>
          </a:p>
          <a:p>
            <a:pPr lvl="2"/>
            <a:r>
              <a:rPr lang="en-US" dirty="0"/>
              <a:t>Release </a:t>
            </a:r>
            <a:r>
              <a:rPr lang="en-US" u="sng" dirty="0"/>
              <a:t>energy</a:t>
            </a:r>
            <a:r>
              <a:rPr lang="en-US" dirty="0"/>
              <a:t> in the form of heat and light</a:t>
            </a:r>
          </a:p>
          <a:p>
            <a:pPr lvl="2"/>
            <a:r>
              <a:rPr lang="en-US" dirty="0"/>
              <a:t>Absorb heat</a:t>
            </a:r>
          </a:p>
          <a:p>
            <a:pPr lvl="2"/>
            <a:r>
              <a:rPr lang="en-US" u="sng" dirty="0"/>
              <a:t>Color</a:t>
            </a:r>
            <a:r>
              <a:rPr lang="en-US" dirty="0"/>
              <a:t> change</a:t>
            </a:r>
          </a:p>
          <a:p>
            <a:pPr lvl="2"/>
            <a:r>
              <a:rPr lang="en-US" dirty="0"/>
              <a:t>Odor</a:t>
            </a:r>
          </a:p>
          <a:p>
            <a:pPr lvl="2"/>
            <a:r>
              <a:rPr lang="en-US" dirty="0"/>
              <a:t>Gas bubbles</a:t>
            </a:r>
          </a:p>
          <a:p>
            <a:pPr lvl="2"/>
            <a:r>
              <a:rPr lang="en-US" dirty="0"/>
              <a:t>Formation of a </a:t>
            </a:r>
            <a:r>
              <a:rPr lang="en-US" u="sng" dirty="0"/>
              <a:t>solid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416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Representing Chemical Reactions</a:t>
            </a:r>
          </a:p>
          <a:p>
            <a:pPr lvl="1"/>
            <a:r>
              <a:rPr lang="en-US" dirty="0"/>
              <a:t>Chemists use statements called </a:t>
            </a:r>
            <a:r>
              <a:rPr lang="en-US" u="sng" dirty="0"/>
              <a:t>equations</a:t>
            </a:r>
            <a:r>
              <a:rPr lang="en-US" dirty="0"/>
              <a:t> to represent chemical reactions</a:t>
            </a:r>
          </a:p>
          <a:p>
            <a:pPr lvl="1"/>
            <a:r>
              <a:rPr lang="en-US" u="sng" dirty="0"/>
              <a:t>Reactants</a:t>
            </a:r>
            <a:r>
              <a:rPr lang="en-US" dirty="0"/>
              <a:t> are the starting substances</a:t>
            </a:r>
          </a:p>
          <a:p>
            <a:pPr lvl="1"/>
            <a:r>
              <a:rPr lang="en-US" u="sng" dirty="0"/>
              <a:t>Products</a:t>
            </a:r>
            <a:r>
              <a:rPr lang="en-US" dirty="0"/>
              <a:t> are the substances formed during the reaction</a:t>
            </a:r>
          </a:p>
          <a:p>
            <a:pPr lvl="1"/>
            <a:r>
              <a:rPr lang="en-US" dirty="0"/>
              <a:t>Chemical equations show the </a:t>
            </a:r>
            <a:r>
              <a:rPr lang="en-US" u="sng" dirty="0"/>
              <a:t>direction</a:t>
            </a:r>
            <a:r>
              <a:rPr lang="en-US" dirty="0"/>
              <a:t> in which the reaction progresses</a:t>
            </a:r>
          </a:p>
          <a:p>
            <a:pPr lvl="2"/>
            <a:r>
              <a:rPr lang="en-US" dirty="0"/>
              <a:t>An </a:t>
            </a:r>
            <a:r>
              <a:rPr lang="en-US" u="sng" dirty="0"/>
              <a:t>arrow</a:t>
            </a:r>
            <a:r>
              <a:rPr lang="en-US" dirty="0"/>
              <a:t>, rather than an equal sign, is used to separate the reactants on the </a:t>
            </a:r>
            <a:r>
              <a:rPr lang="en-US" u="sng" dirty="0"/>
              <a:t>left</a:t>
            </a:r>
            <a:r>
              <a:rPr lang="en-US" dirty="0"/>
              <a:t> and products on the </a:t>
            </a:r>
            <a:r>
              <a:rPr lang="en-US" u="sng" dirty="0"/>
              <a:t>right</a:t>
            </a:r>
            <a:endParaRPr lang="en-US" dirty="0"/>
          </a:p>
          <a:p>
            <a:pPr lvl="1"/>
            <a:r>
              <a:rPr lang="en-US" dirty="0"/>
              <a:t>When there are </a:t>
            </a:r>
            <a:r>
              <a:rPr lang="en-US" u="sng" dirty="0"/>
              <a:t>two</a:t>
            </a:r>
            <a:r>
              <a:rPr lang="en-US" dirty="0"/>
              <a:t> or more reactants, or when there are two or more products, a </a:t>
            </a:r>
            <a:r>
              <a:rPr lang="en-US" u="sng" dirty="0"/>
              <a:t>plus sign</a:t>
            </a:r>
            <a:r>
              <a:rPr lang="en-US" dirty="0"/>
              <a:t> separates each reactant or each product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711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Symbols are used to show the physical </a:t>
            </a:r>
            <a:r>
              <a:rPr lang="en-US" u="sng" dirty="0"/>
              <a:t>states</a:t>
            </a:r>
            <a:r>
              <a:rPr lang="en-US" dirty="0"/>
              <a:t> of the reactants and products</a:t>
            </a:r>
          </a:p>
          <a:p>
            <a:pPr lvl="2"/>
            <a:r>
              <a:rPr lang="en-US" dirty="0"/>
              <a:t>Solid (</a:t>
            </a:r>
            <a:r>
              <a:rPr lang="en-US" u="sng" dirty="0"/>
              <a:t>s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Liquid (l)</a:t>
            </a:r>
          </a:p>
          <a:p>
            <a:pPr lvl="2"/>
            <a:r>
              <a:rPr lang="en-US" u="sng" dirty="0"/>
              <a:t>Gas</a:t>
            </a:r>
            <a:r>
              <a:rPr lang="en-US" dirty="0"/>
              <a:t> (g)</a:t>
            </a:r>
          </a:p>
          <a:p>
            <a:pPr lvl="2"/>
            <a:r>
              <a:rPr lang="en-US" dirty="0"/>
              <a:t>Aqueous : dissolved in water (</a:t>
            </a:r>
            <a:r>
              <a:rPr lang="en-US" u="sng" dirty="0" err="1"/>
              <a:t>aq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807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Word equations</a:t>
            </a:r>
          </a:p>
          <a:p>
            <a:pPr lvl="2"/>
            <a:r>
              <a:rPr lang="en-US" u="sng" dirty="0"/>
              <a:t>Full name</a:t>
            </a:r>
            <a:r>
              <a:rPr lang="en-US" dirty="0"/>
              <a:t> is used for reactants and products</a:t>
            </a:r>
          </a:p>
          <a:p>
            <a:pPr lvl="2"/>
            <a:r>
              <a:rPr lang="en-US" dirty="0"/>
              <a:t>Ex: iron(s) + chlorine(g)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iron (III) chloride(s)</a:t>
            </a:r>
          </a:p>
          <a:p>
            <a:pPr lvl="1"/>
            <a:r>
              <a:rPr lang="en-US" dirty="0"/>
              <a:t>Skeleton equations</a:t>
            </a:r>
          </a:p>
          <a:p>
            <a:pPr lvl="2"/>
            <a:r>
              <a:rPr lang="en-US" dirty="0"/>
              <a:t>Uses chemical </a:t>
            </a:r>
            <a:r>
              <a:rPr lang="en-US" u="sng" dirty="0"/>
              <a:t>formulas</a:t>
            </a:r>
            <a:r>
              <a:rPr lang="en-US" dirty="0"/>
              <a:t> rather than words to identify the reactants and the products</a:t>
            </a:r>
          </a:p>
          <a:p>
            <a:pPr lvl="2"/>
            <a:r>
              <a:rPr lang="en-US" dirty="0"/>
              <a:t>Ex: Fe(s) + Cl</a:t>
            </a:r>
            <a:r>
              <a:rPr lang="en-US" baseline="-25000" dirty="0"/>
              <a:t>2</a:t>
            </a:r>
            <a:r>
              <a:rPr lang="en-US" dirty="0"/>
              <a:t>(g)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</a:t>
            </a:r>
            <a:r>
              <a:rPr lang="en-US" u="sng" dirty="0"/>
              <a:t>FeCl</a:t>
            </a:r>
            <a:r>
              <a:rPr lang="en-US" u="sng" baseline="-25000" dirty="0"/>
              <a:t>2</a:t>
            </a:r>
            <a:r>
              <a:rPr lang="en-US" u="sng" dirty="0"/>
              <a:t>(s)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346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Chemical equations</a:t>
            </a:r>
          </a:p>
          <a:p>
            <a:pPr lvl="2"/>
            <a:r>
              <a:rPr lang="en-US" dirty="0"/>
              <a:t>In a chemical change, matter is neither </a:t>
            </a:r>
            <a:r>
              <a:rPr lang="en-US" u="sng" dirty="0"/>
              <a:t>created</a:t>
            </a:r>
            <a:r>
              <a:rPr lang="en-US" dirty="0"/>
              <a:t> nor </a:t>
            </a:r>
            <a:r>
              <a:rPr lang="en-US" u="sng" dirty="0"/>
              <a:t>destroyed</a:t>
            </a:r>
            <a:endParaRPr lang="en-US" dirty="0"/>
          </a:p>
          <a:p>
            <a:pPr lvl="2"/>
            <a:r>
              <a:rPr lang="en-US" dirty="0"/>
              <a:t>Chemical equations must show that matter is conserved during a reaction</a:t>
            </a:r>
          </a:p>
          <a:p>
            <a:pPr lvl="3"/>
            <a:r>
              <a:rPr lang="en-US" dirty="0"/>
              <a:t>The equation must show </a:t>
            </a:r>
            <a:r>
              <a:rPr lang="en-US" u="sng" dirty="0"/>
              <a:t>equal</a:t>
            </a:r>
            <a:r>
              <a:rPr lang="en-US" dirty="0"/>
              <a:t> numbers of atoms of each reactant and each product on both sides of the arrow</a:t>
            </a:r>
          </a:p>
          <a:p>
            <a:pPr lvl="3"/>
            <a:r>
              <a:rPr lang="en-US" dirty="0"/>
              <a:t>Called a </a:t>
            </a:r>
            <a:r>
              <a:rPr lang="en-US" u="sng" dirty="0"/>
              <a:t>balanced</a:t>
            </a:r>
            <a:r>
              <a:rPr lang="en-US" dirty="0"/>
              <a:t> chemical equation</a:t>
            </a:r>
          </a:p>
          <a:p>
            <a:pPr lvl="2"/>
            <a:r>
              <a:rPr lang="en-US" dirty="0"/>
              <a:t>A chemical equation is a statement that uses chemical formulas to show the </a:t>
            </a:r>
            <a:r>
              <a:rPr lang="en-US" u="sng" dirty="0"/>
              <a:t>identities</a:t>
            </a:r>
            <a:r>
              <a:rPr lang="en-US" dirty="0"/>
              <a:t> and relative </a:t>
            </a:r>
            <a:r>
              <a:rPr lang="en-US" u="sng" dirty="0"/>
              <a:t>amounts</a:t>
            </a:r>
            <a:r>
              <a:rPr lang="en-US" dirty="0"/>
              <a:t> of the substances involved in a chemical reaction.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591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Balancing Chemical Equations</a:t>
            </a:r>
          </a:p>
          <a:p>
            <a:pPr lvl="1"/>
            <a:r>
              <a:rPr lang="en-US" dirty="0"/>
              <a:t>To balance an equation, you must find the correct </a:t>
            </a:r>
            <a:r>
              <a:rPr lang="en-US" u="sng" dirty="0"/>
              <a:t>coefficients</a:t>
            </a:r>
            <a:r>
              <a:rPr lang="en-US" dirty="0"/>
              <a:t> for the chemical formulas in the </a:t>
            </a:r>
            <a:r>
              <a:rPr lang="en-US" u="sng" dirty="0"/>
              <a:t>skeleton</a:t>
            </a:r>
            <a:r>
              <a:rPr lang="en-US" dirty="0"/>
              <a:t> equation</a:t>
            </a:r>
          </a:p>
          <a:p>
            <a:pPr lvl="2"/>
            <a:r>
              <a:rPr lang="en-US" dirty="0"/>
              <a:t>A coefficient is the </a:t>
            </a:r>
            <a:r>
              <a:rPr lang="en-US" u="sng" dirty="0"/>
              <a:t>whole</a:t>
            </a:r>
            <a:r>
              <a:rPr lang="en-US" dirty="0"/>
              <a:t> number written in </a:t>
            </a:r>
            <a:r>
              <a:rPr lang="en-US" u="sng" dirty="0"/>
              <a:t>front</a:t>
            </a:r>
            <a:r>
              <a:rPr lang="en-US" dirty="0"/>
              <a:t> of a reactant or product</a:t>
            </a:r>
          </a:p>
          <a:p>
            <a:pPr lvl="3"/>
            <a:r>
              <a:rPr lang="en-US" dirty="0"/>
              <a:t>Not written if the value is </a:t>
            </a:r>
            <a:r>
              <a:rPr lang="en-US" u="sng" dirty="0"/>
              <a:t>one</a:t>
            </a:r>
            <a:endParaRPr lang="en-US" dirty="0"/>
          </a:p>
          <a:p>
            <a:pPr lvl="2"/>
            <a:r>
              <a:rPr lang="en-US" dirty="0"/>
              <a:t>The coefficients in a balanced equation describe the </a:t>
            </a:r>
            <a:r>
              <a:rPr lang="en-US" u="sng" dirty="0"/>
              <a:t>lowest</a:t>
            </a:r>
            <a:r>
              <a:rPr lang="en-US" dirty="0"/>
              <a:t> whole number </a:t>
            </a:r>
            <a:r>
              <a:rPr lang="en-US" u="sng" dirty="0"/>
              <a:t>ratio</a:t>
            </a:r>
            <a:r>
              <a:rPr lang="en-US" dirty="0"/>
              <a:t> of the amounts of all of the reactants and products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191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1318</Words>
  <Application>Microsoft Office PowerPoint</Application>
  <PresentationFormat>On-screen Show (4:3)</PresentationFormat>
  <Paragraphs>135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Chapter 9: Chemical Reactions</vt:lpstr>
      <vt:lpstr>9.1 Reactions and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9.2 Classifying Chemical Reactions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9.3 Reactions in Aqueous Solutions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9: Chemical Reactions</dc:title>
  <dc:creator>Teacher</dc:creator>
  <cp:lastModifiedBy>Teacher</cp:lastModifiedBy>
  <cp:revision>4</cp:revision>
  <dcterms:created xsi:type="dcterms:W3CDTF">2016-01-19T15:09:25Z</dcterms:created>
  <dcterms:modified xsi:type="dcterms:W3CDTF">2016-01-19T15:20:30Z</dcterms:modified>
</cp:coreProperties>
</file>