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Symbol" pitchFamily="18" charset="2"/>
              <a:buChar char="-"/>
              <a:defRPr/>
            </a:lvl1pPr>
            <a:lvl2pPr marL="971550" indent="-514350">
              <a:buFont typeface="+mj-lt"/>
              <a:buAutoNum type="arabicPeriod"/>
              <a:defRPr/>
            </a:lvl2pPr>
            <a:lvl3pPr>
              <a:defRPr sz="2800"/>
            </a:lvl3pPr>
            <a:lvl4pPr marL="1885950" indent="-514350">
              <a:buFont typeface="+mj-lt"/>
              <a:buAutoNum type="romanLcPeriod"/>
              <a:defRPr sz="2600"/>
            </a:lvl4pPr>
            <a:lvl5pPr marL="2286000" indent="-457200">
              <a:buFont typeface="+mj-lt"/>
              <a:buAutoNum type="arabicPeriod"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DD24-B073-4CE0-B38D-03CB36357ED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1319-4363-491D-88BE-9B44C2C7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30.2 Amphibians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Caecilians are limbless amphibians</a:t>
            </a:r>
          </a:p>
          <a:p>
            <a:pPr lvl="1"/>
            <a:r>
              <a:rPr lang="en-US" sz="3000" dirty="0"/>
              <a:t>Have no limbs</a:t>
            </a:r>
          </a:p>
          <a:p>
            <a:pPr lvl="1"/>
            <a:r>
              <a:rPr lang="en-US" sz="3000" dirty="0"/>
              <a:t>Short, or no tail</a:t>
            </a:r>
          </a:p>
          <a:p>
            <a:pPr lvl="1"/>
            <a:r>
              <a:rPr lang="en-US" sz="3000" dirty="0"/>
              <a:t>Primarily tropical animals with small eyes</a:t>
            </a:r>
          </a:p>
          <a:p>
            <a:pPr lvl="1"/>
            <a:r>
              <a:rPr lang="en-US" sz="3000" dirty="0"/>
              <a:t>Eat invertebrates in the soil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of Amphibians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Challenges of life on land</a:t>
            </a:r>
          </a:p>
          <a:p>
            <a:pPr lvl="1"/>
            <a:r>
              <a:rPr lang="en-US" sz="3000" dirty="0"/>
              <a:t>Air temperatures vary greatly</a:t>
            </a:r>
          </a:p>
          <a:p>
            <a:pPr lvl="1"/>
            <a:r>
              <a:rPr lang="en-US" sz="3000" dirty="0"/>
              <a:t>Without the support of water the body was clumsy and heavy</a:t>
            </a:r>
          </a:p>
          <a:p>
            <a:pPr lvl="1"/>
            <a:r>
              <a:rPr lang="en-US" sz="3000" dirty="0"/>
              <a:t>Amphibians probably evolved from an aquatic </a:t>
            </a:r>
            <a:r>
              <a:rPr lang="en-US" sz="3000" dirty="0" err="1"/>
              <a:t>tetrapod</a:t>
            </a:r>
            <a:r>
              <a:rPr lang="en-US" sz="3000" dirty="0"/>
              <a:t> around the middle of the Paleozoic Era</a:t>
            </a:r>
          </a:p>
          <a:p>
            <a:pPr lvl="2"/>
            <a:r>
              <a:rPr lang="en-US" sz="3000" dirty="0"/>
              <a:t>Survived and dominated because of ability to breathe through their lungs, gills, or 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Amphibian?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class </a:t>
            </a:r>
            <a:r>
              <a:rPr lang="en-US" dirty="0" err="1"/>
              <a:t>Amphibia</a:t>
            </a:r>
            <a:r>
              <a:rPr lang="en-US" dirty="0"/>
              <a:t> transitions from a completely aquatic larva to an air-breathing , semi terrestrial adult</a:t>
            </a:r>
          </a:p>
          <a:p>
            <a:r>
              <a:rPr lang="en-US" dirty="0"/>
              <a:t>Includes three orders</a:t>
            </a:r>
          </a:p>
          <a:p>
            <a:pPr lvl="1"/>
            <a:r>
              <a:rPr lang="en-US" sz="3000" dirty="0" err="1"/>
              <a:t>Caudata</a:t>
            </a:r>
            <a:r>
              <a:rPr lang="en-US" sz="3000" dirty="0"/>
              <a:t>: salamanders and newts</a:t>
            </a:r>
          </a:p>
          <a:p>
            <a:pPr lvl="1"/>
            <a:r>
              <a:rPr lang="en-US" sz="3000" dirty="0" err="1"/>
              <a:t>Anura</a:t>
            </a:r>
            <a:r>
              <a:rPr lang="en-US" sz="3000" dirty="0"/>
              <a:t>: frogs and toads</a:t>
            </a:r>
          </a:p>
          <a:p>
            <a:pPr lvl="1"/>
            <a:r>
              <a:rPr lang="en-US" sz="3000" dirty="0" err="1"/>
              <a:t>Apoda</a:t>
            </a:r>
            <a:r>
              <a:rPr lang="en-US" sz="3000" dirty="0"/>
              <a:t>: legless caecilians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Characteristics:</a:t>
            </a:r>
          </a:p>
          <a:p>
            <a:pPr lvl="1"/>
            <a:r>
              <a:rPr lang="en-US" sz="3000" dirty="0"/>
              <a:t>Thin, moist skin</a:t>
            </a:r>
          </a:p>
          <a:p>
            <a:pPr lvl="1"/>
            <a:r>
              <a:rPr lang="en-US" sz="3000" dirty="0"/>
              <a:t>Four legs</a:t>
            </a:r>
          </a:p>
          <a:p>
            <a:pPr lvl="1"/>
            <a:r>
              <a:rPr lang="en-US" sz="3000" dirty="0"/>
              <a:t>No claws on toes</a:t>
            </a:r>
          </a:p>
          <a:p>
            <a:pPr lvl="1"/>
            <a:r>
              <a:rPr lang="en-US" sz="3000" dirty="0"/>
              <a:t>External fertilization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Amphibians are ectotherms</a:t>
            </a:r>
          </a:p>
          <a:p>
            <a:pPr lvl="1"/>
            <a:r>
              <a:rPr lang="en-US" sz="3000" dirty="0"/>
              <a:t>An ectotherm is an animal in which the body temperature changes with the temperature of its surroundings</a:t>
            </a:r>
          </a:p>
          <a:p>
            <a:pPr lvl="1"/>
            <a:r>
              <a:rPr lang="en-US" sz="3000" dirty="0"/>
              <a:t>Become dormant in regions that are too hot or cold for part of the 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Amphibians undergo metamorphosis</a:t>
            </a:r>
          </a:p>
          <a:p>
            <a:pPr lvl="1"/>
            <a:r>
              <a:rPr lang="en-US" sz="3000" dirty="0"/>
              <a:t>Fertilized eggs hatch into tadpoles</a:t>
            </a:r>
          </a:p>
          <a:p>
            <a:pPr lvl="2"/>
            <a:r>
              <a:rPr lang="en-US" sz="3000" dirty="0"/>
              <a:t>Possess fins gills, and two-chambered heart</a:t>
            </a:r>
          </a:p>
          <a:p>
            <a:pPr lvl="1"/>
            <a:r>
              <a:rPr lang="en-US" sz="3000" dirty="0"/>
              <a:t>Develop legs, lungs, and three-chambered heart as they grow into adults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Walking requires more energy</a:t>
            </a:r>
          </a:p>
          <a:p>
            <a:pPr lvl="1"/>
            <a:r>
              <a:rPr lang="en-US" sz="3000" dirty="0"/>
              <a:t>In the three chambered heart:</a:t>
            </a:r>
          </a:p>
          <a:p>
            <a:pPr lvl="2"/>
            <a:r>
              <a:rPr lang="en-US" sz="3000" dirty="0"/>
              <a:t>One chamber receives oxygen-rich blood from the lungs and skin</a:t>
            </a:r>
          </a:p>
          <a:p>
            <a:pPr lvl="2"/>
            <a:r>
              <a:rPr lang="en-US" sz="3000" dirty="0"/>
              <a:t>Another chamber receives oxygen-poor blood from the body tissue</a:t>
            </a:r>
          </a:p>
          <a:p>
            <a:pPr lvl="2"/>
            <a:r>
              <a:rPr lang="en-US" sz="3000" dirty="0"/>
              <a:t>Blood from both chambers moves into the third chamber</a:t>
            </a:r>
          </a:p>
          <a:p>
            <a:pPr lvl="3"/>
            <a:r>
              <a:rPr lang="en-US" dirty="0"/>
              <a:t>Pumps oxygen-rich blood to body tissues</a:t>
            </a:r>
          </a:p>
          <a:p>
            <a:pPr lvl="3"/>
            <a:r>
              <a:rPr lang="en-US" dirty="0"/>
              <a:t>Pumps oxygen-poor blood back to lungs and skin</a:t>
            </a:r>
          </a:p>
          <a:p>
            <a:pPr lvl="4"/>
            <a:r>
              <a:rPr lang="en-US" dirty="0"/>
              <a:t>Results in some mixing</a:t>
            </a:r>
          </a:p>
          <a:p>
            <a:pPr lvl="4"/>
            <a:r>
              <a:rPr lang="en-US" dirty="0"/>
              <a:t>Skin is an important means of exchanging gases</a:t>
            </a:r>
          </a:p>
          <a:p>
            <a:pPr lvl="5"/>
            <a:r>
              <a:rPr lang="en-US" sz="2600" dirty="0"/>
              <a:t>Must stay moist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of Amphibians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Frogs and toads belong to the order </a:t>
            </a:r>
            <a:r>
              <a:rPr lang="en-US" dirty="0" err="1"/>
              <a:t>Anura</a:t>
            </a:r>
            <a:endParaRPr lang="en-US" dirty="0"/>
          </a:p>
          <a:p>
            <a:pPr lvl="1"/>
            <a:r>
              <a:rPr lang="en-US" sz="3000" dirty="0"/>
              <a:t>No tails</a:t>
            </a:r>
          </a:p>
          <a:p>
            <a:pPr lvl="1"/>
            <a:r>
              <a:rPr lang="en-US" sz="3000" dirty="0"/>
              <a:t>Frogs: </a:t>
            </a:r>
          </a:p>
          <a:p>
            <a:pPr lvl="2"/>
            <a:r>
              <a:rPr lang="en-US" sz="3000" dirty="0"/>
              <a:t>long hind legs</a:t>
            </a:r>
          </a:p>
          <a:p>
            <a:pPr lvl="2"/>
            <a:r>
              <a:rPr lang="en-US" sz="3000" dirty="0"/>
              <a:t>smooth moist skin</a:t>
            </a:r>
          </a:p>
          <a:p>
            <a:pPr lvl="1"/>
            <a:r>
              <a:rPr lang="en-US" sz="3000" dirty="0"/>
              <a:t>Toads:</a:t>
            </a:r>
          </a:p>
          <a:p>
            <a:pPr lvl="2"/>
            <a:r>
              <a:rPr lang="en-US" sz="3000" dirty="0"/>
              <a:t>Short legs</a:t>
            </a:r>
          </a:p>
          <a:p>
            <a:pPr lvl="2"/>
            <a:r>
              <a:rPr lang="en-US" sz="3000" dirty="0"/>
              <a:t>Bumpy dry skin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 startAt="4"/>
            </a:pPr>
            <a:r>
              <a:rPr lang="en-US" sz="3000" dirty="0"/>
              <a:t>Both:</a:t>
            </a:r>
          </a:p>
          <a:p>
            <a:pPr lvl="2"/>
            <a:r>
              <a:rPr lang="en-US" sz="3000" dirty="0"/>
              <a:t>Have jaws and teeth</a:t>
            </a:r>
          </a:p>
          <a:p>
            <a:pPr lvl="2"/>
            <a:r>
              <a:rPr lang="en-US" sz="3000" dirty="0"/>
              <a:t>Eat insects</a:t>
            </a:r>
          </a:p>
          <a:p>
            <a:pPr lvl="2"/>
            <a:r>
              <a:rPr lang="en-US" sz="3000" dirty="0"/>
              <a:t>Many secrete chemicals through skin as a defense</a:t>
            </a:r>
          </a:p>
          <a:p>
            <a:pPr lvl="2"/>
            <a:r>
              <a:rPr lang="en-US" sz="3000" dirty="0"/>
              <a:t>Have vocal chords</a:t>
            </a:r>
          </a:p>
          <a:p>
            <a:pPr lvl="3"/>
            <a:r>
              <a:rPr lang="en-US" dirty="0"/>
              <a:t>Sound producing bands of tissue in the throat</a:t>
            </a:r>
          </a:p>
          <a:p>
            <a:pPr lvl="3"/>
            <a:r>
              <a:rPr lang="en-US" dirty="0"/>
              <a:t>As air moves over it, they vibrate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Salamanders belong to the order </a:t>
            </a:r>
            <a:r>
              <a:rPr lang="en-US" dirty="0" err="1"/>
              <a:t>Caudata</a:t>
            </a:r>
            <a:endParaRPr lang="en-US" dirty="0"/>
          </a:p>
          <a:p>
            <a:pPr lvl="1"/>
            <a:r>
              <a:rPr lang="en-US" sz="3000" dirty="0"/>
              <a:t>Long slender body with a neck and tail</a:t>
            </a:r>
          </a:p>
          <a:p>
            <a:pPr lvl="1"/>
            <a:r>
              <a:rPr lang="en-US" sz="3000" dirty="0"/>
              <a:t>Resemble lizards but have smooth moist skin and lack claws</a:t>
            </a:r>
          </a:p>
          <a:p>
            <a:pPr lvl="1"/>
            <a:r>
              <a:rPr lang="en-US" sz="3000" dirty="0"/>
              <a:t>Newts are salamanders that live entirely in water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355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30.2 Amphibians</vt:lpstr>
      <vt:lpstr>What is an Amphibian?</vt:lpstr>
      <vt:lpstr>Slide 3</vt:lpstr>
      <vt:lpstr>Slide 4</vt:lpstr>
      <vt:lpstr>Slide 5</vt:lpstr>
      <vt:lpstr>Slide 6</vt:lpstr>
      <vt:lpstr>Diversity of Amphibians</vt:lpstr>
      <vt:lpstr>Slide 8</vt:lpstr>
      <vt:lpstr>Slide 9</vt:lpstr>
      <vt:lpstr>Slide 10</vt:lpstr>
      <vt:lpstr>Origins of Amphibians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30: Fishes and Amphibians</dc:title>
  <dc:creator>Kelly</dc:creator>
  <cp:lastModifiedBy>Kelly</cp:lastModifiedBy>
  <cp:revision>22</cp:revision>
  <dcterms:created xsi:type="dcterms:W3CDTF">2012-04-29T23:17:36Z</dcterms:created>
  <dcterms:modified xsi:type="dcterms:W3CDTF">2014-05-06T22:57:31Z</dcterms:modified>
</cp:coreProperties>
</file>