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Courier New" pitchFamily="49" charset="0"/>
              <a:buChar char="o"/>
              <a:defRPr/>
            </a:lvl2pPr>
            <a:lvl3pPr>
              <a:buFont typeface="Wingdings" pitchFamily="2" charset="2"/>
              <a:buChar char="§"/>
              <a:defRPr sz="2600"/>
            </a:lvl3pPr>
            <a:lvl4pPr>
              <a:buFont typeface="Arial" pitchFamily="34" charset="0"/>
              <a:buChar char="•"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6BEB-799F-4C8D-B46B-A132F9B0BBB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D0AB-74BF-43EE-9B40-334EF234F5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 Structure and Movement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Types of joints</a:t>
            </a:r>
          </a:p>
          <a:p>
            <a:pPr lvl="2"/>
            <a:r>
              <a:rPr lang="en-US" sz="2800" u="sng" dirty="0"/>
              <a:t>Immovable</a:t>
            </a:r>
            <a:r>
              <a:rPr lang="en-US" sz="2800" dirty="0"/>
              <a:t> joint</a:t>
            </a:r>
          </a:p>
          <a:p>
            <a:pPr lvl="3"/>
            <a:r>
              <a:rPr lang="en-US" dirty="0"/>
              <a:t>Allows little or no </a:t>
            </a:r>
            <a:r>
              <a:rPr lang="en-US" u="sng" dirty="0"/>
              <a:t>movement</a:t>
            </a:r>
            <a:endParaRPr lang="en-US" dirty="0"/>
          </a:p>
          <a:p>
            <a:pPr lvl="3"/>
            <a:r>
              <a:rPr lang="en-US" dirty="0"/>
              <a:t>Example: the joints of the bones in your </a:t>
            </a:r>
            <a:r>
              <a:rPr lang="en-US" u="sng" dirty="0"/>
              <a:t>skull</a:t>
            </a:r>
            <a:endParaRPr lang="en-US" dirty="0"/>
          </a:p>
          <a:p>
            <a:endParaRPr lang="en-US" dirty="0"/>
          </a:p>
        </p:txBody>
      </p:sp>
      <p:pic>
        <p:nvPicPr>
          <p:cNvPr id="21506" name="Picture 2" descr="http://medimages.healthopedia.com/large/immovable-joints-bony-sutures-of-the-sk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5760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Pivot joint</a:t>
            </a:r>
          </a:p>
          <a:p>
            <a:pPr lvl="3"/>
            <a:r>
              <a:rPr lang="en-US" dirty="0"/>
              <a:t>One bone </a:t>
            </a:r>
            <a:r>
              <a:rPr lang="en-US" u="sng" dirty="0"/>
              <a:t>rotates</a:t>
            </a:r>
            <a:r>
              <a:rPr lang="en-US" dirty="0"/>
              <a:t> in a </a:t>
            </a:r>
            <a:r>
              <a:rPr lang="en-US" u="sng" dirty="0"/>
              <a:t>ring</a:t>
            </a:r>
            <a:r>
              <a:rPr lang="en-US" dirty="0"/>
              <a:t> of another </a:t>
            </a:r>
            <a:r>
              <a:rPr lang="en-US" u="sng" dirty="0"/>
              <a:t>stationary</a:t>
            </a:r>
            <a:r>
              <a:rPr lang="en-US" dirty="0"/>
              <a:t> bone</a:t>
            </a:r>
          </a:p>
          <a:p>
            <a:pPr lvl="3"/>
            <a:r>
              <a:rPr lang="en-US" dirty="0"/>
              <a:t>Turning your </a:t>
            </a:r>
            <a:r>
              <a:rPr lang="en-US" u="sng" dirty="0"/>
              <a:t>head</a:t>
            </a:r>
            <a:r>
              <a:rPr lang="en-US" dirty="0"/>
              <a:t> is an example of a pivot movement.</a:t>
            </a:r>
          </a:p>
          <a:p>
            <a:endParaRPr lang="en-US" dirty="0"/>
          </a:p>
        </p:txBody>
      </p:sp>
      <p:pic>
        <p:nvPicPr>
          <p:cNvPr id="20482" name="Picture 2" descr="http://www.dkimages.com/discover/previews/940/6725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038600"/>
            <a:ext cx="4048125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Ball-and-</a:t>
            </a:r>
            <a:r>
              <a:rPr lang="en-US" sz="2800" u="sng" dirty="0"/>
              <a:t>socket</a:t>
            </a:r>
            <a:r>
              <a:rPr lang="en-US" sz="2800" dirty="0"/>
              <a:t> joint</a:t>
            </a:r>
          </a:p>
          <a:p>
            <a:pPr lvl="3"/>
            <a:r>
              <a:rPr lang="en-US" dirty="0"/>
              <a:t>The rounded end of one bone fits into a cuplike </a:t>
            </a:r>
            <a:r>
              <a:rPr lang="en-US" u="sng" dirty="0"/>
              <a:t>cavity</a:t>
            </a:r>
            <a:r>
              <a:rPr lang="en-US" dirty="0"/>
              <a:t> on another bone</a:t>
            </a:r>
          </a:p>
          <a:p>
            <a:pPr lvl="3"/>
            <a:r>
              <a:rPr lang="en-US" dirty="0"/>
              <a:t>Example: </a:t>
            </a:r>
            <a:r>
              <a:rPr lang="en-US" u="sng" dirty="0"/>
              <a:t>hips</a:t>
            </a:r>
            <a:endParaRPr lang="en-US" dirty="0"/>
          </a:p>
          <a:p>
            <a:endParaRPr lang="en-US" dirty="0"/>
          </a:p>
        </p:txBody>
      </p:sp>
      <p:pic>
        <p:nvPicPr>
          <p:cNvPr id="19458" name="Picture 2" descr="http://www.daviddarling.info/images/ball-and-socket_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124200"/>
            <a:ext cx="3433525" cy="3097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Hinge joint</a:t>
            </a:r>
          </a:p>
          <a:p>
            <a:pPr lvl="3"/>
            <a:r>
              <a:rPr lang="en-US" u="sng" dirty="0"/>
              <a:t>Back</a:t>
            </a:r>
            <a:r>
              <a:rPr lang="en-US" dirty="0"/>
              <a:t>-and-</a:t>
            </a:r>
            <a:r>
              <a:rPr lang="en-US" u="sng" dirty="0"/>
              <a:t>forth</a:t>
            </a:r>
            <a:r>
              <a:rPr lang="en-US" dirty="0"/>
              <a:t> movement</a:t>
            </a:r>
          </a:p>
          <a:p>
            <a:pPr lvl="3"/>
            <a:r>
              <a:rPr lang="en-US" dirty="0"/>
              <a:t>Example: </a:t>
            </a:r>
            <a:r>
              <a:rPr lang="en-US" u="sng" dirty="0"/>
              <a:t>elbows</a:t>
            </a:r>
            <a:endParaRPr lang="en-US" dirty="0"/>
          </a:p>
          <a:p>
            <a:endParaRPr lang="en-US" dirty="0"/>
          </a:p>
        </p:txBody>
      </p:sp>
      <p:pic>
        <p:nvPicPr>
          <p:cNvPr id="18434" name="Picture 2" descr="http://solomonsseal.files.wordpress.com/2011/03/hinge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76688"/>
            <a:ext cx="3543300" cy="3209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u="sng" dirty="0"/>
              <a:t>Gliding</a:t>
            </a:r>
            <a:r>
              <a:rPr lang="en-US" sz="2800" dirty="0"/>
              <a:t> joint</a:t>
            </a:r>
          </a:p>
          <a:p>
            <a:pPr lvl="3"/>
            <a:r>
              <a:rPr lang="en-US" dirty="0"/>
              <a:t>One part of a bone </a:t>
            </a:r>
            <a:r>
              <a:rPr lang="en-US" u="sng" dirty="0"/>
              <a:t>slides</a:t>
            </a:r>
            <a:r>
              <a:rPr lang="en-US" dirty="0"/>
              <a:t> over another bone</a:t>
            </a:r>
          </a:p>
          <a:p>
            <a:pPr lvl="3"/>
            <a:r>
              <a:rPr lang="en-US" dirty="0"/>
              <a:t>Example: </a:t>
            </a:r>
            <a:r>
              <a:rPr lang="en-US" u="sng" dirty="0"/>
              <a:t>wrists</a:t>
            </a:r>
            <a:endParaRPr lang="en-US" dirty="0"/>
          </a:p>
          <a:p>
            <a:pPr lvl="3"/>
            <a:r>
              <a:rPr lang="en-US" dirty="0"/>
              <a:t>Used the </a:t>
            </a:r>
            <a:r>
              <a:rPr lang="en-US" u="sng" dirty="0"/>
              <a:t>most</a:t>
            </a:r>
            <a:r>
              <a:rPr lang="en-US" dirty="0"/>
              <a:t> in the body</a:t>
            </a:r>
          </a:p>
          <a:p>
            <a:endParaRPr lang="en-US" dirty="0"/>
          </a:p>
        </p:txBody>
      </p:sp>
      <p:pic>
        <p:nvPicPr>
          <p:cNvPr id="17410" name="Picture 2" descr="http://www.e-missions.net/CyberSurgeons/style/images/uploads/glid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733800"/>
            <a:ext cx="4876800" cy="2602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2: The Muscular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www.getbodysmart.com/ap/muscularsystem/menu/im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629150" cy="4496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u="sng" dirty="0"/>
              <a:t>muscle</a:t>
            </a:r>
            <a:r>
              <a:rPr lang="en-US" dirty="0"/>
              <a:t> is an organ that can relax and </a:t>
            </a:r>
            <a:r>
              <a:rPr lang="en-US" u="sng" dirty="0"/>
              <a:t>contract</a:t>
            </a:r>
            <a:r>
              <a:rPr lang="en-US" dirty="0"/>
              <a:t>, and provides the </a:t>
            </a:r>
            <a:r>
              <a:rPr lang="en-US" u="sng" dirty="0"/>
              <a:t>force</a:t>
            </a:r>
            <a:r>
              <a:rPr lang="en-US" dirty="0"/>
              <a:t> to move your body parts.</a:t>
            </a:r>
          </a:p>
          <a:p>
            <a:pPr lvl="1"/>
            <a:r>
              <a:rPr lang="en-US" dirty="0"/>
              <a:t>Voluntary muscles – muscles that you are able to </a:t>
            </a:r>
            <a:r>
              <a:rPr lang="en-US" u="sng" dirty="0"/>
              <a:t>control</a:t>
            </a:r>
            <a:endParaRPr lang="en-US" dirty="0"/>
          </a:p>
          <a:p>
            <a:pPr lvl="1"/>
            <a:r>
              <a:rPr lang="en-US" u="sng" dirty="0"/>
              <a:t>Involuntary</a:t>
            </a:r>
            <a:r>
              <a:rPr lang="en-US" dirty="0"/>
              <a:t> muscles – muscles that you </a:t>
            </a:r>
            <a:r>
              <a:rPr lang="en-US" u="sng" dirty="0"/>
              <a:t>cannot</a:t>
            </a:r>
            <a:r>
              <a:rPr lang="en-US" dirty="0"/>
              <a:t> control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0"/>
            <a:r>
              <a:rPr lang="en-US" dirty="0"/>
              <a:t>There are three types of muscle </a:t>
            </a:r>
            <a:r>
              <a:rPr lang="en-US" u="sng" dirty="0"/>
              <a:t>tissue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Skeletal</a:t>
            </a:r>
            <a:r>
              <a:rPr lang="en-US" dirty="0"/>
              <a:t> muscles move bones.</a:t>
            </a:r>
          </a:p>
          <a:p>
            <a:pPr lvl="2"/>
            <a:r>
              <a:rPr lang="en-US" sz="2800" dirty="0"/>
              <a:t>Most </a:t>
            </a:r>
            <a:r>
              <a:rPr lang="en-US" sz="2800" u="sng" dirty="0"/>
              <a:t>common</a:t>
            </a:r>
            <a:r>
              <a:rPr lang="en-US" sz="2800" dirty="0"/>
              <a:t> type of muscle</a:t>
            </a:r>
          </a:p>
          <a:p>
            <a:pPr lvl="2"/>
            <a:r>
              <a:rPr lang="en-US" sz="2800" u="sng" dirty="0"/>
              <a:t>Tendons</a:t>
            </a:r>
            <a:r>
              <a:rPr lang="en-US" sz="2800" dirty="0"/>
              <a:t> are thick bands of tissue that attach </a:t>
            </a:r>
            <a:r>
              <a:rPr lang="en-US" sz="2800" u="sng" dirty="0"/>
              <a:t>muscle</a:t>
            </a:r>
            <a:r>
              <a:rPr lang="en-US" sz="2800" dirty="0"/>
              <a:t> to bones</a:t>
            </a:r>
          </a:p>
          <a:p>
            <a:pPr lvl="2"/>
            <a:r>
              <a:rPr lang="en-US" sz="2800" u="sng" dirty="0"/>
              <a:t>Voluntary</a:t>
            </a:r>
            <a:r>
              <a:rPr lang="en-US" sz="2800" dirty="0"/>
              <a:t> muscles</a:t>
            </a:r>
          </a:p>
          <a:p>
            <a:pPr lvl="2"/>
            <a:r>
              <a:rPr lang="en-US" sz="2800" dirty="0"/>
              <a:t>Contract </a:t>
            </a:r>
            <a:r>
              <a:rPr lang="en-US" sz="2800" u="sng" dirty="0"/>
              <a:t>quickly</a:t>
            </a:r>
            <a:r>
              <a:rPr lang="en-US" sz="2800" dirty="0"/>
              <a:t> and </a:t>
            </a:r>
            <a:r>
              <a:rPr lang="en-US" sz="2800" u="sng" dirty="0"/>
              <a:t>tire</a:t>
            </a:r>
            <a:r>
              <a:rPr lang="en-US" sz="2800" dirty="0"/>
              <a:t> more easily</a:t>
            </a:r>
          </a:p>
          <a:p>
            <a:pPr lvl="2"/>
            <a:r>
              <a:rPr lang="en-US" sz="2800" dirty="0"/>
              <a:t>Look </a:t>
            </a:r>
            <a:r>
              <a:rPr lang="en-US" sz="2800" u="sng" dirty="0"/>
              <a:t>striped</a:t>
            </a:r>
            <a:r>
              <a:rPr lang="en-US" sz="2800" dirty="0"/>
              <a:t>, or striated</a:t>
            </a:r>
          </a:p>
          <a:p>
            <a:endParaRPr lang="en-US" dirty="0"/>
          </a:p>
        </p:txBody>
      </p:sp>
      <p:pic>
        <p:nvPicPr>
          <p:cNvPr id="14338" name="Picture 2" descr="http://www.pathguy.com/lectures/cross_striations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910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Smooth muscles – found in internal </a:t>
            </a:r>
            <a:r>
              <a:rPr lang="en-US" u="sng" dirty="0"/>
              <a:t>organs</a:t>
            </a:r>
            <a:endParaRPr lang="en-US" dirty="0"/>
          </a:p>
          <a:p>
            <a:pPr lvl="2"/>
            <a:r>
              <a:rPr lang="en-US" sz="2800" dirty="0"/>
              <a:t>Example: </a:t>
            </a:r>
            <a:r>
              <a:rPr lang="en-US" sz="2800" u="sng" dirty="0"/>
              <a:t>intestines</a:t>
            </a:r>
            <a:endParaRPr lang="en-US" sz="2800" dirty="0"/>
          </a:p>
          <a:p>
            <a:pPr lvl="2"/>
            <a:r>
              <a:rPr lang="en-US" sz="2800" dirty="0"/>
              <a:t>Smooth muscles are </a:t>
            </a:r>
            <a:r>
              <a:rPr lang="en-US" sz="2800" u="sng" dirty="0"/>
              <a:t>involuntary</a:t>
            </a:r>
            <a:r>
              <a:rPr lang="en-US" sz="2800" dirty="0"/>
              <a:t> muscles</a:t>
            </a:r>
          </a:p>
          <a:p>
            <a:pPr lvl="2"/>
            <a:r>
              <a:rPr lang="en-US" sz="2800" dirty="0"/>
              <a:t>Contract and relax </a:t>
            </a:r>
            <a:r>
              <a:rPr lang="en-US" sz="2800" u="sng" dirty="0"/>
              <a:t>slowly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Cardiac</a:t>
            </a:r>
            <a:r>
              <a:rPr lang="en-US" dirty="0"/>
              <a:t> muscle</a:t>
            </a:r>
          </a:p>
          <a:p>
            <a:pPr lvl="2"/>
            <a:r>
              <a:rPr lang="en-US" sz="2800" dirty="0"/>
              <a:t>Found only in the </a:t>
            </a:r>
            <a:r>
              <a:rPr lang="en-US" sz="2800" u="sng" dirty="0"/>
              <a:t>heart</a:t>
            </a:r>
            <a:endParaRPr lang="en-US" sz="2800" dirty="0"/>
          </a:p>
          <a:p>
            <a:pPr lvl="2"/>
            <a:r>
              <a:rPr lang="en-US" sz="2800" dirty="0"/>
              <a:t>Cardiac muscle is </a:t>
            </a:r>
            <a:r>
              <a:rPr lang="en-US" sz="2800" u="sng" dirty="0"/>
              <a:t>striated</a:t>
            </a:r>
            <a:r>
              <a:rPr lang="en-US" sz="2800" dirty="0"/>
              <a:t>, like skeletal muscle</a:t>
            </a:r>
          </a:p>
          <a:p>
            <a:endParaRPr lang="en-US" dirty="0"/>
          </a:p>
        </p:txBody>
      </p:sp>
      <p:pic>
        <p:nvPicPr>
          <p:cNvPr id="12290" name="Picture 2" descr="http://www.dkimages.com/discover/previews/740/76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2895600" cy="3088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The Skeletal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http://sourna.parsiblog.com/PhotoAlbum/sourna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76400"/>
            <a:ext cx="2857500" cy="470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 </a:t>
            </a:r>
            <a:r>
              <a:rPr lang="en-US" u="sng" dirty="0"/>
              <a:t>move</a:t>
            </a:r>
            <a:r>
              <a:rPr lang="en-US" dirty="0"/>
              <a:t> because pairs of </a:t>
            </a:r>
            <a:r>
              <a:rPr lang="en-US" u="sng" dirty="0"/>
              <a:t>muscles</a:t>
            </a:r>
            <a:r>
              <a:rPr lang="en-US" dirty="0"/>
              <a:t> work together</a:t>
            </a:r>
          </a:p>
          <a:p>
            <a:pPr lvl="1"/>
            <a:r>
              <a:rPr lang="en-US" dirty="0"/>
              <a:t>When one muscle of a pair </a:t>
            </a:r>
            <a:r>
              <a:rPr lang="en-US" u="sng" dirty="0"/>
              <a:t>contracts</a:t>
            </a:r>
            <a:r>
              <a:rPr lang="en-US" dirty="0"/>
              <a:t>, the other </a:t>
            </a:r>
            <a:r>
              <a:rPr lang="en-US" u="sng" dirty="0"/>
              <a:t>relaxes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Muscles always </a:t>
            </a:r>
            <a:r>
              <a:rPr lang="en-US" u="sng" dirty="0"/>
              <a:t>pull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Over time, muscles can become </a:t>
            </a:r>
            <a:r>
              <a:rPr lang="en-US" u="sng" dirty="0"/>
              <a:t>larger</a:t>
            </a:r>
            <a:r>
              <a:rPr lang="en-US" dirty="0"/>
              <a:t> or </a:t>
            </a:r>
            <a:r>
              <a:rPr lang="en-US" u="sng" dirty="0"/>
              <a:t>smaller</a:t>
            </a:r>
            <a:r>
              <a:rPr lang="en-US" dirty="0"/>
              <a:t>, depending on whether or not they are </a:t>
            </a:r>
            <a:r>
              <a:rPr lang="en-US" u="sng" dirty="0"/>
              <a:t>used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Blood</a:t>
            </a:r>
            <a:r>
              <a:rPr lang="en-US" dirty="0"/>
              <a:t> carries </a:t>
            </a:r>
            <a:r>
              <a:rPr lang="en-US" u="sng" dirty="0"/>
              <a:t>energy</a:t>
            </a:r>
            <a:r>
              <a:rPr lang="en-US" dirty="0"/>
              <a:t>-rich molecules to the muscles so they can do their 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3: </a:t>
            </a:r>
            <a:r>
              <a:rPr lang="en-US" dirty="0" smtClean="0"/>
              <a:t>Skin</a:t>
            </a:r>
            <a:endParaRPr lang="en-US" dirty="0"/>
          </a:p>
        </p:txBody>
      </p:sp>
      <p:pic>
        <p:nvPicPr>
          <p:cNvPr id="10242" name="Picture 2" descr="http://assets.inhabitat.com/wp-content/blogs.dir/1/files/2011/02/skin-chris-537x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5114925" cy="3762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Your </a:t>
            </a:r>
            <a:r>
              <a:rPr lang="en-US" u="sng" dirty="0"/>
              <a:t>skin</a:t>
            </a:r>
            <a:r>
              <a:rPr lang="en-US" dirty="0"/>
              <a:t> is the largest </a:t>
            </a:r>
            <a:r>
              <a:rPr lang="en-US" u="sng" dirty="0"/>
              <a:t>organ</a:t>
            </a:r>
            <a:r>
              <a:rPr lang="en-US" dirty="0"/>
              <a:t> of your body</a:t>
            </a:r>
          </a:p>
          <a:p>
            <a:pPr lvl="0"/>
            <a:r>
              <a:rPr lang="en-US" dirty="0"/>
              <a:t>Skin is made up of </a:t>
            </a:r>
            <a:r>
              <a:rPr lang="en-US" u="sng" dirty="0"/>
              <a:t>three</a:t>
            </a:r>
            <a:r>
              <a:rPr lang="en-US" dirty="0"/>
              <a:t> layers of tissue</a:t>
            </a:r>
          </a:p>
          <a:p>
            <a:endParaRPr lang="en-US" dirty="0"/>
          </a:p>
        </p:txBody>
      </p:sp>
      <p:pic>
        <p:nvPicPr>
          <p:cNvPr id="9218" name="Picture 2" descr="http://media.web.britannica.com/eb-media/13/1713-034-96065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39814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1"/>
            <a:r>
              <a:rPr lang="en-US" dirty="0"/>
              <a:t>Epidermis – the outer, </a:t>
            </a:r>
            <a:r>
              <a:rPr lang="en-US" u="sng" dirty="0"/>
              <a:t>thinnest</a:t>
            </a:r>
            <a:r>
              <a:rPr lang="en-US" dirty="0"/>
              <a:t> layer</a:t>
            </a:r>
          </a:p>
          <a:p>
            <a:pPr lvl="2"/>
            <a:r>
              <a:rPr lang="en-US" sz="2800" dirty="0"/>
              <a:t>The </a:t>
            </a:r>
            <a:r>
              <a:rPr lang="en-US" sz="2800" u="sng" dirty="0"/>
              <a:t>outermost</a:t>
            </a:r>
            <a:r>
              <a:rPr lang="en-US" sz="2800" dirty="0"/>
              <a:t> cells of your skin are </a:t>
            </a:r>
            <a:r>
              <a:rPr lang="en-US" sz="2800" u="sng" dirty="0"/>
              <a:t>dead</a:t>
            </a:r>
            <a:r>
              <a:rPr lang="en-US" sz="2800" dirty="0"/>
              <a:t> and rub off when you touch anything.</a:t>
            </a:r>
          </a:p>
          <a:p>
            <a:pPr lvl="2"/>
            <a:r>
              <a:rPr lang="en-US" sz="2800" dirty="0"/>
              <a:t>New cells are </a:t>
            </a:r>
            <a:r>
              <a:rPr lang="en-US" sz="2800" u="sng" dirty="0"/>
              <a:t>constantly</a:t>
            </a:r>
            <a:r>
              <a:rPr lang="en-US" sz="2800" dirty="0"/>
              <a:t> produced at the base of the </a:t>
            </a:r>
            <a:r>
              <a:rPr lang="en-US" sz="2800" u="sng" dirty="0"/>
              <a:t>epidermis</a:t>
            </a:r>
            <a:r>
              <a:rPr lang="en-US" sz="2800" dirty="0"/>
              <a:t>.</a:t>
            </a:r>
          </a:p>
          <a:p>
            <a:pPr lvl="2"/>
            <a:r>
              <a:rPr lang="en-US" sz="2800" dirty="0"/>
              <a:t>Cells produce </a:t>
            </a:r>
            <a:r>
              <a:rPr lang="en-US" sz="2800" u="sng" dirty="0"/>
              <a:t>melanin</a:t>
            </a:r>
            <a:r>
              <a:rPr lang="en-US" sz="2800" dirty="0"/>
              <a:t>, which is a pigment that </a:t>
            </a:r>
            <a:r>
              <a:rPr lang="en-US" sz="2800" u="sng" dirty="0"/>
              <a:t>protects</a:t>
            </a:r>
            <a:r>
              <a:rPr lang="en-US" sz="2800" dirty="0"/>
              <a:t> your skin and gives it </a:t>
            </a:r>
            <a:r>
              <a:rPr lang="en-US" sz="2800" u="sng" dirty="0"/>
              <a:t>color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pic>
        <p:nvPicPr>
          <p:cNvPr id="8194" name="Picture 2" descr="http://media.web.britannica.com/eb-media/13/1713-034-96065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0"/>
            <a:ext cx="2971800" cy="2772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1"/>
            <a:r>
              <a:rPr lang="en-US" u="sng" dirty="0"/>
              <a:t>Dermis</a:t>
            </a:r>
            <a:r>
              <a:rPr lang="en-US" dirty="0"/>
              <a:t> – the middle layer</a:t>
            </a:r>
          </a:p>
          <a:p>
            <a:pPr lvl="2"/>
            <a:r>
              <a:rPr lang="en-US" sz="2800" dirty="0"/>
              <a:t>The dermis is </a:t>
            </a:r>
            <a:r>
              <a:rPr lang="en-US" sz="2800" u="sng" dirty="0"/>
              <a:t>thicker</a:t>
            </a:r>
            <a:r>
              <a:rPr lang="en-US" sz="2800" dirty="0"/>
              <a:t> than the epidermis</a:t>
            </a:r>
          </a:p>
          <a:p>
            <a:pPr lvl="2"/>
            <a:r>
              <a:rPr lang="en-US" sz="2800" dirty="0"/>
              <a:t>The dermis contains blood vessels, </a:t>
            </a:r>
            <a:r>
              <a:rPr lang="en-US" sz="2800" u="sng" dirty="0"/>
              <a:t>nerves</a:t>
            </a:r>
            <a:r>
              <a:rPr lang="en-US" sz="2800" dirty="0"/>
              <a:t>, muscles, </a:t>
            </a:r>
            <a:r>
              <a:rPr lang="en-US" sz="2800" u="sng" dirty="0"/>
              <a:t>oil</a:t>
            </a:r>
            <a:r>
              <a:rPr lang="en-US" sz="2800" dirty="0"/>
              <a:t>, sweat glands, and other structures.</a:t>
            </a:r>
          </a:p>
          <a:p>
            <a:endParaRPr lang="en-US" dirty="0"/>
          </a:p>
        </p:txBody>
      </p:sp>
      <p:pic>
        <p:nvPicPr>
          <p:cNvPr id="7170" name="Picture 2" descr="http://media.web.britannica.com/eb-media/13/1713-034-96065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95600"/>
            <a:ext cx="39814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buFont typeface="Courier New" pitchFamily="49" charset="0"/>
              <a:buChar char="o"/>
            </a:pPr>
            <a:r>
              <a:rPr lang="en-US" u="sng" dirty="0"/>
              <a:t>Fatty</a:t>
            </a:r>
            <a:r>
              <a:rPr lang="en-US" dirty="0"/>
              <a:t> layer – </a:t>
            </a:r>
            <a:r>
              <a:rPr lang="en-US" u="sng" dirty="0"/>
              <a:t>insulates</a:t>
            </a:r>
            <a:r>
              <a:rPr lang="en-US" dirty="0"/>
              <a:t> the body</a:t>
            </a:r>
          </a:p>
          <a:p>
            <a:endParaRPr lang="en-US" dirty="0"/>
          </a:p>
        </p:txBody>
      </p:sp>
      <p:pic>
        <p:nvPicPr>
          <p:cNvPr id="6146" name="Picture 2" descr="http://media.web.britannica.com/eb-media/13/1713-034-96065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39814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Skin has many functions</a:t>
            </a:r>
          </a:p>
          <a:p>
            <a:pPr lvl="1"/>
            <a:r>
              <a:rPr lang="en-US" dirty="0"/>
              <a:t>Protection – forms a protective </a:t>
            </a:r>
            <a:r>
              <a:rPr lang="en-US" u="sng" dirty="0"/>
              <a:t>covering</a:t>
            </a:r>
            <a:r>
              <a:rPr lang="en-US" dirty="0"/>
              <a:t> over the body that prevents </a:t>
            </a:r>
            <a:r>
              <a:rPr lang="en-US" u="sng" dirty="0"/>
              <a:t>injury</a:t>
            </a:r>
            <a:endParaRPr lang="en-US" dirty="0"/>
          </a:p>
          <a:p>
            <a:pPr lvl="2"/>
            <a:r>
              <a:rPr lang="en-US" sz="2800" dirty="0"/>
              <a:t>Many </a:t>
            </a:r>
            <a:r>
              <a:rPr lang="en-US" sz="2800" u="sng" dirty="0"/>
              <a:t>disease</a:t>
            </a:r>
            <a:r>
              <a:rPr lang="en-US" sz="2800" dirty="0"/>
              <a:t>-causing organisms cannot </a:t>
            </a:r>
            <a:r>
              <a:rPr lang="en-US" sz="2800" u="sng" dirty="0"/>
              <a:t>pass</a:t>
            </a:r>
            <a:r>
              <a:rPr lang="en-US" sz="2800" dirty="0"/>
              <a:t> through the skin</a:t>
            </a:r>
          </a:p>
          <a:p>
            <a:pPr lvl="2"/>
            <a:r>
              <a:rPr lang="en-US" sz="2800" dirty="0"/>
              <a:t>Prevents excess </a:t>
            </a:r>
            <a:r>
              <a:rPr lang="en-US" sz="2800" u="sng" dirty="0"/>
              <a:t>water</a:t>
            </a:r>
            <a:r>
              <a:rPr lang="en-US" sz="2800" dirty="0"/>
              <a:t> loss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u="sng" dirty="0"/>
              <a:t>Sensory</a:t>
            </a:r>
            <a:r>
              <a:rPr lang="en-US" dirty="0"/>
              <a:t> response – nerve cells in the skin detect and relay information to the brain</a:t>
            </a:r>
          </a:p>
          <a:p>
            <a:pPr lvl="1"/>
            <a:r>
              <a:rPr lang="en-US" dirty="0"/>
              <a:t>Formation of </a:t>
            </a:r>
            <a:r>
              <a:rPr lang="en-US" u="sng" dirty="0"/>
              <a:t>vitamin D</a:t>
            </a:r>
            <a:r>
              <a:rPr lang="en-US" dirty="0"/>
              <a:t>, which helps your body absorb </a:t>
            </a:r>
            <a:r>
              <a:rPr lang="en-US" u="sng" dirty="0"/>
              <a:t>calcium</a:t>
            </a:r>
            <a:endParaRPr lang="en-US" dirty="0"/>
          </a:p>
          <a:p>
            <a:pPr lvl="1"/>
            <a:r>
              <a:rPr lang="en-US" dirty="0"/>
              <a:t>Regulation of body </a:t>
            </a:r>
            <a:r>
              <a:rPr lang="en-US" u="sng" dirty="0"/>
              <a:t>temperature</a:t>
            </a:r>
            <a:endParaRPr lang="en-US" dirty="0"/>
          </a:p>
          <a:p>
            <a:pPr lvl="2"/>
            <a:r>
              <a:rPr lang="en-US" sz="2800" dirty="0"/>
              <a:t>Blood vessels in the skin help </a:t>
            </a:r>
            <a:r>
              <a:rPr lang="en-US" sz="2800" u="sng" dirty="0"/>
              <a:t>release</a:t>
            </a:r>
            <a:r>
              <a:rPr lang="en-US" sz="2800" dirty="0"/>
              <a:t> or hold </a:t>
            </a:r>
            <a:r>
              <a:rPr lang="en-US" sz="2800" u="sng" dirty="0"/>
              <a:t>heat</a:t>
            </a:r>
            <a:r>
              <a:rPr lang="en-US" sz="2800" dirty="0"/>
              <a:t>.</a:t>
            </a:r>
          </a:p>
          <a:p>
            <a:pPr lvl="2"/>
            <a:r>
              <a:rPr lang="en-US" sz="2800" u="sng" dirty="0"/>
              <a:t>Perspiration</a:t>
            </a:r>
            <a:r>
              <a:rPr lang="en-US" sz="2800" dirty="0"/>
              <a:t> from the sweat glands eliminates </a:t>
            </a:r>
            <a:r>
              <a:rPr lang="en-US" sz="2800" u="sng" dirty="0"/>
              <a:t>excess</a:t>
            </a:r>
            <a:r>
              <a:rPr lang="en-US" sz="2800" dirty="0"/>
              <a:t> heat that has been produced by muscle contractions.</a:t>
            </a:r>
          </a:p>
          <a:p>
            <a:pPr lvl="1"/>
            <a:r>
              <a:rPr lang="en-US" dirty="0"/>
              <a:t>Elimination of </a:t>
            </a:r>
            <a:r>
              <a:rPr lang="en-US" u="sng" dirty="0"/>
              <a:t>wastes</a:t>
            </a:r>
            <a:r>
              <a:rPr lang="en-US" dirty="0"/>
              <a:t> through sweat glands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</a:t>
            </a:r>
            <a:r>
              <a:rPr lang="en-US" u="sng" dirty="0"/>
              <a:t>injured</a:t>
            </a:r>
            <a:r>
              <a:rPr lang="en-US" dirty="0"/>
              <a:t>, the skin produces new cells and repairs tears</a:t>
            </a:r>
          </a:p>
          <a:p>
            <a:pPr lvl="1"/>
            <a:r>
              <a:rPr lang="en-US" u="sng" dirty="0"/>
              <a:t>Bruises</a:t>
            </a:r>
            <a:r>
              <a:rPr lang="en-US" dirty="0"/>
              <a:t> happen when tiny </a:t>
            </a:r>
            <a:r>
              <a:rPr lang="en-US" u="sng" dirty="0"/>
              <a:t>blood</a:t>
            </a:r>
            <a:r>
              <a:rPr lang="en-US" dirty="0"/>
              <a:t> vessels beneath the skin </a:t>
            </a:r>
            <a:r>
              <a:rPr lang="en-US" u="sng" dirty="0"/>
              <a:t>burst</a:t>
            </a:r>
            <a:r>
              <a:rPr lang="en-US" dirty="0"/>
              <a:t> and leak into surrounding tissues.</a:t>
            </a:r>
          </a:p>
          <a:p>
            <a:endParaRPr lang="en-US" dirty="0"/>
          </a:p>
        </p:txBody>
      </p:sp>
      <p:pic>
        <p:nvPicPr>
          <p:cNvPr id="3074" name="Picture 2" descr="http://www.healthcentral.com/common/images/1/19690_20944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pPr lvl="1"/>
            <a:r>
              <a:rPr lang="en-US" dirty="0"/>
              <a:t>When you have a cut, a </a:t>
            </a:r>
            <a:r>
              <a:rPr lang="en-US" u="sng" dirty="0"/>
              <a:t>scab</a:t>
            </a:r>
            <a:r>
              <a:rPr lang="en-US" dirty="0"/>
              <a:t> forms to prevent </a:t>
            </a:r>
            <a:r>
              <a:rPr lang="en-US" u="sng" dirty="0"/>
              <a:t>bacteria</a:t>
            </a:r>
            <a:r>
              <a:rPr lang="en-US" dirty="0"/>
              <a:t> from entering your body</a:t>
            </a:r>
          </a:p>
          <a:p>
            <a:pPr lvl="2"/>
            <a:r>
              <a:rPr lang="en-US" sz="2800" u="sng" dirty="0"/>
              <a:t>Cells</a:t>
            </a:r>
            <a:r>
              <a:rPr lang="en-US" sz="2800" dirty="0"/>
              <a:t> in the surrounding blood vessels fight </a:t>
            </a:r>
            <a:r>
              <a:rPr lang="en-US" sz="2800" u="sng" dirty="0"/>
              <a:t>infection</a:t>
            </a:r>
            <a:endParaRPr lang="en-US" sz="2800" dirty="0"/>
          </a:p>
          <a:p>
            <a:pPr lvl="2"/>
            <a:r>
              <a:rPr lang="en-US" sz="2800" dirty="0"/>
              <a:t>Skin cells </a:t>
            </a:r>
            <a:r>
              <a:rPr lang="en-US" sz="2800" u="sng" dirty="0"/>
              <a:t>beneath</a:t>
            </a:r>
            <a:r>
              <a:rPr lang="en-US" sz="2800" dirty="0"/>
              <a:t> the scab grow to fill in the gap of the torn </a:t>
            </a:r>
            <a:r>
              <a:rPr lang="en-US" sz="2800" u="sng" dirty="0"/>
              <a:t>skin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pic>
        <p:nvPicPr>
          <p:cNvPr id="2050" name="Picture 2" descr="http://0.tqn.com/d/pediatrics/1/0/-/L/scab_band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05000"/>
            <a:ext cx="2695575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All the </a:t>
            </a:r>
            <a:r>
              <a:rPr lang="en-US" u="sng" dirty="0"/>
              <a:t>bones</a:t>
            </a:r>
            <a:r>
              <a:rPr lang="en-US" dirty="0"/>
              <a:t> in your body make up your </a:t>
            </a:r>
            <a:r>
              <a:rPr lang="en-US" u="sng" dirty="0"/>
              <a:t>skeletal</a:t>
            </a:r>
            <a:r>
              <a:rPr lang="en-US" dirty="0"/>
              <a:t> system, which has </a:t>
            </a:r>
            <a:r>
              <a:rPr lang="en-US" u="sng" dirty="0"/>
              <a:t>five</a:t>
            </a:r>
            <a:r>
              <a:rPr lang="en-US" dirty="0"/>
              <a:t> major functions.</a:t>
            </a:r>
          </a:p>
          <a:p>
            <a:pPr lvl="1"/>
            <a:r>
              <a:rPr lang="en-US" dirty="0"/>
              <a:t>Your skeleton gives </a:t>
            </a:r>
            <a:r>
              <a:rPr lang="en-US" u="sng" dirty="0"/>
              <a:t>shape</a:t>
            </a:r>
            <a:r>
              <a:rPr lang="en-US" dirty="0"/>
              <a:t> and </a:t>
            </a:r>
            <a:r>
              <a:rPr lang="en-US" u="sng" dirty="0"/>
              <a:t>support</a:t>
            </a:r>
            <a:r>
              <a:rPr lang="en-US" dirty="0"/>
              <a:t> to your body.</a:t>
            </a:r>
          </a:p>
          <a:p>
            <a:pPr lvl="1"/>
            <a:r>
              <a:rPr lang="en-US" dirty="0"/>
              <a:t>Your bones </a:t>
            </a:r>
            <a:r>
              <a:rPr lang="en-US" u="sng" dirty="0"/>
              <a:t>protect</a:t>
            </a:r>
            <a:r>
              <a:rPr lang="en-US" dirty="0"/>
              <a:t> your internal organs.</a:t>
            </a:r>
          </a:p>
          <a:p>
            <a:pPr lvl="1"/>
            <a:r>
              <a:rPr lang="en-US" dirty="0"/>
              <a:t>Major </a:t>
            </a:r>
            <a:r>
              <a:rPr lang="en-US" u="sng" dirty="0"/>
              <a:t>muscles</a:t>
            </a:r>
            <a:r>
              <a:rPr lang="en-US" dirty="0"/>
              <a:t> are attached to your bones.</a:t>
            </a:r>
          </a:p>
          <a:p>
            <a:pPr lvl="1"/>
            <a:r>
              <a:rPr lang="en-US" dirty="0"/>
              <a:t>Blood cells are formed in the </a:t>
            </a:r>
            <a:r>
              <a:rPr lang="en-US" u="sng" dirty="0"/>
              <a:t>marrow</a:t>
            </a:r>
            <a:r>
              <a:rPr lang="en-US" dirty="0"/>
              <a:t> in the center of your bones.</a:t>
            </a:r>
          </a:p>
          <a:p>
            <a:pPr lvl="1"/>
            <a:r>
              <a:rPr lang="en-US" u="sng" dirty="0"/>
              <a:t>Calcium</a:t>
            </a:r>
            <a:r>
              <a:rPr lang="en-US" dirty="0"/>
              <a:t> and </a:t>
            </a:r>
            <a:r>
              <a:rPr lang="en-US" u="sng" dirty="0"/>
              <a:t>phosphorous</a:t>
            </a:r>
            <a:r>
              <a:rPr lang="en-US" dirty="0"/>
              <a:t> compounds are stored in your skeleton for later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Doctors are able to repair </a:t>
            </a:r>
            <a:r>
              <a:rPr lang="en-US" u="sng" dirty="0"/>
              <a:t>severe</a:t>
            </a:r>
            <a:r>
              <a:rPr lang="en-US" dirty="0"/>
              <a:t> skin damage.</a:t>
            </a:r>
          </a:p>
          <a:p>
            <a:pPr lvl="2"/>
            <a:r>
              <a:rPr lang="en-US" sz="2800" dirty="0"/>
              <a:t>Skin grafts are </a:t>
            </a:r>
            <a:r>
              <a:rPr lang="en-US" sz="2800" u="sng" dirty="0"/>
              <a:t>pieces</a:t>
            </a:r>
            <a:r>
              <a:rPr lang="en-US" sz="2800" dirty="0"/>
              <a:t> of skin that are cut from one part of a person’s own body and </a:t>
            </a:r>
            <a:r>
              <a:rPr lang="en-US" sz="2800" u="sng" dirty="0"/>
              <a:t>moved</a:t>
            </a:r>
            <a:r>
              <a:rPr lang="en-US" sz="2800" dirty="0"/>
              <a:t> to the </a:t>
            </a:r>
            <a:r>
              <a:rPr lang="en-US" sz="2800" u="sng" dirty="0"/>
              <a:t>injured</a:t>
            </a:r>
            <a:r>
              <a:rPr lang="en-US" sz="2800" dirty="0"/>
              <a:t> area.</a:t>
            </a:r>
          </a:p>
          <a:p>
            <a:pPr lvl="2"/>
            <a:r>
              <a:rPr lang="en-US" sz="2800" dirty="0"/>
              <a:t>Doctors sometimes use skin from </a:t>
            </a:r>
            <a:r>
              <a:rPr lang="en-US" sz="2800" u="sng" dirty="0"/>
              <a:t>cadavers</a:t>
            </a:r>
            <a:r>
              <a:rPr lang="en-US" sz="2800" dirty="0"/>
              <a:t> to prevent </a:t>
            </a:r>
            <a:r>
              <a:rPr lang="en-US" sz="2800" u="sng" dirty="0"/>
              <a:t>infections</a:t>
            </a:r>
            <a:r>
              <a:rPr lang="en-US" sz="2800" dirty="0"/>
              <a:t> until a victim’s skin heals.</a:t>
            </a:r>
          </a:p>
          <a:p>
            <a:pPr lvl="2"/>
            <a:r>
              <a:rPr lang="en-US" sz="2800" dirty="0"/>
              <a:t>Doctors are beginning to grow large sheets of </a:t>
            </a:r>
            <a:r>
              <a:rPr lang="en-US" sz="2800" u="sng" dirty="0"/>
              <a:t>epidermis</a:t>
            </a:r>
            <a:r>
              <a:rPr lang="en-US" sz="2800" dirty="0"/>
              <a:t> from small pieces of the victim’s </a:t>
            </a:r>
            <a:r>
              <a:rPr lang="en-US" sz="2800" u="sng" dirty="0"/>
              <a:t>healthy</a:t>
            </a:r>
            <a:r>
              <a:rPr lang="en-US" sz="2800" dirty="0"/>
              <a:t> skin.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Bone structure</a:t>
            </a:r>
          </a:p>
          <a:p>
            <a:pPr lvl="1"/>
            <a:r>
              <a:rPr lang="en-US" u="sng" dirty="0" err="1"/>
              <a:t>Periosteum</a:t>
            </a:r>
            <a:r>
              <a:rPr lang="en-US" dirty="0"/>
              <a:t> – a tough, tight-fitting </a:t>
            </a:r>
            <a:r>
              <a:rPr lang="en-US" u="sng" dirty="0"/>
              <a:t>membrane</a:t>
            </a:r>
            <a:r>
              <a:rPr lang="en-US" dirty="0"/>
              <a:t> that covers the bone’s surface</a:t>
            </a:r>
          </a:p>
          <a:p>
            <a:pPr lvl="2"/>
            <a:r>
              <a:rPr lang="en-US" sz="2800" dirty="0"/>
              <a:t>Contains small </a:t>
            </a:r>
            <a:r>
              <a:rPr lang="en-US" sz="2800" u="sng" dirty="0"/>
              <a:t>blood</a:t>
            </a:r>
            <a:r>
              <a:rPr lang="en-US" sz="2800" dirty="0"/>
              <a:t> </a:t>
            </a:r>
            <a:r>
              <a:rPr lang="en-US" sz="2800" u="sng" dirty="0"/>
              <a:t>vessels</a:t>
            </a:r>
            <a:r>
              <a:rPr lang="en-US" sz="2800" dirty="0"/>
              <a:t> that carry nutrients into the bone</a:t>
            </a:r>
          </a:p>
          <a:p>
            <a:pPr lvl="2"/>
            <a:r>
              <a:rPr lang="en-US" sz="2800" dirty="0"/>
              <a:t>Contains cells involved in the </a:t>
            </a:r>
            <a:r>
              <a:rPr lang="en-US" sz="2800" u="sng" dirty="0"/>
              <a:t>growth</a:t>
            </a:r>
            <a:r>
              <a:rPr lang="en-US" sz="2800" dirty="0"/>
              <a:t> and </a:t>
            </a:r>
            <a:r>
              <a:rPr lang="en-US" sz="2800" u="sng" dirty="0"/>
              <a:t>repair</a:t>
            </a:r>
            <a:r>
              <a:rPr lang="en-US" sz="2800" dirty="0"/>
              <a:t> of bone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Compact bone – the </a:t>
            </a:r>
            <a:r>
              <a:rPr lang="en-US" u="sng" dirty="0"/>
              <a:t>hard</a:t>
            </a:r>
            <a:r>
              <a:rPr lang="en-US" dirty="0"/>
              <a:t>, </a:t>
            </a:r>
            <a:r>
              <a:rPr lang="en-US" u="sng" dirty="0"/>
              <a:t>strong</a:t>
            </a:r>
            <a:r>
              <a:rPr lang="en-US" dirty="0"/>
              <a:t> layer under the </a:t>
            </a:r>
            <a:r>
              <a:rPr lang="en-US" dirty="0" err="1"/>
              <a:t>periosteum</a:t>
            </a:r>
            <a:endParaRPr lang="en-US" dirty="0"/>
          </a:p>
          <a:p>
            <a:pPr lvl="2"/>
            <a:r>
              <a:rPr lang="en-US" sz="2800" dirty="0"/>
              <a:t>Gives bone its </a:t>
            </a:r>
            <a:r>
              <a:rPr lang="en-US" sz="2800" u="sng" dirty="0"/>
              <a:t>strength</a:t>
            </a:r>
            <a:endParaRPr lang="en-US" sz="2800" dirty="0"/>
          </a:p>
          <a:p>
            <a:pPr lvl="2"/>
            <a:r>
              <a:rPr lang="en-US" sz="2800" dirty="0"/>
              <a:t>Has a </a:t>
            </a:r>
            <a:r>
              <a:rPr lang="en-US" sz="2800" u="sng" dirty="0"/>
              <a:t>flexible</a:t>
            </a:r>
            <a:r>
              <a:rPr lang="en-US" sz="2800" dirty="0"/>
              <a:t> framework containing deposits of </a:t>
            </a:r>
            <a:r>
              <a:rPr lang="en-US" sz="2800" u="sng" dirty="0"/>
              <a:t>calcium</a:t>
            </a:r>
            <a:r>
              <a:rPr lang="en-US" sz="2800" dirty="0"/>
              <a:t> phosphate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Spongy</a:t>
            </a:r>
            <a:r>
              <a:rPr lang="en-US" dirty="0"/>
              <a:t> bone – found toward the ends of </a:t>
            </a:r>
            <a:r>
              <a:rPr lang="en-US" u="sng" dirty="0"/>
              <a:t>long</a:t>
            </a:r>
            <a:r>
              <a:rPr lang="en-US" dirty="0"/>
              <a:t> bones</a:t>
            </a:r>
          </a:p>
          <a:p>
            <a:pPr lvl="2"/>
            <a:r>
              <a:rPr lang="en-US" sz="2800" dirty="0"/>
              <a:t>Has many small, open spaces that make bones </a:t>
            </a:r>
            <a:r>
              <a:rPr lang="en-US" sz="2800" u="sng" dirty="0"/>
              <a:t>lightweight</a:t>
            </a:r>
            <a:endParaRPr lang="en-US" sz="2800" dirty="0"/>
          </a:p>
          <a:p>
            <a:pPr lvl="2"/>
            <a:r>
              <a:rPr lang="en-US" sz="2800" dirty="0"/>
              <a:t>Filled with </a:t>
            </a:r>
            <a:r>
              <a:rPr lang="en-US" sz="2800" u="sng" dirty="0"/>
              <a:t>marrow</a:t>
            </a:r>
            <a:r>
              <a:rPr lang="en-US" sz="2800" dirty="0"/>
              <a:t>, which produces </a:t>
            </a:r>
            <a:r>
              <a:rPr lang="en-US" sz="2800" u="sng" dirty="0"/>
              <a:t>blood</a:t>
            </a:r>
            <a:r>
              <a:rPr lang="en-US" sz="2800" dirty="0"/>
              <a:t> cells</a:t>
            </a:r>
          </a:p>
          <a:p>
            <a:endParaRPr lang="en-US" dirty="0"/>
          </a:p>
        </p:txBody>
      </p:sp>
      <p:pic>
        <p:nvPicPr>
          <p:cNvPr id="25602" name="Picture 2" descr="http://www.gla.ac.uk/ibls/US/fab/images/generic/bospon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91000"/>
            <a:ext cx="321945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Cartilage – a rubbery layer of </a:t>
            </a:r>
            <a:r>
              <a:rPr lang="en-US" u="sng" dirty="0"/>
              <a:t>tissue</a:t>
            </a:r>
            <a:r>
              <a:rPr lang="en-US" dirty="0"/>
              <a:t> found at the ends of bones, where they form </a:t>
            </a:r>
            <a:r>
              <a:rPr lang="en-US" u="sng" dirty="0"/>
              <a:t>joints</a:t>
            </a:r>
            <a:endParaRPr lang="en-US" dirty="0"/>
          </a:p>
          <a:p>
            <a:pPr lvl="2"/>
            <a:r>
              <a:rPr lang="en-US" sz="2800" dirty="0"/>
              <a:t>Cartilage acts as a shock </a:t>
            </a:r>
            <a:r>
              <a:rPr lang="en-US" sz="2800" u="sng" dirty="0"/>
              <a:t>absorber</a:t>
            </a:r>
            <a:r>
              <a:rPr lang="en-US" sz="2800" dirty="0"/>
              <a:t> and reduces </a:t>
            </a:r>
            <a:r>
              <a:rPr lang="en-US" sz="2800" u="sng" dirty="0"/>
              <a:t>friction</a:t>
            </a:r>
            <a:r>
              <a:rPr lang="en-US" sz="2800" dirty="0"/>
              <a:t> between bones when they rub together.</a:t>
            </a:r>
          </a:p>
          <a:p>
            <a:pPr lvl="2"/>
            <a:r>
              <a:rPr lang="en-US" sz="2800" dirty="0"/>
              <a:t>People with </a:t>
            </a:r>
            <a:r>
              <a:rPr lang="en-US" sz="2800" u="sng" dirty="0"/>
              <a:t>damaged</a:t>
            </a:r>
            <a:r>
              <a:rPr lang="en-US" sz="2800" dirty="0"/>
              <a:t> cartilage feel </a:t>
            </a:r>
            <a:r>
              <a:rPr lang="en-US" sz="2800" u="sng" dirty="0"/>
              <a:t>pain</a:t>
            </a:r>
            <a:r>
              <a:rPr lang="en-US" sz="2800" dirty="0"/>
              <a:t> when they move their joints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Your skeleton begins as </a:t>
            </a:r>
            <a:r>
              <a:rPr lang="en-US" u="sng" dirty="0"/>
              <a:t>cartilage</a:t>
            </a:r>
            <a:r>
              <a:rPr lang="en-US" dirty="0"/>
              <a:t>, which is gradually broken down and </a:t>
            </a:r>
            <a:r>
              <a:rPr lang="en-US" u="sng" dirty="0"/>
              <a:t>replaced</a:t>
            </a:r>
            <a:r>
              <a:rPr lang="en-US" dirty="0"/>
              <a:t> by bone.</a:t>
            </a:r>
          </a:p>
          <a:p>
            <a:pPr lvl="2"/>
            <a:r>
              <a:rPr lang="en-US" sz="2800" u="sng" dirty="0"/>
              <a:t>Healthy</a:t>
            </a:r>
            <a:r>
              <a:rPr lang="en-US" sz="2800" dirty="0"/>
              <a:t> bone tissue is </a:t>
            </a:r>
            <a:r>
              <a:rPr lang="en-US" sz="2800" u="sng" dirty="0"/>
              <a:t>always</a:t>
            </a:r>
            <a:r>
              <a:rPr lang="en-US" sz="2800" dirty="0"/>
              <a:t> being formed and re-formed.</a:t>
            </a:r>
          </a:p>
          <a:p>
            <a:pPr lvl="2"/>
            <a:r>
              <a:rPr lang="en-US" sz="2800" u="sng" dirty="0" err="1"/>
              <a:t>Osteoblasts</a:t>
            </a:r>
            <a:r>
              <a:rPr lang="en-US" sz="2800" dirty="0"/>
              <a:t> build up bone by depositing calcium and phosphorus, which make bone tissue </a:t>
            </a:r>
            <a:r>
              <a:rPr lang="en-US" sz="2800" u="sng" dirty="0"/>
              <a:t>hard</a:t>
            </a:r>
            <a:r>
              <a:rPr lang="en-US" sz="2800" dirty="0"/>
              <a:t>.</a:t>
            </a:r>
          </a:p>
          <a:p>
            <a:pPr lvl="2"/>
            <a:r>
              <a:rPr lang="en-US" sz="2800" u="sng" dirty="0" err="1"/>
              <a:t>Osteoclasts</a:t>
            </a:r>
            <a:r>
              <a:rPr lang="en-US" sz="2800" dirty="0"/>
              <a:t> break down bone tissue.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Joints – any place where </a:t>
            </a:r>
            <a:r>
              <a:rPr lang="en-US" u="sng" dirty="0"/>
              <a:t>two</a:t>
            </a:r>
            <a:r>
              <a:rPr lang="en-US" dirty="0"/>
              <a:t> or more </a:t>
            </a:r>
            <a:r>
              <a:rPr lang="en-US" u="sng" dirty="0"/>
              <a:t>bones</a:t>
            </a:r>
            <a:r>
              <a:rPr lang="en-US" dirty="0"/>
              <a:t> come together</a:t>
            </a:r>
          </a:p>
          <a:p>
            <a:pPr lvl="2"/>
            <a:r>
              <a:rPr lang="en-US" sz="2800" dirty="0"/>
              <a:t>Bones must be kept just far enough </a:t>
            </a:r>
            <a:r>
              <a:rPr lang="en-US" sz="2800" u="sng" dirty="0"/>
              <a:t>apart</a:t>
            </a:r>
            <a:r>
              <a:rPr lang="en-US" sz="2800" dirty="0"/>
              <a:t> so they don’t </a:t>
            </a:r>
            <a:r>
              <a:rPr lang="en-US" sz="2800" u="sng" dirty="0"/>
              <a:t>rub</a:t>
            </a:r>
            <a:r>
              <a:rPr lang="en-US" sz="2800" dirty="0"/>
              <a:t> against each other.</a:t>
            </a:r>
          </a:p>
          <a:p>
            <a:pPr lvl="2"/>
            <a:r>
              <a:rPr lang="en-US" sz="2800" u="sng" dirty="0"/>
              <a:t>Ligament</a:t>
            </a:r>
            <a:r>
              <a:rPr lang="en-US" sz="2800" dirty="0"/>
              <a:t> – a tough band of </a:t>
            </a:r>
            <a:r>
              <a:rPr lang="en-US" sz="2800" u="sng" dirty="0"/>
              <a:t>tissue</a:t>
            </a:r>
            <a:r>
              <a:rPr lang="en-US" sz="2800" dirty="0"/>
              <a:t> that holds bones in place.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902</Words>
  <Application>Microsoft Office PowerPoint</Application>
  <PresentationFormat>On-screen Show (4:3)</PresentationFormat>
  <Paragraphs>98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Chapter 1 Structure and Movement</vt:lpstr>
      <vt:lpstr>Section 1: The Skeletal System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Section 2: The Muscular System</vt:lpstr>
      <vt:lpstr>Slide 16</vt:lpstr>
      <vt:lpstr>Slide 17</vt:lpstr>
      <vt:lpstr>Slide 18</vt:lpstr>
      <vt:lpstr>Slide 19</vt:lpstr>
      <vt:lpstr>Slide 20</vt:lpstr>
      <vt:lpstr>Section 3: Skin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Structure and Movement</dc:title>
  <dc:creator>Kelly</dc:creator>
  <cp:lastModifiedBy>Kelly</cp:lastModifiedBy>
  <cp:revision>8</cp:revision>
  <dcterms:created xsi:type="dcterms:W3CDTF">2012-08-24T01:00:56Z</dcterms:created>
  <dcterms:modified xsi:type="dcterms:W3CDTF">2012-08-24T02:00:49Z</dcterms:modified>
</cp:coreProperties>
</file>