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Calibri" pitchFamily="34" charset="0"/>
              <a:buChar char="―"/>
              <a:defRPr/>
            </a:lvl1pPr>
            <a:lvl2pPr>
              <a:buFont typeface="Courier New" pitchFamily="49" charset="0"/>
              <a:buChar char="o"/>
              <a:defRPr/>
            </a:lvl2pPr>
            <a:lvl3pPr>
              <a:buFont typeface="Wingdings" pitchFamily="2" charset="2"/>
              <a:buChar char="§"/>
              <a:defRPr sz="2600"/>
            </a:lvl3pPr>
            <a:lvl4pPr>
              <a:buFont typeface="Arial" pitchFamily="34" charset="0"/>
              <a:buChar char="•"/>
              <a:defRPr sz="24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410D1-1991-4901-A384-FC1F2169B131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97F15-F7F5-433B-ABF8-F1965E0EDF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2: Nutrients and Digestion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viantart.com/download/62895138/Water_by_RosalineStock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Water</a:t>
            </a:r>
            <a:endParaRPr lang="en-US" sz="2400" dirty="0"/>
          </a:p>
          <a:p>
            <a:pPr lvl="2"/>
            <a:r>
              <a:rPr lang="en-US" sz="2800" dirty="0"/>
              <a:t>Required for </a:t>
            </a:r>
            <a:r>
              <a:rPr lang="en-US" sz="2800" u="sng" dirty="0"/>
              <a:t>survival</a:t>
            </a:r>
            <a:endParaRPr lang="en-US" sz="2400" dirty="0"/>
          </a:p>
          <a:p>
            <a:pPr lvl="2"/>
            <a:r>
              <a:rPr lang="en-US" sz="2800" u="sng" dirty="0"/>
              <a:t>Cells</a:t>
            </a:r>
            <a:r>
              <a:rPr lang="en-US" sz="2800" dirty="0"/>
              <a:t> need water to carry out their work</a:t>
            </a:r>
            <a:endParaRPr lang="en-US" sz="2400" dirty="0"/>
          </a:p>
          <a:p>
            <a:pPr lvl="2"/>
            <a:r>
              <a:rPr lang="en-US" sz="2800" dirty="0"/>
              <a:t>Most </a:t>
            </a:r>
            <a:r>
              <a:rPr lang="en-US" sz="2800" u="sng" dirty="0"/>
              <a:t>nutrients</a:t>
            </a:r>
            <a:r>
              <a:rPr lang="en-US" sz="2800" dirty="0"/>
              <a:t> your body needs must be dissolved in water.</a:t>
            </a:r>
            <a:endParaRPr lang="en-US" sz="2400" dirty="0"/>
          </a:p>
          <a:p>
            <a:pPr lvl="2"/>
            <a:r>
              <a:rPr lang="en-US" sz="2800" dirty="0"/>
              <a:t>The human body is about </a:t>
            </a:r>
            <a:r>
              <a:rPr lang="en-US" sz="2800" u="sng" dirty="0"/>
              <a:t>60 percent</a:t>
            </a:r>
            <a:r>
              <a:rPr lang="en-US" sz="2800" dirty="0"/>
              <a:t> water</a:t>
            </a:r>
            <a:endParaRPr lang="en-US" sz="2400" dirty="0"/>
          </a:p>
          <a:p>
            <a:pPr lvl="2"/>
            <a:r>
              <a:rPr lang="en-US" sz="2800" dirty="0"/>
              <a:t>You lose water each day when you perspire, </a:t>
            </a:r>
            <a:r>
              <a:rPr lang="en-US" sz="2800" u="sng" dirty="0"/>
              <a:t>exhale</a:t>
            </a:r>
            <a:r>
              <a:rPr lang="en-US" sz="2800" dirty="0"/>
              <a:t>, and get rid of wastes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Food groups</a:t>
            </a:r>
            <a:endParaRPr lang="en-US" sz="2400" dirty="0"/>
          </a:p>
          <a:p>
            <a:pPr lvl="2"/>
            <a:r>
              <a:rPr lang="en-US" sz="2800" dirty="0"/>
              <a:t>Because no food has every </a:t>
            </a:r>
            <a:r>
              <a:rPr lang="en-US" sz="2800" u="sng" dirty="0"/>
              <a:t>nutrient</a:t>
            </a:r>
            <a:r>
              <a:rPr lang="en-US" sz="2800" dirty="0"/>
              <a:t>, you should eat a </a:t>
            </a:r>
            <a:r>
              <a:rPr lang="en-US" sz="2800" u="sng" dirty="0"/>
              <a:t>variety</a:t>
            </a:r>
            <a:r>
              <a:rPr lang="en-US" sz="2800" dirty="0"/>
              <a:t> of foods.</a:t>
            </a:r>
            <a:endParaRPr lang="en-US" sz="2400" dirty="0"/>
          </a:p>
          <a:p>
            <a:pPr lvl="2"/>
            <a:r>
              <a:rPr lang="en-US" sz="2800" dirty="0"/>
              <a:t>The </a:t>
            </a:r>
            <a:r>
              <a:rPr lang="en-US" sz="2800" u="sng" dirty="0"/>
              <a:t>food pyramid</a:t>
            </a:r>
            <a:r>
              <a:rPr lang="en-US" sz="2800" dirty="0"/>
              <a:t> helps people select foods that supply all the nutrients they need</a:t>
            </a:r>
            <a:endParaRPr lang="en-US" sz="2400" dirty="0"/>
          </a:p>
          <a:p>
            <a:pPr lvl="2"/>
            <a:r>
              <a:rPr lang="en-US" sz="2800" dirty="0"/>
              <a:t>Foods that contain the same nutrients belong to a </a:t>
            </a:r>
            <a:r>
              <a:rPr lang="en-US" sz="2800" u="sng" dirty="0"/>
              <a:t>food group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2290" name="Picture 2" descr="http://upload.wikimedia.org/wikipedia/commons/thumb/e/eb/MyPyramidFood.svg/220px-MyPyramidFoo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2125" y="3962400"/>
            <a:ext cx="3155575" cy="2438400"/>
          </a:xfrm>
          <a:prstGeom prst="rect">
            <a:avLst/>
          </a:prstGeom>
          <a:noFill/>
        </p:spPr>
      </p:pic>
      <p:pic>
        <p:nvPicPr>
          <p:cNvPr id="12292" name="Picture 4" descr="http://www.nal.usda.gov/fnic/Fpyr/pm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4038600" cy="247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 smtClean="0"/>
              <a:t>Five food groups</a:t>
            </a:r>
            <a:endParaRPr lang="en-US" sz="2400" dirty="0" smtClean="0"/>
          </a:p>
          <a:p>
            <a:pPr lvl="3"/>
            <a:r>
              <a:rPr lang="en-US" dirty="0" smtClean="0"/>
              <a:t>Bread and cereal</a:t>
            </a:r>
            <a:endParaRPr lang="en-US" sz="2000" dirty="0" smtClean="0"/>
          </a:p>
          <a:p>
            <a:pPr lvl="3"/>
            <a:r>
              <a:rPr lang="en-US" u="sng" dirty="0" smtClean="0"/>
              <a:t>Vegetable</a:t>
            </a:r>
            <a:endParaRPr lang="en-US" sz="2000" dirty="0" smtClean="0"/>
          </a:p>
          <a:p>
            <a:pPr lvl="3"/>
            <a:r>
              <a:rPr lang="en-US" u="sng" dirty="0" smtClean="0"/>
              <a:t>Fruit</a:t>
            </a:r>
            <a:endParaRPr lang="en-US" sz="2000" dirty="0" smtClean="0"/>
          </a:p>
          <a:p>
            <a:pPr lvl="3"/>
            <a:r>
              <a:rPr lang="en-US" dirty="0" smtClean="0"/>
              <a:t>Milk</a:t>
            </a:r>
            <a:endParaRPr lang="en-US" sz="2000" dirty="0" smtClean="0"/>
          </a:p>
          <a:p>
            <a:pPr lvl="3"/>
            <a:r>
              <a:rPr lang="en-US" u="sng" dirty="0" smtClean="0"/>
              <a:t>Meat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11266" name="Picture 2" descr="http://studenthome.nku.edu/%7Ewebquest/Leyendecker/dancing%20frui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971800"/>
            <a:ext cx="32004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Digestive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Digestion – breaks food down into </a:t>
            </a:r>
            <a:r>
              <a:rPr lang="en-US" u="sng" dirty="0"/>
              <a:t>small</a:t>
            </a:r>
            <a:r>
              <a:rPr lang="en-US" dirty="0"/>
              <a:t> molecules that can be </a:t>
            </a:r>
            <a:r>
              <a:rPr lang="en-US" u="sng" dirty="0"/>
              <a:t>absorbed</a:t>
            </a:r>
            <a:r>
              <a:rPr lang="en-US" dirty="0"/>
              <a:t> by blood</a:t>
            </a:r>
            <a:endParaRPr lang="en-US" sz="2800" dirty="0"/>
          </a:p>
          <a:p>
            <a:pPr lvl="1"/>
            <a:r>
              <a:rPr lang="en-US" dirty="0"/>
              <a:t>Mechanical digestion – food is </a:t>
            </a:r>
            <a:r>
              <a:rPr lang="en-US" u="sng" dirty="0"/>
              <a:t>chewed</a:t>
            </a:r>
            <a:r>
              <a:rPr lang="en-US" dirty="0"/>
              <a:t>, </a:t>
            </a:r>
            <a:r>
              <a:rPr lang="en-US" u="sng" dirty="0"/>
              <a:t>mixed</a:t>
            </a:r>
            <a:r>
              <a:rPr lang="en-US" dirty="0"/>
              <a:t>, and churned</a:t>
            </a:r>
            <a:endParaRPr lang="en-US" sz="2400" dirty="0"/>
          </a:p>
          <a:p>
            <a:pPr lvl="1"/>
            <a:r>
              <a:rPr lang="en-US" u="sng" dirty="0"/>
              <a:t>Chemical</a:t>
            </a:r>
            <a:r>
              <a:rPr lang="en-US" dirty="0"/>
              <a:t> digestion – chemical reactions break down food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Enzymes</a:t>
            </a:r>
            <a:endParaRPr lang="en-US" sz="2800" dirty="0"/>
          </a:p>
          <a:p>
            <a:pPr lvl="1"/>
            <a:r>
              <a:rPr lang="en-US" dirty="0"/>
              <a:t>Type of </a:t>
            </a:r>
            <a:r>
              <a:rPr lang="en-US" u="sng" dirty="0"/>
              <a:t>protein</a:t>
            </a:r>
            <a:r>
              <a:rPr lang="en-US" dirty="0"/>
              <a:t> that speeds up the rate of a chemical </a:t>
            </a:r>
            <a:r>
              <a:rPr lang="en-US" u="sng" dirty="0"/>
              <a:t>reaction</a:t>
            </a:r>
            <a:r>
              <a:rPr lang="en-US" dirty="0"/>
              <a:t> in your body</a:t>
            </a:r>
            <a:endParaRPr lang="en-US" sz="2400" dirty="0"/>
          </a:p>
          <a:p>
            <a:pPr lvl="1"/>
            <a:r>
              <a:rPr lang="en-US" dirty="0"/>
              <a:t>Many enzymes are involved in the digestion of </a:t>
            </a:r>
            <a:r>
              <a:rPr lang="en-US" u="sng" dirty="0"/>
              <a:t>carbohydrates</a:t>
            </a:r>
            <a:r>
              <a:rPr lang="en-US" dirty="0"/>
              <a:t>, proteins, and </a:t>
            </a:r>
            <a:r>
              <a:rPr lang="en-US" u="sng" dirty="0"/>
              <a:t>fats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Organs of the digestive system</a:t>
            </a:r>
            <a:endParaRPr lang="en-US" sz="2800" dirty="0"/>
          </a:p>
          <a:p>
            <a:pPr lvl="1"/>
            <a:r>
              <a:rPr lang="en-US" u="sng" dirty="0"/>
              <a:t>Accessory</a:t>
            </a:r>
            <a:r>
              <a:rPr lang="en-US" dirty="0"/>
              <a:t> organs – food does not pass through them</a:t>
            </a:r>
            <a:endParaRPr lang="en-US" sz="2400" dirty="0"/>
          </a:p>
          <a:p>
            <a:pPr lvl="2"/>
            <a:r>
              <a:rPr lang="en-US" sz="2800" dirty="0"/>
              <a:t>Include the </a:t>
            </a:r>
            <a:r>
              <a:rPr lang="en-US" sz="2800" u="sng" dirty="0"/>
              <a:t>tongue</a:t>
            </a:r>
            <a:r>
              <a:rPr lang="en-US" sz="2800" dirty="0"/>
              <a:t>, teeth, salivary glands, </a:t>
            </a:r>
            <a:r>
              <a:rPr lang="en-US" sz="2800" u="sng" dirty="0"/>
              <a:t>liver</a:t>
            </a:r>
            <a:r>
              <a:rPr lang="en-US" sz="2800" dirty="0"/>
              <a:t>, </a:t>
            </a:r>
            <a:r>
              <a:rPr lang="en-US" sz="2800" u="sng" dirty="0"/>
              <a:t>gallbladder</a:t>
            </a:r>
            <a:r>
              <a:rPr lang="en-US" sz="2800" dirty="0"/>
              <a:t>, and pancreas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Digestive tract</a:t>
            </a:r>
            <a:endParaRPr lang="en-US" sz="2400" dirty="0"/>
          </a:p>
          <a:p>
            <a:pPr lvl="2"/>
            <a:r>
              <a:rPr lang="en-US" sz="2800" dirty="0"/>
              <a:t>Mouth –your tongue, teeth, and </a:t>
            </a:r>
            <a:r>
              <a:rPr lang="en-US" sz="2800" u="sng" dirty="0"/>
              <a:t>saliva</a:t>
            </a:r>
            <a:r>
              <a:rPr lang="en-US" sz="2800" dirty="0"/>
              <a:t> change food into a </a:t>
            </a:r>
            <a:r>
              <a:rPr lang="en-US" sz="2800" u="sng" dirty="0"/>
              <a:t>soft</a:t>
            </a:r>
            <a:r>
              <a:rPr lang="en-US" sz="2800" dirty="0"/>
              <a:t> mass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Esophagus – muscular tube moves food to the stomach using </a:t>
            </a:r>
            <a:r>
              <a:rPr lang="en-US" sz="2800" u="sng" dirty="0"/>
              <a:t>peristalsis</a:t>
            </a:r>
            <a:endParaRPr lang="en-US" sz="2400" dirty="0"/>
          </a:p>
          <a:p>
            <a:pPr lvl="3"/>
            <a:r>
              <a:rPr lang="en-US" dirty="0"/>
              <a:t>Waves of muscle </a:t>
            </a:r>
            <a:r>
              <a:rPr lang="en-US" u="sng" dirty="0"/>
              <a:t>contractions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Stomach – food is digested </a:t>
            </a:r>
            <a:r>
              <a:rPr lang="en-US" sz="2800" u="sng" dirty="0"/>
              <a:t>mechanically</a:t>
            </a:r>
            <a:r>
              <a:rPr lang="en-US" sz="2800" dirty="0"/>
              <a:t> by peristalsis and chemically by digestive solutions with the help of </a:t>
            </a:r>
            <a:r>
              <a:rPr lang="en-US" sz="2800" u="sng" dirty="0"/>
              <a:t>enzymes</a:t>
            </a:r>
            <a:r>
              <a:rPr lang="en-US" sz="2800" dirty="0"/>
              <a:t>.</a:t>
            </a:r>
            <a:endParaRPr lang="en-US" sz="2400" dirty="0"/>
          </a:p>
          <a:p>
            <a:pPr lvl="3"/>
            <a:r>
              <a:rPr lang="en-US" dirty="0"/>
              <a:t>Food becomes a thin, watery liquid called </a:t>
            </a:r>
            <a:r>
              <a:rPr lang="en-US" u="sng" dirty="0"/>
              <a:t>chyme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1: </a:t>
            </a:r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Small intestine – </a:t>
            </a:r>
            <a:r>
              <a:rPr lang="en-US" sz="2800" u="sng" dirty="0"/>
              <a:t>villi</a:t>
            </a:r>
            <a:r>
              <a:rPr lang="en-US" sz="2800" dirty="0"/>
              <a:t> increase the surface area to help absorption</a:t>
            </a:r>
            <a:endParaRPr lang="en-US" sz="2400" dirty="0"/>
          </a:p>
          <a:p>
            <a:pPr lvl="3"/>
            <a:r>
              <a:rPr lang="en-US" u="sng" dirty="0"/>
              <a:t>Blood</a:t>
            </a:r>
            <a:r>
              <a:rPr lang="en-US" dirty="0"/>
              <a:t> transports the absorbed nutrients to </a:t>
            </a:r>
            <a:r>
              <a:rPr lang="en-US" u="sng" dirty="0"/>
              <a:t>cells</a:t>
            </a:r>
            <a:r>
              <a:rPr lang="en-US" dirty="0"/>
              <a:t>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Large intestine – absorbs </a:t>
            </a:r>
            <a:r>
              <a:rPr lang="en-US" sz="2800" u="sng" dirty="0"/>
              <a:t>water</a:t>
            </a:r>
            <a:r>
              <a:rPr lang="en-US" sz="2800" dirty="0"/>
              <a:t> from undigested chyme.</a:t>
            </a:r>
            <a:endParaRPr lang="en-US" sz="2400" dirty="0"/>
          </a:p>
          <a:p>
            <a:pPr lvl="3"/>
            <a:r>
              <a:rPr lang="en-US" dirty="0"/>
              <a:t>Peristalsis </a:t>
            </a:r>
            <a:r>
              <a:rPr lang="en-US" u="sng" dirty="0"/>
              <a:t>slows</a:t>
            </a:r>
            <a:r>
              <a:rPr lang="en-US" dirty="0"/>
              <a:t> down so chyme can be in the large intestines as long as </a:t>
            </a:r>
            <a:r>
              <a:rPr lang="en-US" u="sng" dirty="0"/>
              <a:t>three</a:t>
            </a:r>
            <a:r>
              <a:rPr lang="en-US" dirty="0"/>
              <a:t> days</a:t>
            </a:r>
            <a:endParaRPr lang="en-US" sz="2000" dirty="0"/>
          </a:p>
          <a:p>
            <a:pPr lvl="3"/>
            <a:r>
              <a:rPr lang="en-US" dirty="0"/>
              <a:t>The </a:t>
            </a:r>
            <a:r>
              <a:rPr lang="en-US" u="sng" dirty="0"/>
              <a:t>rectum</a:t>
            </a:r>
            <a:r>
              <a:rPr lang="en-US" dirty="0"/>
              <a:t> and anus control the release of </a:t>
            </a:r>
            <a:r>
              <a:rPr lang="en-US" u="sng" dirty="0"/>
              <a:t>solid</a:t>
            </a:r>
            <a:r>
              <a:rPr lang="en-US" dirty="0"/>
              <a:t> wastes from the body.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u="sng" dirty="0"/>
              <a:t>Bacteria</a:t>
            </a:r>
            <a:r>
              <a:rPr lang="en-US" dirty="0"/>
              <a:t> live in many of the organs of your digestive tract and make </a:t>
            </a:r>
            <a:r>
              <a:rPr lang="en-US" u="sng" dirty="0"/>
              <a:t>vitamins</a:t>
            </a:r>
            <a:r>
              <a:rPr lang="en-US" dirty="0"/>
              <a:t> your body needs.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Your body needs </a:t>
            </a:r>
            <a:r>
              <a:rPr lang="en-US" u="sng" dirty="0"/>
              <a:t>nutrients</a:t>
            </a:r>
            <a:r>
              <a:rPr lang="en-US" dirty="0"/>
              <a:t> found in </a:t>
            </a:r>
            <a:r>
              <a:rPr lang="en-US" u="sng" dirty="0"/>
              <a:t>foods</a:t>
            </a:r>
            <a:r>
              <a:rPr lang="en-US" dirty="0"/>
              <a:t>.</a:t>
            </a:r>
            <a:endParaRPr lang="en-US" sz="2800" dirty="0"/>
          </a:p>
          <a:p>
            <a:pPr lvl="1"/>
            <a:r>
              <a:rPr lang="en-US" dirty="0"/>
              <a:t>Nutrients provide </a:t>
            </a:r>
            <a:r>
              <a:rPr lang="en-US" u="sng" dirty="0"/>
              <a:t>energy</a:t>
            </a:r>
            <a:r>
              <a:rPr lang="en-US" dirty="0"/>
              <a:t> and materials for cell development, </a:t>
            </a:r>
            <a:r>
              <a:rPr lang="en-US" u="sng" dirty="0"/>
              <a:t>growth</a:t>
            </a:r>
            <a:r>
              <a:rPr lang="en-US" dirty="0"/>
              <a:t>, and </a:t>
            </a:r>
            <a:r>
              <a:rPr lang="en-US" u="sng" dirty="0"/>
              <a:t>repair</a:t>
            </a:r>
            <a:r>
              <a:rPr lang="en-US" dirty="0"/>
              <a:t>.</a:t>
            </a:r>
            <a:endParaRPr lang="en-US" sz="2400" dirty="0"/>
          </a:p>
          <a:p>
            <a:pPr lvl="1"/>
            <a:r>
              <a:rPr lang="en-US" dirty="0"/>
              <a:t>You need energy for every </a:t>
            </a:r>
            <a:r>
              <a:rPr lang="en-US" u="sng" dirty="0"/>
              <a:t>activity</a:t>
            </a:r>
            <a:r>
              <a:rPr lang="en-US" dirty="0"/>
              <a:t> and to maintain a steady internal </a:t>
            </a:r>
            <a:r>
              <a:rPr lang="en-US" u="sng" dirty="0"/>
              <a:t>temperature</a:t>
            </a:r>
            <a:r>
              <a:rPr lang="en-US" dirty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ietsindetails.com/userfiles/pro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91000"/>
            <a:ext cx="3276600" cy="23755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/>
              <a:t>Classes of Nutrients</a:t>
            </a:r>
            <a:endParaRPr lang="en-US" sz="2800" dirty="0"/>
          </a:p>
          <a:p>
            <a:pPr lvl="1"/>
            <a:r>
              <a:rPr lang="en-US" dirty="0"/>
              <a:t>Proteins</a:t>
            </a:r>
            <a:endParaRPr lang="en-US" sz="2400" dirty="0"/>
          </a:p>
          <a:p>
            <a:pPr lvl="2"/>
            <a:r>
              <a:rPr lang="en-US" sz="2800" dirty="0"/>
              <a:t>Used for </a:t>
            </a:r>
            <a:r>
              <a:rPr lang="en-US" sz="2800" u="sng" dirty="0"/>
              <a:t>replacement</a:t>
            </a:r>
            <a:r>
              <a:rPr lang="en-US" sz="2800" dirty="0"/>
              <a:t> and </a:t>
            </a:r>
            <a:r>
              <a:rPr lang="en-US" sz="2800" u="sng" dirty="0"/>
              <a:t>repair</a:t>
            </a:r>
            <a:r>
              <a:rPr lang="en-US" sz="2800" dirty="0"/>
              <a:t> of body cells and for growth</a:t>
            </a:r>
            <a:endParaRPr lang="en-US" sz="2400" dirty="0"/>
          </a:p>
          <a:p>
            <a:pPr lvl="2"/>
            <a:r>
              <a:rPr lang="en-US" sz="2800" dirty="0"/>
              <a:t>Made up of </a:t>
            </a:r>
            <a:r>
              <a:rPr lang="en-US" sz="2800" u="sng" dirty="0"/>
              <a:t>amino acids</a:t>
            </a:r>
            <a:endParaRPr lang="en-US" sz="2400" dirty="0"/>
          </a:p>
          <a:p>
            <a:pPr lvl="2"/>
            <a:r>
              <a:rPr lang="en-US" sz="2800" dirty="0"/>
              <a:t>Found in eggs, milk, cheese, and </a:t>
            </a:r>
            <a:r>
              <a:rPr lang="en-US" sz="2800" u="sng" dirty="0"/>
              <a:t>meat</a:t>
            </a:r>
            <a:endParaRPr lang="en-US" sz="2400" dirty="0"/>
          </a:p>
          <a:p>
            <a:pPr lvl="2"/>
            <a:r>
              <a:rPr lang="en-US" sz="2800" dirty="0"/>
              <a:t>Essential amino acids must be supplied by </a:t>
            </a:r>
            <a:r>
              <a:rPr lang="en-US" sz="2800" u="sng" dirty="0"/>
              <a:t>food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Carbohydrates</a:t>
            </a:r>
            <a:endParaRPr lang="en-US" sz="2400" dirty="0"/>
          </a:p>
          <a:p>
            <a:pPr lvl="2"/>
            <a:r>
              <a:rPr lang="en-US" sz="2800" dirty="0"/>
              <a:t>The main source of </a:t>
            </a:r>
            <a:r>
              <a:rPr lang="en-US" sz="2800" u="sng" dirty="0"/>
              <a:t>energy</a:t>
            </a:r>
            <a:r>
              <a:rPr lang="en-US" sz="2800" dirty="0"/>
              <a:t> for your body</a:t>
            </a:r>
            <a:endParaRPr lang="en-US" sz="2400" dirty="0"/>
          </a:p>
          <a:p>
            <a:pPr lvl="2"/>
            <a:r>
              <a:rPr lang="en-US" sz="2800" dirty="0"/>
              <a:t>Made up of </a:t>
            </a:r>
            <a:r>
              <a:rPr lang="en-US" sz="2800" u="sng" dirty="0"/>
              <a:t>carbon</a:t>
            </a:r>
            <a:r>
              <a:rPr lang="en-US" sz="2800" dirty="0"/>
              <a:t>, hydrogen, and </a:t>
            </a:r>
            <a:r>
              <a:rPr lang="en-US" sz="2800" u="sng" dirty="0"/>
              <a:t>oxygen</a:t>
            </a:r>
            <a:r>
              <a:rPr lang="en-US" sz="2800" dirty="0"/>
              <a:t> atoms</a:t>
            </a:r>
            <a:endParaRPr lang="en-US" sz="2400" dirty="0"/>
          </a:p>
          <a:p>
            <a:pPr lvl="3"/>
            <a:r>
              <a:rPr lang="en-US" dirty="0"/>
              <a:t>Energy holds these </a:t>
            </a:r>
            <a:r>
              <a:rPr lang="en-US" u="sng" dirty="0"/>
              <a:t>atoms</a:t>
            </a:r>
            <a:r>
              <a:rPr lang="en-US" dirty="0"/>
              <a:t> together</a:t>
            </a:r>
            <a:endParaRPr lang="en-US" sz="2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weightlossforall.com/wp-content/uploads/2010/08/shutterstock_56950423-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2857500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u="sng" dirty="0"/>
              <a:t>Sugars</a:t>
            </a:r>
            <a:r>
              <a:rPr lang="en-US" sz="2800" dirty="0"/>
              <a:t> are simple carbohydrates</a:t>
            </a:r>
            <a:endParaRPr lang="en-US" sz="2400" dirty="0"/>
          </a:p>
          <a:p>
            <a:pPr lvl="3"/>
            <a:r>
              <a:rPr lang="en-US" dirty="0"/>
              <a:t>Sugars are found in </a:t>
            </a:r>
            <a:r>
              <a:rPr lang="en-US" u="sng" dirty="0"/>
              <a:t>fruits</a:t>
            </a:r>
            <a:r>
              <a:rPr lang="en-US" dirty="0"/>
              <a:t>, honey, and </a:t>
            </a:r>
            <a:r>
              <a:rPr lang="en-US" u="sng" dirty="0"/>
              <a:t>milk</a:t>
            </a:r>
            <a:endParaRPr lang="en-US" sz="2000" dirty="0"/>
          </a:p>
          <a:p>
            <a:pPr lvl="2"/>
            <a:r>
              <a:rPr lang="en-US" sz="2800" dirty="0"/>
              <a:t>Starch and </a:t>
            </a:r>
            <a:r>
              <a:rPr lang="en-US" sz="2800" u="sng" dirty="0"/>
              <a:t>fiber</a:t>
            </a:r>
            <a:r>
              <a:rPr lang="en-US" sz="2800" dirty="0"/>
              <a:t> and </a:t>
            </a:r>
            <a:r>
              <a:rPr lang="en-US" sz="2800" u="sng" dirty="0"/>
              <a:t>complex</a:t>
            </a:r>
            <a:r>
              <a:rPr lang="en-US" sz="2800" dirty="0"/>
              <a:t> carbohydrates</a:t>
            </a:r>
            <a:endParaRPr lang="en-US" sz="2400" dirty="0"/>
          </a:p>
          <a:p>
            <a:pPr lvl="3"/>
            <a:r>
              <a:rPr lang="en-US" dirty="0"/>
              <a:t>Starches are found in potatoes and </a:t>
            </a:r>
            <a:r>
              <a:rPr lang="en-US" u="sng" dirty="0"/>
              <a:t>pasta</a:t>
            </a:r>
            <a:endParaRPr lang="en-US" sz="2000" dirty="0"/>
          </a:p>
          <a:p>
            <a:pPr lvl="3"/>
            <a:r>
              <a:rPr lang="en-US" dirty="0"/>
              <a:t>Fiber is found in whole-grain breads, </a:t>
            </a:r>
            <a:r>
              <a:rPr lang="en-US" u="sng" dirty="0"/>
              <a:t>beans</a:t>
            </a:r>
            <a:r>
              <a:rPr lang="en-US" dirty="0"/>
              <a:t>, and peas.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7412" name="Picture 4" descr="http://img.webmd.com/dtmcms/live/webmd/consumer_assets/site_images/articles/health_tools/counting_carbs_slideshow/getty_rf_photo_of_simple_carbs_milk_pastry_sugar_h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343400"/>
            <a:ext cx="3429000" cy="2330051"/>
          </a:xfrm>
          <a:prstGeom prst="rect">
            <a:avLst/>
          </a:prstGeom>
          <a:noFill/>
        </p:spPr>
      </p:pic>
      <p:pic>
        <p:nvPicPr>
          <p:cNvPr id="17414" name="Picture 6" descr="http://img.webmd.com/dtmcms/live/webmd/consumer_assets/site_images/articles/health_tools/counting_carbs_slideshow/getty_rf_photo_of_barley_complex_carbs_beans_rice_spina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343400"/>
            <a:ext cx="3352800" cy="2278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5486400" cy="5715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Fats</a:t>
            </a:r>
            <a:endParaRPr lang="en-US" sz="2400" dirty="0"/>
          </a:p>
          <a:p>
            <a:pPr lvl="2"/>
            <a:r>
              <a:rPr lang="en-US" sz="2800" dirty="0"/>
              <a:t>Also called </a:t>
            </a:r>
            <a:r>
              <a:rPr lang="en-US" sz="2800" u="sng" dirty="0"/>
              <a:t>lipids</a:t>
            </a:r>
            <a:endParaRPr lang="en-US" sz="2400" dirty="0"/>
          </a:p>
          <a:p>
            <a:pPr lvl="2"/>
            <a:r>
              <a:rPr lang="en-US" sz="2800" dirty="0"/>
              <a:t>Provide energy and help your body absorb </a:t>
            </a:r>
            <a:r>
              <a:rPr lang="en-US" sz="2800" u="sng" dirty="0"/>
              <a:t>vitamins</a:t>
            </a:r>
            <a:endParaRPr lang="en-US" sz="2400" dirty="0"/>
          </a:p>
          <a:p>
            <a:pPr lvl="2"/>
            <a:r>
              <a:rPr lang="en-US" sz="2800" dirty="0"/>
              <a:t>Because fat is a good </a:t>
            </a:r>
            <a:r>
              <a:rPr lang="en-US" sz="2800" u="sng" dirty="0"/>
              <a:t>storage</a:t>
            </a:r>
            <a:r>
              <a:rPr lang="en-US" sz="2800" dirty="0"/>
              <a:t> unit for energy, any </a:t>
            </a:r>
            <a:r>
              <a:rPr lang="en-US" sz="2800" u="sng" dirty="0"/>
              <a:t>excess</a:t>
            </a:r>
            <a:r>
              <a:rPr lang="en-US" sz="2800" dirty="0"/>
              <a:t> energy is converted to fat.</a:t>
            </a:r>
            <a:endParaRPr lang="en-US" sz="2400" dirty="0"/>
          </a:p>
          <a:p>
            <a:pPr lvl="2"/>
            <a:r>
              <a:rPr lang="en-US" sz="2800" dirty="0"/>
              <a:t>Classified as unsaturated or </a:t>
            </a:r>
            <a:r>
              <a:rPr lang="en-US" sz="2800" u="sng" dirty="0"/>
              <a:t>saturated</a:t>
            </a:r>
            <a:r>
              <a:rPr lang="en-US" sz="2800" dirty="0"/>
              <a:t> based on their </a:t>
            </a:r>
            <a:r>
              <a:rPr lang="en-US" sz="2800" u="sng" dirty="0"/>
              <a:t>chemical</a:t>
            </a:r>
            <a:r>
              <a:rPr lang="en-US" sz="2800" dirty="0"/>
              <a:t> structure</a:t>
            </a:r>
            <a:endParaRPr lang="en-US" sz="2400" dirty="0"/>
          </a:p>
          <a:p>
            <a:pPr lvl="2"/>
            <a:r>
              <a:rPr lang="en-US" sz="2800" dirty="0"/>
              <a:t>Saturated fats are associated with </a:t>
            </a:r>
            <a:r>
              <a:rPr lang="en-US" sz="2800" u="sng" dirty="0"/>
              <a:t>high</a:t>
            </a:r>
            <a:r>
              <a:rPr lang="en-US" sz="2800" dirty="0"/>
              <a:t> cholesterol</a:t>
            </a:r>
            <a:endParaRPr lang="en-US" sz="2400" dirty="0"/>
          </a:p>
        </p:txBody>
      </p:sp>
      <p:pic>
        <p:nvPicPr>
          <p:cNvPr id="16386" name="Picture 2" descr="http://cholesteroldietguru.com/wp-content/uploads/2011/08/saturated-fats-vs-unsaturated-f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9812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/>
            <a:r>
              <a:rPr lang="en-US" dirty="0"/>
              <a:t>Vitamins</a:t>
            </a:r>
            <a:endParaRPr lang="en-US" sz="2400" dirty="0"/>
          </a:p>
          <a:p>
            <a:pPr lvl="2"/>
            <a:r>
              <a:rPr lang="en-US" sz="2800" dirty="0"/>
              <a:t>Needed for </a:t>
            </a:r>
            <a:r>
              <a:rPr lang="en-US" sz="2800" u="sng" dirty="0"/>
              <a:t>growth</a:t>
            </a:r>
            <a:r>
              <a:rPr lang="en-US" sz="2800" dirty="0"/>
              <a:t>, regulating body functions, and preventing </a:t>
            </a:r>
            <a:r>
              <a:rPr lang="en-US" sz="2800" u="sng" dirty="0"/>
              <a:t>disease</a:t>
            </a:r>
            <a:endParaRPr lang="en-US" sz="2400" dirty="0"/>
          </a:p>
          <a:p>
            <a:pPr lvl="2"/>
            <a:r>
              <a:rPr lang="en-US" sz="2800" dirty="0"/>
              <a:t>A well-balanced </a:t>
            </a:r>
            <a:r>
              <a:rPr lang="en-US" sz="2800" u="sng" dirty="0"/>
              <a:t>diet</a:t>
            </a:r>
            <a:r>
              <a:rPr lang="en-US" sz="2800" dirty="0"/>
              <a:t> usually gives your body all the </a:t>
            </a:r>
            <a:r>
              <a:rPr lang="en-US" sz="2800" u="sng" dirty="0"/>
              <a:t>vitamins</a:t>
            </a:r>
            <a:r>
              <a:rPr lang="en-US" sz="2800" dirty="0"/>
              <a:t> it needs</a:t>
            </a:r>
            <a:endParaRPr lang="en-US" sz="2400" dirty="0"/>
          </a:p>
          <a:p>
            <a:pPr lvl="2"/>
            <a:r>
              <a:rPr lang="en-US" sz="2800" dirty="0"/>
              <a:t>Two groups: </a:t>
            </a:r>
            <a:r>
              <a:rPr lang="en-US" sz="2800" u="sng" dirty="0"/>
              <a:t>water</a:t>
            </a:r>
            <a:r>
              <a:rPr lang="en-US" sz="2800" dirty="0"/>
              <a:t> – soluble and </a:t>
            </a:r>
            <a:r>
              <a:rPr lang="en-US" sz="2800" u="sng" dirty="0"/>
              <a:t>fat</a:t>
            </a:r>
            <a:r>
              <a:rPr lang="en-US" sz="2800" dirty="0"/>
              <a:t> – soluble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5362" name="Picture 2" descr="http://www.peakperformancenutrition.info/wp-content/uploads/2012/04/vitamin-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0"/>
            <a:ext cx="3155950" cy="2705100"/>
          </a:xfrm>
          <a:prstGeom prst="rect">
            <a:avLst/>
          </a:prstGeom>
          <a:noFill/>
        </p:spPr>
      </p:pic>
      <p:pic>
        <p:nvPicPr>
          <p:cNvPr id="15364" name="Picture 4" descr="http://www.chickagoan.com/wp-content/uploads/vitamin-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5934" y="3733800"/>
            <a:ext cx="3148965" cy="2895601"/>
          </a:xfrm>
          <a:prstGeom prst="rect">
            <a:avLst/>
          </a:prstGeom>
          <a:noFill/>
        </p:spPr>
      </p:pic>
      <p:pic>
        <p:nvPicPr>
          <p:cNvPr id="15366" name="Picture 6" descr="http://evidencebasedliving.human.cornell.edu/wp-content/uploads/2011/10/vitamin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343400"/>
            <a:ext cx="1447800" cy="1415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Minerals</a:t>
            </a:r>
            <a:endParaRPr lang="en-US" sz="2400" dirty="0"/>
          </a:p>
          <a:p>
            <a:pPr lvl="2"/>
            <a:r>
              <a:rPr lang="en-US" sz="2800" dirty="0"/>
              <a:t>Are </a:t>
            </a:r>
            <a:r>
              <a:rPr lang="en-US" sz="2800" u="sng" dirty="0"/>
              <a:t>inorganic</a:t>
            </a:r>
            <a:r>
              <a:rPr lang="en-US" sz="2800" dirty="0"/>
              <a:t> nutrients</a:t>
            </a:r>
            <a:endParaRPr lang="en-US" sz="2400" dirty="0"/>
          </a:p>
          <a:p>
            <a:pPr lvl="2"/>
            <a:r>
              <a:rPr lang="en-US" sz="2800" dirty="0"/>
              <a:t>Regulate many </a:t>
            </a:r>
            <a:r>
              <a:rPr lang="en-US" sz="2800" u="sng" dirty="0"/>
              <a:t>chemical</a:t>
            </a:r>
            <a:r>
              <a:rPr lang="en-US" sz="2800" dirty="0"/>
              <a:t> reactions in your body.</a:t>
            </a:r>
            <a:endParaRPr lang="en-US" sz="2400" dirty="0"/>
          </a:p>
          <a:p>
            <a:pPr lvl="2"/>
            <a:r>
              <a:rPr lang="en-US" sz="2800" u="sng" dirty="0"/>
              <a:t>Calcium</a:t>
            </a:r>
            <a:r>
              <a:rPr lang="en-US" sz="2800" dirty="0"/>
              <a:t> and </a:t>
            </a:r>
            <a:r>
              <a:rPr lang="en-US" sz="2800" u="sng" dirty="0"/>
              <a:t>phosphorous</a:t>
            </a:r>
            <a:r>
              <a:rPr lang="en-US" sz="2800" dirty="0"/>
              <a:t> are used most by the body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338" name="Picture 2" descr="http://www.peggygreen.com/images/PG_Garden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267200"/>
            <a:ext cx="64389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581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2: Nutrients and Digestion</vt:lpstr>
      <vt:lpstr>Section 1: Nutrition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Section 2: Digestive System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Nutrients and Digestion</dc:title>
  <dc:creator>Teacher</dc:creator>
  <cp:lastModifiedBy>Teacher</cp:lastModifiedBy>
  <cp:revision>14</cp:revision>
  <dcterms:created xsi:type="dcterms:W3CDTF">2012-09-11T13:56:27Z</dcterms:created>
  <dcterms:modified xsi:type="dcterms:W3CDTF">2012-09-11T19:38:39Z</dcterms:modified>
</cp:coreProperties>
</file>