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3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90" r:id="rId37"/>
    <p:sldId id="291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71550" indent="-514350">
              <a:buFont typeface="+mj-lt"/>
              <a:buAutoNum type="arabicPeriod"/>
              <a:defRPr sz="3000"/>
            </a:lvl2pPr>
            <a:lvl3pPr marL="1428750" indent="-514350">
              <a:buFont typeface="+mj-lt"/>
              <a:buAutoNum type="romanLcPeriod"/>
              <a:defRPr sz="2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CE3F0-19B6-429D-9D08-244B9C38898D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FB95-1A30-4D69-ACC0-17979B9E9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3: Circulation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117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lphaUcPeriod" startAt="3"/>
            </a:pPr>
            <a:r>
              <a:rPr lang="en-US" dirty="0"/>
              <a:t>Blood </a:t>
            </a:r>
            <a:r>
              <a:rPr lang="en-US" u="sng" dirty="0"/>
              <a:t>vessels</a:t>
            </a:r>
            <a:r>
              <a:rPr lang="en-US" dirty="0"/>
              <a:t> carry blood to every part of your body</a:t>
            </a:r>
            <a:endParaRPr lang="en-US" sz="2800" dirty="0"/>
          </a:p>
          <a:p>
            <a:pPr lvl="1"/>
            <a:r>
              <a:rPr lang="en-US" sz="3200" u="sng" dirty="0"/>
              <a:t>Arteries</a:t>
            </a:r>
            <a:r>
              <a:rPr lang="en-US" sz="3200" dirty="0"/>
              <a:t> are blood vessels that move oxygen-rich blood from the heart to the body</a:t>
            </a:r>
            <a:endParaRPr lang="en-US" sz="2800" dirty="0"/>
          </a:p>
          <a:p>
            <a:pPr lvl="2"/>
            <a:r>
              <a:rPr lang="en-US" dirty="0"/>
              <a:t>Each </a:t>
            </a:r>
            <a:r>
              <a:rPr lang="en-US" u="sng" dirty="0"/>
              <a:t>ventricle</a:t>
            </a:r>
            <a:r>
              <a:rPr lang="en-US" dirty="0"/>
              <a:t> of the heart is connected to an artery</a:t>
            </a:r>
            <a:endParaRPr lang="en-US" sz="2400" dirty="0"/>
          </a:p>
          <a:p>
            <a:pPr lvl="2"/>
            <a:r>
              <a:rPr lang="en-US" dirty="0"/>
              <a:t>The right ventricle connects to the </a:t>
            </a:r>
            <a:r>
              <a:rPr lang="en-US" u="sng" dirty="0"/>
              <a:t>pulmonary</a:t>
            </a:r>
            <a:r>
              <a:rPr lang="en-US" dirty="0"/>
              <a:t> artery</a:t>
            </a:r>
            <a:endParaRPr lang="en-US" sz="2400" dirty="0"/>
          </a:p>
          <a:p>
            <a:pPr lvl="2"/>
            <a:r>
              <a:rPr lang="en-US" dirty="0"/>
              <a:t>The left ventricle connects to the </a:t>
            </a:r>
            <a:r>
              <a:rPr lang="en-US" u="sng" dirty="0"/>
              <a:t>aorta</a:t>
            </a:r>
            <a:endParaRPr lang="en-US" sz="2400" dirty="0"/>
          </a:p>
          <a:p>
            <a:pPr lvl="2"/>
            <a:r>
              <a:rPr lang="en-US" dirty="0"/>
              <a:t>Every time your heart </a:t>
            </a:r>
            <a:r>
              <a:rPr lang="en-US" u="sng" dirty="0"/>
              <a:t>contracts</a:t>
            </a:r>
            <a:r>
              <a:rPr lang="en-US" dirty="0"/>
              <a:t>, blood is moved from your heart to your arteries</a:t>
            </a:r>
            <a:endParaRPr lang="en-US" sz="2400" dirty="0"/>
          </a:p>
          <a:p>
            <a:pPr>
              <a:buAutoNum type="alphaUcPeriod" startAt="3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5181600" cy="5410200"/>
          </a:xfrm>
        </p:spPr>
        <p:txBody>
          <a:bodyPr>
            <a:normAutofit fontScale="92500" lnSpcReduction="20000"/>
          </a:bodyPr>
          <a:lstStyle/>
          <a:p>
            <a:pPr lvl="1">
              <a:buFont typeface="+mj-lt"/>
              <a:buAutoNum type="arabicPeriod" startAt="2"/>
            </a:pPr>
            <a:r>
              <a:rPr lang="en-US" sz="3200" dirty="0"/>
              <a:t>Veins carry blood back to the heart</a:t>
            </a:r>
            <a:endParaRPr lang="en-US" sz="2800" dirty="0"/>
          </a:p>
          <a:p>
            <a:pPr lvl="2"/>
            <a:r>
              <a:rPr lang="en-US" dirty="0"/>
              <a:t>One-way valves keep blood moving </a:t>
            </a:r>
            <a:r>
              <a:rPr lang="en-US" u="sng" dirty="0"/>
              <a:t>toward</a:t>
            </a:r>
            <a:r>
              <a:rPr lang="en-US" dirty="0"/>
              <a:t> the heart by muscle contractions throughout the body</a:t>
            </a:r>
            <a:endParaRPr lang="en-US" sz="2400" dirty="0"/>
          </a:p>
          <a:p>
            <a:pPr lvl="2"/>
            <a:r>
              <a:rPr lang="en-US" dirty="0"/>
              <a:t>There are two major veins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u="sng" dirty="0"/>
              <a:t>superior</a:t>
            </a:r>
            <a:r>
              <a:rPr lang="en-US" sz="2400" dirty="0"/>
              <a:t> </a:t>
            </a:r>
            <a:r>
              <a:rPr lang="en-US" sz="2400" u="sng" dirty="0"/>
              <a:t>vena</a:t>
            </a:r>
            <a:r>
              <a:rPr lang="en-US" sz="2400" dirty="0"/>
              <a:t> </a:t>
            </a:r>
            <a:r>
              <a:rPr lang="en-US" sz="2400" u="sng" dirty="0"/>
              <a:t>cava</a:t>
            </a:r>
            <a:r>
              <a:rPr lang="en-US" sz="2400" dirty="0"/>
              <a:t> returns blood from the head and neck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u="sng" dirty="0"/>
              <a:t>inferior</a:t>
            </a:r>
            <a:r>
              <a:rPr lang="en-US" sz="2400" dirty="0"/>
              <a:t> </a:t>
            </a:r>
            <a:r>
              <a:rPr lang="en-US" sz="2400" u="sng" dirty="0"/>
              <a:t>vena</a:t>
            </a:r>
            <a:r>
              <a:rPr lang="en-US" sz="2400" dirty="0"/>
              <a:t> </a:t>
            </a:r>
            <a:r>
              <a:rPr lang="en-US" sz="2400" u="sng" dirty="0"/>
              <a:t>cava</a:t>
            </a:r>
            <a:r>
              <a:rPr lang="en-US" sz="2400" dirty="0"/>
              <a:t> returns blood from the abdomen and the lower body</a:t>
            </a:r>
          </a:p>
          <a:p>
            <a:endParaRPr lang="en-US" dirty="0"/>
          </a:p>
        </p:txBody>
      </p:sp>
      <p:pic>
        <p:nvPicPr>
          <p:cNvPr id="15362" name="Picture 2" descr="http://www.cookmedical.com/img/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2205" y="1676400"/>
            <a:ext cx="316839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916363"/>
          </a:xfrm>
        </p:spPr>
        <p:txBody>
          <a:bodyPr/>
          <a:lstStyle/>
          <a:p>
            <a:pPr lvl="1">
              <a:buFont typeface="+mj-lt"/>
              <a:buAutoNum type="arabicPeriod" startAt="3"/>
            </a:pPr>
            <a:r>
              <a:rPr lang="en-US" sz="3200" u="sng" dirty="0"/>
              <a:t>Capillaries</a:t>
            </a:r>
            <a:r>
              <a:rPr lang="en-US" sz="3200" dirty="0"/>
              <a:t> are microscopic blood vessels that connect arteries to veins</a:t>
            </a:r>
            <a:endParaRPr lang="en-US" sz="2800" dirty="0"/>
          </a:p>
          <a:p>
            <a:pPr lvl="2"/>
            <a:r>
              <a:rPr lang="en-US" dirty="0"/>
              <a:t>Nutrients and oxygen </a:t>
            </a:r>
            <a:r>
              <a:rPr lang="en-US" u="sng" dirty="0"/>
              <a:t>diffuse</a:t>
            </a:r>
            <a:r>
              <a:rPr lang="en-US" dirty="0"/>
              <a:t> to body cells through capillary </a:t>
            </a:r>
            <a:r>
              <a:rPr lang="en-US" u="sng" dirty="0"/>
              <a:t>walls</a:t>
            </a:r>
            <a:endParaRPr lang="en-US" sz="2400" dirty="0"/>
          </a:p>
          <a:p>
            <a:pPr lvl="2"/>
            <a:r>
              <a:rPr lang="en-US" dirty="0"/>
              <a:t>Waste materials and </a:t>
            </a:r>
            <a:r>
              <a:rPr lang="en-US" u="sng" dirty="0"/>
              <a:t>carbon</a:t>
            </a:r>
            <a:r>
              <a:rPr lang="en-US" dirty="0"/>
              <a:t> </a:t>
            </a:r>
            <a:r>
              <a:rPr lang="en-US" u="sng" dirty="0"/>
              <a:t>dioxide</a:t>
            </a:r>
            <a:r>
              <a:rPr lang="en-US" dirty="0"/>
              <a:t> diffuse from body cells to capillaries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4338" name="Picture 2" descr="http://www.kidport.com/reflib/science/HumanBody/Cardiovascular/images/Capill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8600"/>
            <a:ext cx="3810000" cy="230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csprograms.org/site/images/stories/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62424"/>
            <a:ext cx="2857500" cy="26955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lvl="0">
              <a:buFont typeface="+mj-lt"/>
              <a:buAutoNum type="alphaUcPeriod" startAt="4"/>
            </a:pPr>
            <a:r>
              <a:rPr lang="en-US" dirty="0"/>
              <a:t>Blood </a:t>
            </a:r>
            <a:r>
              <a:rPr lang="en-US" u="sng" dirty="0"/>
              <a:t>pressure</a:t>
            </a:r>
            <a:r>
              <a:rPr lang="en-US" dirty="0"/>
              <a:t> is the force of the blood on the </a:t>
            </a:r>
            <a:r>
              <a:rPr lang="en-US" u="sng" dirty="0"/>
              <a:t>walls</a:t>
            </a:r>
            <a:r>
              <a:rPr lang="en-US" dirty="0"/>
              <a:t> of the blood vessels</a:t>
            </a:r>
            <a:endParaRPr lang="en-US" sz="2800" dirty="0"/>
          </a:p>
          <a:p>
            <a:pPr lvl="1"/>
            <a:r>
              <a:rPr lang="en-US" sz="3200" dirty="0"/>
              <a:t>Blood pressure is highest in </a:t>
            </a:r>
            <a:r>
              <a:rPr lang="en-US" sz="3200" u="sng" dirty="0"/>
              <a:t>arteries</a:t>
            </a:r>
            <a:r>
              <a:rPr lang="en-US" sz="3200" dirty="0"/>
              <a:t> and lowest in veins</a:t>
            </a:r>
            <a:endParaRPr lang="en-US" sz="2800" dirty="0"/>
          </a:p>
          <a:p>
            <a:pPr lvl="2"/>
            <a:r>
              <a:rPr lang="en-US" dirty="0"/>
              <a:t>A rise and fall of pressure occurs with the </a:t>
            </a:r>
            <a:r>
              <a:rPr lang="en-US" u="sng" dirty="0"/>
              <a:t>heartbeat</a:t>
            </a:r>
            <a:endParaRPr lang="en-US" sz="2400" dirty="0"/>
          </a:p>
          <a:p>
            <a:pPr lvl="2"/>
            <a:r>
              <a:rPr lang="en-US" dirty="0"/>
              <a:t>Normal pulse rates are </a:t>
            </a:r>
            <a:r>
              <a:rPr lang="en-US" u="sng" dirty="0"/>
              <a:t>60-100</a:t>
            </a:r>
            <a:r>
              <a:rPr lang="en-US" dirty="0"/>
              <a:t> beats per minute for adults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lvl="1">
              <a:buFont typeface="+mj-lt"/>
              <a:buAutoNum type="arabicPeriod" startAt="2"/>
            </a:pPr>
            <a:r>
              <a:rPr lang="en-US" sz="3200" dirty="0"/>
              <a:t>Measured using two numbers:</a:t>
            </a:r>
            <a:endParaRPr lang="en-US" sz="2800" dirty="0"/>
          </a:p>
          <a:p>
            <a:pPr lvl="2"/>
            <a:r>
              <a:rPr lang="en-US" dirty="0"/>
              <a:t>First – </a:t>
            </a:r>
            <a:r>
              <a:rPr lang="en-US" u="sng" dirty="0"/>
              <a:t>systolic</a:t>
            </a:r>
            <a:r>
              <a:rPr lang="en-US" dirty="0"/>
              <a:t> – measures pressure caused by ventricles contracting and pushing blood out of the heart</a:t>
            </a:r>
            <a:endParaRPr lang="en-US" sz="2400" dirty="0"/>
          </a:p>
          <a:p>
            <a:pPr lvl="2"/>
            <a:r>
              <a:rPr lang="en-US" dirty="0"/>
              <a:t>Second – </a:t>
            </a:r>
            <a:r>
              <a:rPr lang="en-US" u="sng" dirty="0"/>
              <a:t>diastolic</a:t>
            </a:r>
            <a:r>
              <a:rPr lang="en-US" dirty="0"/>
              <a:t> – measures pressure that occurs as ventricles fill with blood</a:t>
            </a:r>
            <a:endParaRPr lang="en-US" sz="2400" dirty="0"/>
          </a:p>
          <a:p>
            <a:pPr lvl="1">
              <a:buFont typeface="+mj-lt"/>
              <a:buAutoNum type="arabicPeriod" startAt="3"/>
            </a:pPr>
            <a:r>
              <a:rPr lang="en-US" sz="3200" dirty="0"/>
              <a:t>Your brain tries to keep your blood pressure </a:t>
            </a:r>
            <a:r>
              <a:rPr lang="en-US" sz="3200" u="sng" dirty="0"/>
              <a:t>constant</a:t>
            </a:r>
            <a:r>
              <a:rPr lang="en-US" sz="3200" dirty="0"/>
              <a:t>.</a:t>
            </a:r>
            <a:endParaRPr lang="en-US" sz="2800" dirty="0"/>
          </a:p>
          <a:p>
            <a:pPr lvl="2"/>
            <a:r>
              <a:rPr lang="en-US" dirty="0"/>
              <a:t>Sends messages to your heart to raise or lower your blood pressure by speeding up or slowing down your </a:t>
            </a:r>
            <a:r>
              <a:rPr lang="en-US" u="sng" dirty="0"/>
              <a:t>heart</a:t>
            </a:r>
            <a:r>
              <a:rPr lang="en-US" dirty="0"/>
              <a:t> </a:t>
            </a:r>
            <a:r>
              <a:rPr lang="en-US" u="sng" dirty="0"/>
              <a:t>rate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lphaUcPeriod" startAt="5"/>
            </a:pPr>
            <a:r>
              <a:rPr lang="en-US" dirty="0"/>
              <a:t>Cardiovascular disease – the leading cause of </a:t>
            </a:r>
            <a:r>
              <a:rPr lang="en-US" u="sng" dirty="0"/>
              <a:t>death</a:t>
            </a:r>
            <a:r>
              <a:rPr lang="en-US" dirty="0"/>
              <a:t> in the United States</a:t>
            </a:r>
            <a:endParaRPr lang="en-US" sz="2800" dirty="0"/>
          </a:p>
          <a:p>
            <a:pPr lvl="1"/>
            <a:r>
              <a:rPr lang="en-US" sz="3200" dirty="0"/>
              <a:t>Artherosclerosis – </a:t>
            </a:r>
            <a:r>
              <a:rPr lang="en-US" sz="3200" u="sng" dirty="0"/>
              <a:t>fatty</a:t>
            </a:r>
            <a:r>
              <a:rPr lang="en-US" sz="3200" dirty="0"/>
              <a:t> deposits build up ion arterial walls and </a:t>
            </a:r>
            <a:r>
              <a:rPr lang="en-US" sz="3200" u="sng" dirty="0"/>
              <a:t>clog</a:t>
            </a:r>
            <a:r>
              <a:rPr lang="en-US" sz="3200" dirty="0"/>
              <a:t> arteries</a:t>
            </a:r>
            <a:endParaRPr lang="en-US" sz="2800" dirty="0"/>
          </a:p>
          <a:p>
            <a:pPr lvl="2"/>
            <a:r>
              <a:rPr lang="en-US" dirty="0"/>
              <a:t>Artherosclerosis can occur in </a:t>
            </a:r>
            <a:r>
              <a:rPr lang="en-US" u="sng" dirty="0"/>
              <a:t>any</a:t>
            </a:r>
            <a:r>
              <a:rPr lang="en-US" dirty="0"/>
              <a:t> artery in the body – deposits in </a:t>
            </a:r>
            <a:r>
              <a:rPr lang="en-US" u="sng" dirty="0"/>
              <a:t>coronary</a:t>
            </a:r>
            <a:r>
              <a:rPr lang="en-US" dirty="0"/>
              <a:t> arteries are especially serious</a:t>
            </a:r>
            <a:endParaRPr lang="en-US" sz="2400" dirty="0"/>
          </a:p>
          <a:p>
            <a:pPr lvl="2"/>
            <a:r>
              <a:rPr lang="en-US" dirty="0"/>
              <a:t>If a coronary artery is blocked, a </a:t>
            </a:r>
            <a:r>
              <a:rPr lang="en-US" u="sng" dirty="0"/>
              <a:t>heart</a:t>
            </a:r>
            <a:r>
              <a:rPr lang="en-US" dirty="0"/>
              <a:t> </a:t>
            </a:r>
            <a:r>
              <a:rPr lang="en-US" u="sng" dirty="0"/>
              <a:t>attack</a:t>
            </a:r>
            <a:r>
              <a:rPr lang="en-US" dirty="0"/>
              <a:t> can happen</a:t>
            </a:r>
            <a:endParaRPr lang="en-US" sz="2400" dirty="0"/>
          </a:p>
          <a:p>
            <a:pPr>
              <a:buAutoNum type="alphaUcPeriod" startAt="5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u="sng" dirty="0"/>
              <a:t>Hypertension</a:t>
            </a:r>
            <a:r>
              <a:rPr lang="en-US" sz="3200" dirty="0"/>
              <a:t> – high blood pressure</a:t>
            </a:r>
            <a:endParaRPr lang="en-US" sz="2800" dirty="0"/>
          </a:p>
          <a:p>
            <a:pPr lvl="2"/>
            <a:r>
              <a:rPr lang="en-US" dirty="0"/>
              <a:t>When blood pressure is high, the heart must work </a:t>
            </a:r>
            <a:r>
              <a:rPr lang="en-US" u="sng" dirty="0"/>
              <a:t>harder</a:t>
            </a:r>
            <a:r>
              <a:rPr lang="en-US" dirty="0"/>
              <a:t> to keep blood </a:t>
            </a:r>
            <a:r>
              <a:rPr lang="en-US" u="sng" dirty="0"/>
              <a:t>flowing</a:t>
            </a:r>
            <a:endParaRPr lang="en-US" sz="2400" dirty="0"/>
          </a:p>
          <a:p>
            <a:pPr lvl="2"/>
            <a:r>
              <a:rPr lang="en-US" dirty="0"/>
              <a:t>One cause of high blood pressure is </a:t>
            </a:r>
            <a:r>
              <a:rPr lang="en-US" u="sng" dirty="0"/>
              <a:t>artherosclerosis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3"/>
            </a:pPr>
            <a:r>
              <a:rPr lang="en-US" sz="3200" dirty="0"/>
              <a:t>Prevention</a:t>
            </a:r>
            <a:endParaRPr lang="en-US" sz="2800" dirty="0"/>
          </a:p>
          <a:p>
            <a:pPr lvl="2"/>
            <a:r>
              <a:rPr lang="en-US" dirty="0"/>
              <a:t>Follow a good diet and avoid </a:t>
            </a:r>
            <a:r>
              <a:rPr lang="en-US" u="sng" dirty="0"/>
              <a:t>salt</a:t>
            </a:r>
            <a:r>
              <a:rPr lang="en-US" dirty="0"/>
              <a:t>, sugar, cholesterol, and </a:t>
            </a:r>
            <a:r>
              <a:rPr lang="en-US" u="sng" dirty="0"/>
              <a:t>saturated</a:t>
            </a:r>
            <a:r>
              <a:rPr lang="en-US" dirty="0"/>
              <a:t> fats</a:t>
            </a:r>
            <a:endParaRPr lang="en-US" sz="2400" dirty="0"/>
          </a:p>
          <a:p>
            <a:pPr lvl="2"/>
            <a:r>
              <a:rPr lang="en-US" dirty="0"/>
              <a:t>Eliminate excess </a:t>
            </a:r>
            <a:r>
              <a:rPr lang="en-US" u="sng" dirty="0"/>
              <a:t>weight</a:t>
            </a:r>
            <a:r>
              <a:rPr lang="en-US" dirty="0"/>
              <a:t>, which forces the heart to pump faster</a:t>
            </a:r>
            <a:endParaRPr lang="en-US" sz="2400" dirty="0"/>
          </a:p>
          <a:p>
            <a:pPr lvl="2"/>
            <a:r>
              <a:rPr lang="en-US" u="sng" dirty="0"/>
              <a:t>Exercise</a:t>
            </a:r>
            <a:r>
              <a:rPr lang="en-US" dirty="0"/>
              <a:t> strengthens the heart and lungs, helps control cholesterol, and controls blood pressure.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2: Blood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triblocal.com/aurora/files/2011/08/give-blood-d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23717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Functions of blood</a:t>
            </a:r>
            <a:endParaRPr lang="en-US" sz="2800" dirty="0"/>
          </a:p>
          <a:p>
            <a:pPr lvl="1"/>
            <a:r>
              <a:rPr lang="en-US" sz="3200" dirty="0"/>
              <a:t>Blood carries </a:t>
            </a:r>
            <a:r>
              <a:rPr lang="en-US" sz="3200" u="sng" dirty="0"/>
              <a:t>oxygen</a:t>
            </a:r>
            <a:r>
              <a:rPr lang="en-US" sz="3200" dirty="0"/>
              <a:t> from your lungs to your body cells, and carbon dioxide from your cells to your lungs to be </a:t>
            </a:r>
            <a:r>
              <a:rPr lang="en-US" sz="3200" u="sng" dirty="0"/>
              <a:t>exhaled</a:t>
            </a:r>
            <a:endParaRPr lang="en-US" sz="2800" dirty="0"/>
          </a:p>
          <a:p>
            <a:pPr lvl="1"/>
            <a:r>
              <a:rPr lang="en-US" sz="3200" dirty="0"/>
              <a:t>Blood carries waste products from cells to your </a:t>
            </a:r>
            <a:r>
              <a:rPr lang="en-US" sz="3200" u="sng" dirty="0"/>
              <a:t>kidneys</a:t>
            </a:r>
            <a:r>
              <a:rPr lang="en-US" sz="3200" dirty="0"/>
              <a:t> to be removed</a:t>
            </a:r>
            <a:endParaRPr lang="en-US" sz="2800" dirty="0"/>
          </a:p>
          <a:p>
            <a:pPr lvl="1"/>
            <a:r>
              <a:rPr lang="en-US" sz="3200" dirty="0"/>
              <a:t>Blood transports </a:t>
            </a:r>
            <a:r>
              <a:rPr lang="en-US" sz="3200" u="sng" dirty="0"/>
              <a:t>nutrients</a:t>
            </a:r>
            <a:r>
              <a:rPr lang="en-US" sz="3200" dirty="0"/>
              <a:t> to your body’s cells</a:t>
            </a:r>
            <a:endParaRPr lang="en-US" sz="2800" dirty="0"/>
          </a:p>
          <a:p>
            <a:pPr lvl="1"/>
            <a:r>
              <a:rPr lang="en-US" sz="3200" dirty="0"/>
              <a:t>Cells and molecules in blood fight </a:t>
            </a:r>
            <a:r>
              <a:rPr lang="en-US" sz="3200" u="sng" dirty="0"/>
              <a:t>infections</a:t>
            </a:r>
            <a:r>
              <a:rPr lang="en-US" sz="3200" dirty="0"/>
              <a:t> and heal wounds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1: The Circulatory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 descr="http://library.thinkquest.org/5777/images/circulato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3124200" cy="311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lvl="0">
              <a:buFont typeface="+mj-lt"/>
              <a:buAutoNum type="alphaUcPeriod" startAt="2"/>
            </a:pPr>
            <a:r>
              <a:rPr lang="en-US" dirty="0"/>
              <a:t>Parts of blood</a:t>
            </a:r>
            <a:endParaRPr lang="en-US" sz="2800" dirty="0"/>
          </a:p>
          <a:p>
            <a:pPr lvl="1"/>
            <a:r>
              <a:rPr lang="en-US" sz="3200" u="sng" dirty="0"/>
              <a:t>Plasma</a:t>
            </a:r>
            <a:r>
              <a:rPr lang="en-US" sz="3200" dirty="0"/>
              <a:t> – liquid part of blood</a:t>
            </a:r>
            <a:endParaRPr lang="en-US" sz="2800" dirty="0"/>
          </a:p>
          <a:p>
            <a:pPr lvl="2"/>
            <a:r>
              <a:rPr lang="en-US" dirty="0"/>
              <a:t>Made mostly of </a:t>
            </a:r>
            <a:r>
              <a:rPr lang="en-US" u="sng" dirty="0"/>
              <a:t>water</a:t>
            </a:r>
            <a:endParaRPr lang="en-US" sz="2400" dirty="0"/>
          </a:p>
          <a:p>
            <a:pPr lvl="2"/>
            <a:r>
              <a:rPr lang="en-US" dirty="0"/>
              <a:t>Nutrients, </a:t>
            </a:r>
            <a:r>
              <a:rPr lang="en-US" u="sng" dirty="0"/>
              <a:t>minerals</a:t>
            </a:r>
            <a:r>
              <a:rPr lang="en-US" dirty="0"/>
              <a:t>, and oxygen are dissolved in plasma</a:t>
            </a:r>
            <a:endParaRPr lang="en-US" sz="2400" dirty="0"/>
          </a:p>
          <a:p>
            <a:pPr lvl="2"/>
            <a:r>
              <a:rPr lang="en-US" dirty="0"/>
              <a:t>Carries </a:t>
            </a:r>
            <a:r>
              <a:rPr lang="en-US" u="sng" dirty="0"/>
              <a:t>wastes</a:t>
            </a:r>
            <a:r>
              <a:rPr lang="en-US" dirty="0"/>
              <a:t> from cells</a:t>
            </a:r>
            <a:endParaRPr lang="en-US" sz="2400" dirty="0"/>
          </a:p>
        </p:txBody>
      </p:sp>
      <p:pic>
        <p:nvPicPr>
          <p:cNvPr id="6146" name="Picture 2" descr="http://image.funscrape.com/images/b/blood_plasma-6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53000"/>
            <a:ext cx="2228850" cy="1428750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RC_llI0_Nu6DsLm1JHXEQ-2BtYOK0p8OQOGMCtCWaVUI3lmL_Ze6KwfWs5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837039"/>
            <a:ext cx="3279586" cy="269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u="sng" dirty="0"/>
              <a:t>Red</a:t>
            </a:r>
            <a:r>
              <a:rPr lang="en-US" sz="3200" dirty="0"/>
              <a:t> blood cells supply your body with </a:t>
            </a:r>
            <a:r>
              <a:rPr lang="en-US" sz="3200" u="sng" dirty="0"/>
              <a:t>oxygen</a:t>
            </a:r>
            <a:endParaRPr lang="en-US" sz="2800" dirty="0"/>
          </a:p>
          <a:p>
            <a:pPr lvl="2"/>
            <a:r>
              <a:rPr lang="en-US" dirty="0"/>
              <a:t>Red blood cells contain </a:t>
            </a:r>
            <a:r>
              <a:rPr lang="en-US" u="sng" dirty="0"/>
              <a:t>hemoglobin</a:t>
            </a:r>
            <a:r>
              <a:rPr lang="en-US" dirty="0"/>
              <a:t>, which is a chemical that can carry oxygen and carbon dioxide</a:t>
            </a:r>
            <a:endParaRPr lang="en-US" sz="2400" dirty="0"/>
          </a:p>
          <a:p>
            <a:pPr lvl="2"/>
            <a:r>
              <a:rPr lang="en-US" dirty="0"/>
              <a:t>The life span of a red blood cell is 120 days, and they are rapidly replaced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4" descr="http://t2.gstatic.com/images?q=tbn:ANd9GcRC_llI0_Nu6DsLm1JHXEQ-2BtYOK0p8OQOGMCtCWaVUI3lmL_Ze6KwfWs5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837039"/>
            <a:ext cx="3279586" cy="2697725"/>
          </a:xfrm>
          <a:prstGeom prst="rect">
            <a:avLst/>
          </a:prstGeom>
          <a:noFill/>
        </p:spPr>
      </p:pic>
      <p:pic>
        <p:nvPicPr>
          <p:cNvPr id="5122" name="Picture 2" descr="http://www.inc.com/uploaded_files/image/blood-plasma-sperm-banks-pop_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14800"/>
            <a:ext cx="2971800" cy="2232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1"/>
            <a:ext cx="8229600" cy="4038600"/>
          </a:xfrm>
        </p:spPr>
        <p:txBody>
          <a:bodyPr>
            <a:normAutofit lnSpcReduction="10000"/>
          </a:bodyPr>
          <a:lstStyle/>
          <a:p>
            <a:pPr lvl="1">
              <a:buFont typeface="+mj-lt"/>
              <a:buAutoNum type="arabicPeriod" startAt="3"/>
            </a:pPr>
            <a:r>
              <a:rPr lang="en-US" sz="3200" u="sng" dirty="0"/>
              <a:t>White</a:t>
            </a:r>
            <a:r>
              <a:rPr lang="en-US" sz="3200" dirty="0"/>
              <a:t> blood cells fight bacteria and </a:t>
            </a:r>
            <a:r>
              <a:rPr lang="en-US" sz="3200" u="sng" dirty="0"/>
              <a:t>viruses</a:t>
            </a:r>
            <a:endParaRPr lang="en-US" sz="2800" dirty="0"/>
          </a:p>
          <a:p>
            <a:pPr lvl="2"/>
            <a:r>
              <a:rPr lang="en-US" dirty="0"/>
              <a:t>Your body reacts to invaders by </a:t>
            </a:r>
            <a:r>
              <a:rPr lang="en-US" u="sng" dirty="0"/>
              <a:t>increasing</a:t>
            </a:r>
            <a:r>
              <a:rPr lang="en-US" dirty="0"/>
              <a:t> the number of white blood cells.</a:t>
            </a:r>
            <a:endParaRPr lang="en-US" sz="2400" dirty="0"/>
          </a:p>
          <a:p>
            <a:pPr lvl="2"/>
            <a:r>
              <a:rPr lang="en-US" dirty="0"/>
              <a:t>White blood cells enter </a:t>
            </a:r>
            <a:r>
              <a:rPr lang="en-US" u="sng" dirty="0"/>
              <a:t>infected</a:t>
            </a:r>
            <a:r>
              <a:rPr lang="en-US" dirty="0"/>
              <a:t> tissues, destroy bacteria and viruses, and </a:t>
            </a:r>
            <a:r>
              <a:rPr lang="en-US" u="sng" dirty="0"/>
              <a:t>absorb</a:t>
            </a:r>
            <a:r>
              <a:rPr lang="en-US" dirty="0"/>
              <a:t> dead cells.</a:t>
            </a:r>
            <a:endParaRPr lang="en-US" sz="2400" dirty="0"/>
          </a:p>
          <a:p>
            <a:pPr lvl="2"/>
            <a:r>
              <a:rPr lang="en-US" dirty="0"/>
              <a:t>The life span of a white blood cell is a few </a:t>
            </a:r>
            <a:r>
              <a:rPr lang="en-US" u="sng" dirty="0"/>
              <a:t>days</a:t>
            </a:r>
            <a:r>
              <a:rPr lang="en-US" dirty="0"/>
              <a:t> to many </a:t>
            </a:r>
            <a:r>
              <a:rPr lang="en-US" u="sng" dirty="0"/>
              <a:t>months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4" descr="http://t2.gstatic.com/images?q=tbn:ANd9GcRC_llI0_Nu6DsLm1JHXEQ-2BtYOK0p8OQOGMCtCWaVUI3lmL_Ze6KwfWs5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962400"/>
            <a:ext cx="3279586" cy="2697725"/>
          </a:xfrm>
          <a:prstGeom prst="rect">
            <a:avLst/>
          </a:prstGeom>
          <a:noFill/>
        </p:spPr>
      </p:pic>
      <p:pic>
        <p:nvPicPr>
          <p:cNvPr id="4098" name="Picture 2" descr="http://4.bp.blogspot.com/-oHvTJVbwfGc/TmPr3JO0CZI/AAAAAAAAJ2w/_CU1yXxZ9uk/s1600/white-red-blood-cells.jpg"/>
          <p:cNvPicPr>
            <a:picLocks noChangeAspect="1" noChangeArrowheads="1"/>
          </p:cNvPicPr>
          <p:nvPr/>
        </p:nvPicPr>
        <p:blipFill>
          <a:blip r:embed="rId3" cstate="print"/>
          <a:srcRect r="25180" b="24804"/>
          <a:stretch>
            <a:fillRect/>
          </a:stretch>
        </p:blipFill>
        <p:spPr bwMode="auto">
          <a:xfrm>
            <a:off x="990600" y="4419600"/>
            <a:ext cx="2895600" cy="2004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lvl="1">
              <a:buFont typeface="+mj-lt"/>
              <a:buAutoNum type="arabicPeriod" startAt="4"/>
            </a:pPr>
            <a:r>
              <a:rPr lang="en-US" sz="3200" u="sng" dirty="0"/>
              <a:t>Platelets</a:t>
            </a:r>
            <a:r>
              <a:rPr lang="en-US" sz="3200" dirty="0"/>
              <a:t> are irregularly shaped cell fragments that help clot blood</a:t>
            </a:r>
            <a:endParaRPr lang="en-US" sz="2800" dirty="0"/>
          </a:p>
          <a:p>
            <a:pPr lvl="2"/>
            <a:r>
              <a:rPr lang="en-US" dirty="0"/>
              <a:t>Release chemicals that help form </a:t>
            </a:r>
            <a:r>
              <a:rPr lang="en-US" u="sng" dirty="0"/>
              <a:t>filaments</a:t>
            </a:r>
            <a:r>
              <a:rPr lang="en-US" dirty="0"/>
              <a:t> of fibrin</a:t>
            </a:r>
            <a:endParaRPr lang="en-US" sz="2400" dirty="0"/>
          </a:p>
          <a:p>
            <a:pPr lvl="2"/>
            <a:r>
              <a:rPr lang="en-US" dirty="0"/>
              <a:t>Life span of </a:t>
            </a:r>
            <a:r>
              <a:rPr lang="en-US" u="sng" dirty="0"/>
              <a:t>five</a:t>
            </a:r>
            <a:r>
              <a:rPr lang="en-US" dirty="0"/>
              <a:t> to </a:t>
            </a:r>
            <a:r>
              <a:rPr lang="en-US" u="sng" dirty="0"/>
              <a:t>nine</a:t>
            </a:r>
            <a:r>
              <a:rPr lang="en-US" dirty="0"/>
              <a:t> days</a:t>
            </a:r>
            <a:endParaRPr lang="en-US" sz="2400" dirty="0"/>
          </a:p>
        </p:txBody>
      </p:sp>
      <p:pic>
        <p:nvPicPr>
          <p:cNvPr id="4" name="Picture 4" descr="http://t2.gstatic.com/images?q=tbn:ANd9GcRC_llI0_Nu6DsLm1JHXEQ-2BtYOK0p8OQOGMCtCWaVUI3lmL_Ze6KwfWs5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429000"/>
            <a:ext cx="3742762" cy="3078725"/>
          </a:xfrm>
          <a:prstGeom prst="rect">
            <a:avLst/>
          </a:prstGeom>
          <a:noFill/>
        </p:spPr>
      </p:pic>
      <p:pic>
        <p:nvPicPr>
          <p:cNvPr id="3074" name="Picture 2" descr="http://www.sciencephoto.com/image/305316/350wm/P2560044-Blood_platelets-S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2221611" cy="2266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Make a model of a red blood cell and a white blood cell</a:t>
            </a:r>
            <a:endParaRPr lang="en-US" sz="2800" dirty="0"/>
          </a:p>
        </p:txBody>
      </p:sp>
      <p:pic>
        <p:nvPicPr>
          <p:cNvPr id="1026" name="Picture 2" descr="http://www.isrealli.org/wp-content/uploads/2010/12/Blood-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81800" cy="508635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>
            <a:off x="3352800" y="1295400"/>
            <a:ext cx="685800" cy="2438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019800" y="1371600"/>
            <a:ext cx="1219200" cy="411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alphaUcPeriod" startAt="3"/>
            </a:pPr>
            <a:r>
              <a:rPr lang="en-US" dirty="0"/>
              <a:t>Blood </a:t>
            </a:r>
            <a:r>
              <a:rPr lang="en-US" u="sng" dirty="0"/>
              <a:t>clotting</a:t>
            </a:r>
            <a:r>
              <a:rPr lang="en-US" dirty="0"/>
              <a:t> – platelets and clotting factors plug up a wound</a:t>
            </a:r>
            <a:endParaRPr lang="en-US" sz="2800" dirty="0"/>
          </a:p>
          <a:p>
            <a:pPr lvl="1"/>
            <a:r>
              <a:rPr lang="en-US" sz="3200" u="sng" dirty="0"/>
              <a:t>Platelets</a:t>
            </a:r>
            <a:r>
              <a:rPr lang="en-US" sz="3200" dirty="0"/>
              <a:t> stick to a </a:t>
            </a:r>
            <a:r>
              <a:rPr lang="en-US" sz="3200" u="sng" dirty="0"/>
              <a:t>wound</a:t>
            </a:r>
            <a:r>
              <a:rPr lang="en-US" sz="3200" dirty="0"/>
              <a:t> and release chemicals</a:t>
            </a:r>
            <a:endParaRPr lang="en-US" sz="2800" dirty="0"/>
          </a:p>
          <a:p>
            <a:pPr lvl="1"/>
            <a:r>
              <a:rPr lang="en-US" sz="3200" dirty="0"/>
              <a:t>Clotting factors carry out chemical reactions.</a:t>
            </a:r>
            <a:endParaRPr lang="en-US" sz="2800" dirty="0"/>
          </a:p>
          <a:p>
            <a:pPr lvl="1"/>
            <a:r>
              <a:rPr lang="en-US" sz="3200" dirty="0"/>
              <a:t>Threadlike fibers, called </a:t>
            </a:r>
            <a:r>
              <a:rPr lang="en-US" sz="3200" u="sng" dirty="0"/>
              <a:t>fibrin</a:t>
            </a:r>
            <a:r>
              <a:rPr lang="en-US" sz="3200" dirty="0"/>
              <a:t>, form a sticky net</a:t>
            </a:r>
            <a:endParaRPr lang="en-US" sz="2800" dirty="0"/>
          </a:p>
          <a:p>
            <a:pPr lvl="1"/>
            <a:r>
              <a:rPr lang="en-US" sz="3200" dirty="0"/>
              <a:t>The net traps blood cells and plasma and forms a </a:t>
            </a:r>
            <a:r>
              <a:rPr lang="en-US" sz="3200" u="sng" dirty="0"/>
              <a:t>clot</a:t>
            </a:r>
            <a:endParaRPr lang="en-US" sz="2800" dirty="0"/>
          </a:p>
          <a:p>
            <a:pPr lvl="1"/>
            <a:r>
              <a:rPr lang="en-US" sz="3200" dirty="0"/>
              <a:t>Skin cells then begin the </a:t>
            </a:r>
            <a:r>
              <a:rPr lang="en-US" sz="3200" u="sng" dirty="0"/>
              <a:t>repair</a:t>
            </a:r>
            <a:r>
              <a:rPr lang="en-US" sz="3200" dirty="0"/>
              <a:t> process</a:t>
            </a:r>
            <a:endParaRPr lang="en-US" sz="2800" dirty="0"/>
          </a:p>
          <a:p>
            <a:pPr>
              <a:buAutoNum type="alphaUcPeriod" startAt="3"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>
              <a:buFont typeface="+mj-lt"/>
              <a:buAutoNum type="alphaUcPeriod" startAt="4"/>
            </a:pPr>
            <a:r>
              <a:rPr lang="en-US" dirty="0"/>
              <a:t>Blood types – A,</a:t>
            </a:r>
            <a:r>
              <a:rPr lang="en-US" u="sng" dirty="0"/>
              <a:t>B</a:t>
            </a:r>
            <a:r>
              <a:rPr lang="en-US" dirty="0"/>
              <a:t>,AB,</a:t>
            </a:r>
            <a:r>
              <a:rPr lang="en-US" u="sng" dirty="0"/>
              <a:t>O</a:t>
            </a:r>
            <a:endParaRPr lang="en-US" sz="2800" dirty="0"/>
          </a:p>
          <a:p>
            <a:pPr lvl="1"/>
            <a:r>
              <a:rPr lang="en-US" sz="3200" dirty="0"/>
              <a:t>Based partly on </a:t>
            </a:r>
            <a:r>
              <a:rPr lang="en-US" sz="3200" u="sng" dirty="0"/>
              <a:t>antigens</a:t>
            </a:r>
            <a:endParaRPr lang="en-US" sz="2800" dirty="0"/>
          </a:p>
          <a:p>
            <a:pPr lvl="2"/>
            <a:r>
              <a:rPr lang="en-US" dirty="0"/>
              <a:t>Chemical identification </a:t>
            </a:r>
            <a:r>
              <a:rPr lang="en-US" u="sng" dirty="0"/>
              <a:t>tabs</a:t>
            </a:r>
            <a:r>
              <a:rPr lang="en-US" dirty="0"/>
              <a:t> on the blood</a:t>
            </a:r>
            <a:endParaRPr lang="en-US" sz="2400" dirty="0"/>
          </a:p>
          <a:p>
            <a:pPr lvl="2"/>
            <a:r>
              <a:rPr lang="en-US" dirty="0"/>
              <a:t>Type </a:t>
            </a:r>
            <a:r>
              <a:rPr lang="en-US" u="sng" dirty="0"/>
              <a:t>O</a:t>
            </a:r>
            <a:r>
              <a:rPr lang="en-US" dirty="0"/>
              <a:t> has no antigens, and can </a:t>
            </a:r>
            <a:r>
              <a:rPr lang="en-US" u="sng" dirty="0"/>
              <a:t>donate</a:t>
            </a:r>
            <a:r>
              <a:rPr lang="en-US" dirty="0"/>
              <a:t> blood to any type</a:t>
            </a:r>
            <a:endParaRPr lang="en-US" sz="2400" dirty="0"/>
          </a:p>
          <a:p>
            <a:pPr>
              <a:buAutoNum type="alphaUcPeriod" startAt="4"/>
            </a:pPr>
            <a:endParaRPr lang="en-US" dirty="0"/>
          </a:p>
        </p:txBody>
      </p:sp>
      <p:pic>
        <p:nvPicPr>
          <p:cNvPr id="11266" name="Picture 2" descr="http://www.beltina.org/pics/blood_ty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657600"/>
            <a:ext cx="3810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dirty="0"/>
              <a:t>Also based on </a:t>
            </a:r>
            <a:r>
              <a:rPr lang="en-US" sz="3200" u="sng" dirty="0"/>
              <a:t>antibodies</a:t>
            </a:r>
            <a:endParaRPr lang="en-US" sz="2800" dirty="0"/>
          </a:p>
          <a:p>
            <a:pPr lvl="2"/>
            <a:r>
              <a:rPr lang="en-US" u="sng" dirty="0"/>
              <a:t>Proteins</a:t>
            </a:r>
            <a:r>
              <a:rPr lang="en-US" dirty="0"/>
              <a:t> that identify substances that do not belong in the </a:t>
            </a:r>
            <a:r>
              <a:rPr lang="en-US" u="sng" dirty="0"/>
              <a:t>body</a:t>
            </a:r>
            <a:r>
              <a:rPr lang="en-US" dirty="0"/>
              <a:t>, such as other blood types, and destroy them</a:t>
            </a:r>
            <a:endParaRPr lang="en-US" sz="2400" dirty="0"/>
          </a:p>
          <a:p>
            <a:pPr lvl="2"/>
            <a:r>
              <a:rPr lang="en-US" dirty="0"/>
              <a:t>Type </a:t>
            </a:r>
            <a:r>
              <a:rPr lang="en-US" u="sng" dirty="0"/>
              <a:t>AB</a:t>
            </a:r>
            <a:r>
              <a:rPr lang="en-US" dirty="0"/>
              <a:t> has no antibodies, so it can </a:t>
            </a:r>
            <a:r>
              <a:rPr lang="en-US" u="sng" dirty="0"/>
              <a:t>receive</a:t>
            </a:r>
            <a:r>
              <a:rPr lang="en-US" dirty="0"/>
              <a:t> blood from any type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3"/>
            </a:pPr>
            <a:r>
              <a:rPr lang="en-US" sz="3200" u="sng" dirty="0" err="1"/>
              <a:t>Rh</a:t>
            </a:r>
            <a:r>
              <a:rPr lang="en-US" sz="3200" u="sng" dirty="0"/>
              <a:t> factor</a:t>
            </a:r>
            <a:r>
              <a:rPr lang="en-US" sz="3200" dirty="0"/>
              <a:t> is another chemical identification tag in blood</a:t>
            </a:r>
            <a:endParaRPr lang="en-US" sz="2800" dirty="0"/>
          </a:p>
          <a:p>
            <a:pPr lvl="2"/>
            <a:r>
              <a:rPr lang="en-US" dirty="0"/>
              <a:t>If people who </a:t>
            </a:r>
            <a:r>
              <a:rPr lang="en-US" u="sng" dirty="0"/>
              <a:t>lack</a:t>
            </a:r>
            <a:r>
              <a:rPr lang="en-US" dirty="0"/>
              <a:t> </a:t>
            </a:r>
            <a:r>
              <a:rPr lang="en-US" dirty="0" err="1"/>
              <a:t>Rh</a:t>
            </a:r>
            <a:r>
              <a:rPr lang="en-US" dirty="0"/>
              <a:t> factor (</a:t>
            </a:r>
            <a:r>
              <a:rPr lang="en-US" dirty="0" err="1"/>
              <a:t>Rh</a:t>
            </a:r>
            <a:r>
              <a:rPr lang="en-US" dirty="0"/>
              <a:t>-) receive </a:t>
            </a:r>
            <a:r>
              <a:rPr lang="en-US" dirty="0" err="1"/>
              <a:t>Rh</a:t>
            </a:r>
            <a:r>
              <a:rPr lang="en-US" dirty="0"/>
              <a:t>+ blood, they will produce antibodies against the </a:t>
            </a:r>
            <a:r>
              <a:rPr lang="en-US" u="sng" dirty="0"/>
              <a:t>blood</a:t>
            </a:r>
            <a:endParaRPr lang="en-US" sz="2400" dirty="0"/>
          </a:p>
          <a:p>
            <a:pPr lvl="2"/>
            <a:r>
              <a:rPr lang="en-US" dirty="0"/>
              <a:t>Antibodies cause </a:t>
            </a:r>
            <a:r>
              <a:rPr lang="en-US" u="sng" dirty="0"/>
              <a:t>clots</a:t>
            </a:r>
            <a:r>
              <a:rPr lang="en-US" dirty="0"/>
              <a:t> to form in the blood vessels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lphaUcPeriod" startAt="5"/>
            </a:pPr>
            <a:r>
              <a:rPr lang="en-US" dirty="0"/>
              <a:t>Blood diseases</a:t>
            </a:r>
            <a:endParaRPr lang="en-US" sz="2800" dirty="0"/>
          </a:p>
          <a:p>
            <a:pPr lvl="1"/>
            <a:r>
              <a:rPr lang="en-US" sz="3200" u="sng" dirty="0"/>
              <a:t>Anemia</a:t>
            </a:r>
            <a:r>
              <a:rPr lang="en-US" sz="3200" dirty="0"/>
              <a:t> affects red blood cells</a:t>
            </a:r>
            <a:endParaRPr lang="en-US" sz="2800" dirty="0"/>
          </a:p>
          <a:p>
            <a:pPr lvl="2"/>
            <a:r>
              <a:rPr lang="en-US" dirty="0"/>
              <a:t>Body tissue can’t get enough </a:t>
            </a:r>
            <a:r>
              <a:rPr lang="en-US" u="sng" dirty="0"/>
              <a:t>oxygen</a:t>
            </a:r>
            <a:r>
              <a:rPr lang="en-US" dirty="0"/>
              <a:t> and are unable to carry on usual activities</a:t>
            </a:r>
            <a:endParaRPr lang="en-US" sz="2400" dirty="0"/>
          </a:p>
          <a:p>
            <a:pPr lvl="2"/>
            <a:r>
              <a:rPr lang="en-US" dirty="0"/>
              <a:t>Causes include a </a:t>
            </a:r>
            <a:r>
              <a:rPr lang="en-US" u="sng" dirty="0"/>
              <a:t>loss</a:t>
            </a:r>
            <a:r>
              <a:rPr lang="en-US" dirty="0"/>
              <a:t> of a large amount of blood, diet lacking in </a:t>
            </a:r>
            <a:r>
              <a:rPr lang="en-US" u="sng" dirty="0"/>
              <a:t>iron</a:t>
            </a:r>
            <a:r>
              <a:rPr lang="en-US" dirty="0"/>
              <a:t>, or heredity</a:t>
            </a:r>
            <a:endParaRPr lang="en-US" sz="2400" dirty="0"/>
          </a:p>
          <a:p>
            <a:pPr>
              <a:buAutoNum type="alphaUcPeriod" startAt="5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Your </a:t>
            </a:r>
            <a:r>
              <a:rPr lang="en-US" u="sng" dirty="0"/>
              <a:t>cardiovascular</a:t>
            </a:r>
            <a:r>
              <a:rPr lang="en-US" dirty="0"/>
              <a:t> system includes the blood, heart, and blood vessels.</a:t>
            </a:r>
            <a:endParaRPr lang="en-US" sz="2800" dirty="0"/>
          </a:p>
          <a:p>
            <a:pPr lvl="1"/>
            <a:r>
              <a:rPr lang="en-US" sz="3200" dirty="0"/>
              <a:t>It moves </a:t>
            </a:r>
            <a:r>
              <a:rPr lang="en-US" sz="3200" u="sng" dirty="0"/>
              <a:t>materials</a:t>
            </a:r>
            <a:r>
              <a:rPr lang="en-US" sz="3200" dirty="0"/>
              <a:t> to all parts of your body.</a:t>
            </a:r>
            <a:endParaRPr lang="en-US" sz="2800" dirty="0"/>
          </a:p>
          <a:p>
            <a:pPr lvl="1"/>
            <a:r>
              <a:rPr lang="en-US" sz="3200" dirty="0"/>
              <a:t>Movement of materials into and out of your cells occurs by </a:t>
            </a:r>
            <a:r>
              <a:rPr lang="en-US" sz="3200" u="sng" dirty="0"/>
              <a:t>diffusion</a:t>
            </a:r>
            <a:endParaRPr lang="en-US" sz="2800" dirty="0"/>
          </a:p>
          <a:p>
            <a:pPr lvl="2"/>
            <a:r>
              <a:rPr lang="en-US" dirty="0"/>
              <a:t>Movement of materials from an area of </a:t>
            </a:r>
            <a:r>
              <a:rPr lang="en-US" u="sng" dirty="0"/>
              <a:t>higher</a:t>
            </a:r>
            <a:r>
              <a:rPr lang="en-US" dirty="0"/>
              <a:t> concentration to an area of </a:t>
            </a:r>
            <a:r>
              <a:rPr lang="en-US" u="sng" dirty="0"/>
              <a:t>low</a:t>
            </a:r>
            <a:r>
              <a:rPr lang="en-US" dirty="0"/>
              <a:t> concentration</a:t>
            </a:r>
            <a:r>
              <a:rPr lang="en-US" dirty="0" smtClean="0"/>
              <a:t>.</a:t>
            </a:r>
            <a:endParaRPr lang="en-US" sz="2400" dirty="0"/>
          </a:p>
        </p:txBody>
      </p:sp>
      <p:pic>
        <p:nvPicPr>
          <p:cNvPr id="22530" name="Picture 2" descr="http://upload.wikimedia.org/wikipedia/commons/thumb/1/12/Diffusion.svg/220px-Diffus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72000"/>
            <a:ext cx="3127612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dirty="0"/>
              <a:t>Leukemia – affects </a:t>
            </a:r>
            <a:r>
              <a:rPr lang="en-US" sz="3200" u="sng" dirty="0"/>
              <a:t>white</a:t>
            </a:r>
            <a:r>
              <a:rPr lang="en-US" sz="3200" dirty="0"/>
              <a:t> blood cells</a:t>
            </a:r>
            <a:endParaRPr lang="en-US" sz="2800" dirty="0"/>
          </a:p>
          <a:p>
            <a:pPr lvl="2"/>
            <a:r>
              <a:rPr lang="en-US" dirty="0"/>
              <a:t>White blood cells are made in </a:t>
            </a:r>
            <a:r>
              <a:rPr lang="en-US" u="sng" dirty="0"/>
              <a:t>excessive</a:t>
            </a:r>
            <a:r>
              <a:rPr lang="en-US" dirty="0"/>
              <a:t> numbers</a:t>
            </a:r>
            <a:endParaRPr lang="en-US" sz="2400" dirty="0"/>
          </a:p>
          <a:p>
            <a:pPr lvl="2"/>
            <a:r>
              <a:rPr lang="en-US" dirty="0"/>
              <a:t>The excess cells are immature and don’t fight </a:t>
            </a:r>
            <a:r>
              <a:rPr lang="en-US" u="sng" dirty="0"/>
              <a:t>infection</a:t>
            </a:r>
            <a:r>
              <a:rPr lang="en-US" dirty="0"/>
              <a:t> well</a:t>
            </a:r>
            <a:endParaRPr lang="en-US" sz="2400" dirty="0"/>
          </a:p>
          <a:p>
            <a:pPr lvl="2"/>
            <a:r>
              <a:rPr lang="en-US" u="sng" dirty="0"/>
              <a:t>Immature</a:t>
            </a:r>
            <a:r>
              <a:rPr lang="en-US" dirty="0"/>
              <a:t> cells fill the bone </a:t>
            </a:r>
            <a:r>
              <a:rPr lang="en-US" u="sng" dirty="0"/>
              <a:t>marrow</a:t>
            </a:r>
            <a:r>
              <a:rPr lang="en-US" dirty="0"/>
              <a:t> and crowd out normal cells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3: The Lymphatic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naturalhealthschool.com/img/immu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345471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The lymphatic system collects tissue </a:t>
            </a:r>
            <a:r>
              <a:rPr lang="en-US" u="sng" dirty="0"/>
              <a:t>fluid</a:t>
            </a:r>
            <a:r>
              <a:rPr lang="en-US" dirty="0"/>
              <a:t> and returns it to the blood</a:t>
            </a:r>
            <a:endParaRPr lang="en-US" sz="2800" dirty="0"/>
          </a:p>
          <a:p>
            <a:pPr lvl="1"/>
            <a:r>
              <a:rPr lang="en-US" sz="3200" u="sng" dirty="0"/>
              <a:t>Lymph</a:t>
            </a:r>
            <a:r>
              <a:rPr lang="en-US" sz="3200" dirty="0"/>
              <a:t> – tissue fluid that has diffused into the lymphatic capillaries</a:t>
            </a:r>
            <a:endParaRPr lang="en-US" sz="2800" dirty="0"/>
          </a:p>
          <a:p>
            <a:pPr lvl="2"/>
            <a:r>
              <a:rPr lang="en-US" dirty="0"/>
              <a:t>Contains </a:t>
            </a:r>
            <a:r>
              <a:rPr lang="en-US" u="sng" dirty="0"/>
              <a:t>water</a:t>
            </a:r>
            <a:r>
              <a:rPr lang="en-US" dirty="0"/>
              <a:t> and dissolved substances</a:t>
            </a:r>
            <a:endParaRPr lang="en-US" sz="2400" dirty="0"/>
          </a:p>
          <a:p>
            <a:pPr lvl="2"/>
            <a:r>
              <a:rPr lang="en-US" dirty="0"/>
              <a:t>Contains </a:t>
            </a:r>
            <a:r>
              <a:rPr lang="en-US" u="sng" dirty="0"/>
              <a:t>lymphocytes</a:t>
            </a:r>
            <a:r>
              <a:rPr lang="en-US" dirty="0"/>
              <a:t> – type of white blood cell that helps the body defend itself against disease causing organisms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122" name="Picture 2" descr="http://faculty.une.edu/com/abell/histo/lymphoc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605867"/>
            <a:ext cx="2552700" cy="198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dirty="0" smtClean="0"/>
              <a:t>Lymph is carried through lymphatic </a:t>
            </a:r>
            <a:r>
              <a:rPr lang="en-US" sz="3200" u="sng" dirty="0" smtClean="0"/>
              <a:t>capillaries</a:t>
            </a:r>
            <a:r>
              <a:rPr lang="en-US" sz="3200" dirty="0" smtClean="0"/>
              <a:t> and vessels to large veins near the </a:t>
            </a:r>
            <a:r>
              <a:rPr lang="en-US" sz="3200" u="sng" dirty="0" smtClean="0"/>
              <a:t>heart</a:t>
            </a:r>
            <a:endParaRPr lang="en-US" sz="2800" dirty="0" smtClean="0"/>
          </a:p>
          <a:p>
            <a:pPr lvl="1">
              <a:buFont typeface="+mj-lt"/>
              <a:buAutoNum type="arabicPeriod" startAt="2"/>
            </a:pPr>
            <a:r>
              <a:rPr lang="en-US" sz="3200" dirty="0" smtClean="0"/>
              <a:t>Lymph is moved by the </a:t>
            </a:r>
            <a:r>
              <a:rPr lang="en-US" sz="3200" u="sng" dirty="0" smtClean="0"/>
              <a:t>contraction</a:t>
            </a:r>
            <a:r>
              <a:rPr lang="en-US" sz="3200" dirty="0" smtClean="0"/>
              <a:t> of muscles</a:t>
            </a:r>
            <a:endParaRPr lang="en-US" sz="2800" dirty="0" smtClean="0"/>
          </a:p>
          <a:p>
            <a:pPr lvl="1">
              <a:buFont typeface="+mj-lt"/>
              <a:buAutoNum type="arabicPeriod" startAt="2"/>
            </a:pPr>
            <a:r>
              <a:rPr lang="en-US" sz="3200" dirty="0" smtClean="0"/>
              <a:t>Lymphatic vessels have </a:t>
            </a:r>
            <a:r>
              <a:rPr lang="en-US" sz="3200" u="sng" dirty="0" smtClean="0"/>
              <a:t>valves</a:t>
            </a:r>
            <a:r>
              <a:rPr lang="en-US" sz="3200" dirty="0" smtClean="0"/>
              <a:t> to keep lymph from flowing backward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lvl="0">
              <a:buFont typeface="+mj-lt"/>
              <a:buAutoNum type="alphaUcPeriod" startAt="2"/>
            </a:pPr>
            <a:r>
              <a:rPr lang="en-US" dirty="0"/>
              <a:t>Lymphatic organs</a:t>
            </a:r>
            <a:endParaRPr lang="en-US" sz="2800" dirty="0"/>
          </a:p>
          <a:p>
            <a:pPr lvl="1"/>
            <a:r>
              <a:rPr lang="en-US" sz="3200" dirty="0"/>
              <a:t>Lymph nodes</a:t>
            </a:r>
            <a:endParaRPr lang="en-US" sz="2800" dirty="0"/>
          </a:p>
          <a:p>
            <a:pPr lvl="2"/>
            <a:r>
              <a:rPr lang="en-US" u="sng" dirty="0"/>
              <a:t>Bean</a:t>
            </a:r>
            <a:r>
              <a:rPr lang="en-US" dirty="0"/>
              <a:t>-shaped organs of varying size found throughout the body</a:t>
            </a:r>
            <a:endParaRPr lang="en-US" sz="2400" dirty="0"/>
          </a:p>
          <a:p>
            <a:pPr lvl="2"/>
            <a:r>
              <a:rPr lang="en-US" dirty="0"/>
              <a:t>Filter </a:t>
            </a:r>
            <a:r>
              <a:rPr lang="en-US" u="sng" dirty="0"/>
              <a:t>microorganisms</a:t>
            </a:r>
            <a:r>
              <a:rPr lang="en-US" dirty="0"/>
              <a:t> and foreign materials from lymphocytes</a:t>
            </a:r>
            <a:endParaRPr lang="en-US" sz="2400" dirty="0"/>
          </a:p>
          <a:p>
            <a:pPr>
              <a:buAutoNum type="alphaUcPeriod" startAt="2"/>
            </a:pPr>
            <a:endParaRPr lang="en-US" dirty="0"/>
          </a:p>
        </p:txBody>
      </p:sp>
      <p:pic>
        <p:nvPicPr>
          <p:cNvPr id="3074" name="Picture 2" descr="http://www.painneck.com/images/lymph-no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30086"/>
            <a:ext cx="4076700" cy="3527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 startAt="2"/>
            </a:pPr>
            <a:r>
              <a:rPr lang="en-US" sz="3200" u="sng" dirty="0"/>
              <a:t>Tonsils</a:t>
            </a:r>
            <a:r>
              <a:rPr lang="en-US" sz="3200" dirty="0"/>
              <a:t> protect your body from harmful microorganisms that enter through the mouth and throat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http://icecreamjournal.turkeyhill.com/blog/wp-content/uploads/2007/10/tonsi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581400" cy="3760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u="sng" dirty="0" smtClean="0"/>
              <a:t>Thymus</a:t>
            </a:r>
            <a:r>
              <a:rPr lang="en-US" sz="3200" dirty="0" smtClean="0"/>
              <a:t>, which is located behind the sternum, makes lymphocytes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9154" name="Picture 2" descr="http://www.mayoclinic.com/images/image_popup/r7_thym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00400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2">
              <a:buFont typeface="+mj-lt"/>
              <a:buAutoNum type="arabicPeriod" startAt="3"/>
            </a:pPr>
            <a:r>
              <a:rPr lang="en-US" u="sng" dirty="0" smtClean="0"/>
              <a:t>Spleen</a:t>
            </a:r>
            <a:r>
              <a:rPr lang="en-US" dirty="0" smtClean="0"/>
              <a:t> – located behind the stomach, filters blood by removing damaged red blood cells from the blood stream, takes up and destroys </a:t>
            </a:r>
            <a:r>
              <a:rPr lang="en-US" u="sng" dirty="0" smtClean="0"/>
              <a:t>bacteria</a:t>
            </a:r>
            <a:r>
              <a:rPr lang="en-US" dirty="0" smtClean="0"/>
              <a:t> and other invaders of the body</a:t>
            </a:r>
            <a:endParaRPr lang="en-US" sz="2600" dirty="0" smtClean="0"/>
          </a:p>
          <a:p>
            <a:endParaRPr lang="en-US" dirty="0"/>
          </a:p>
        </p:txBody>
      </p:sp>
      <p:pic>
        <p:nvPicPr>
          <p:cNvPr id="48130" name="Picture 2" descr="http://img.webmd.com/dtmcms/live/webmd/consumer_assets/site_images/media/medical/hw/h9991458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505200"/>
            <a:ext cx="4381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lphaUcPeriod" startAt="3"/>
            </a:pPr>
            <a:r>
              <a:rPr lang="en-US" dirty="0"/>
              <a:t>The </a:t>
            </a:r>
            <a:r>
              <a:rPr lang="en-US" u="sng" dirty="0"/>
              <a:t>HIV</a:t>
            </a:r>
            <a:r>
              <a:rPr lang="en-US" dirty="0"/>
              <a:t> virus attacks lymphocytes called helper T-cells</a:t>
            </a:r>
          </a:p>
          <a:p>
            <a:pPr>
              <a:buAutoNum type="alphaUcPeriod" startAt="3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3"/>
            </a:pPr>
            <a:r>
              <a:rPr lang="en-US" sz="3200" dirty="0" smtClean="0"/>
              <a:t>Movement also occurs by </a:t>
            </a:r>
            <a:r>
              <a:rPr lang="en-US" sz="3200" u="sng" dirty="0" smtClean="0"/>
              <a:t>active</a:t>
            </a:r>
            <a:r>
              <a:rPr lang="en-US" sz="3200" dirty="0" smtClean="0"/>
              <a:t> </a:t>
            </a:r>
            <a:r>
              <a:rPr lang="en-US" sz="3200" u="sng" dirty="0" smtClean="0"/>
              <a:t>transport</a:t>
            </a:r>
            <a:r>
              <a:rPr lang="en-US" sz="3200" dirty="0" smtClean="0"/>
              <a:t>, which is the opposite of diffusion.</a:t>
            </a:r>
            <a:endParaRPr lang="en-US" sz="2800" dirty="0" smtClean="0"/>
          </a:p>
          <a:p>
            <a:pPr lvl="2"/>
            <a:r>
              <a:rPr lang="en-US" dirty="0" smtClean="0"/>
              <a:t>Movement of materials from an area of </a:t>
            </a:r>
            <a:r>
              <a:rPr lang="en-US" u="sng" dirty="0" smtClean="0"/>
              <a:t>low</a:t>
            </a:r>
            <a:r>
              <a:rPr lang="en-US" dirty="0" smtClean="0"/>
              <a:t> concentration to an area of </a:t>
            </a:r>
            <a:r>
              <a:rPr lang="en-US" u="sng" dirty="0" smtClean="0"/>
              <a:t>higher</a:t>
            </a:r>
            <a:r>
              <a:rPr lang="en-US" dirty="0" smtClean="0"/>
              <a:t> concentration.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21506" name="Picture 2" descr="http://www.biology4kids.com/files/art/cell2_active1_240x1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76700"/>
            <a:ext cx="3098800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lvl="0">
              <a:buFont typeface="+mj-lt"/>
              <a:buAutoNum type="alphaUcPeriod" startAt="2"/>
            </a:pPr>
            <a:r>
              <a:rPr lang="en-US" u="sng" dirty="0"/>
              <a:t>Heart</a:t>
            </a:r>
            <a:r>
              <a:rPr lang="en-US" dirty="0"/>
              <a:t> – controls blood flow through all parts of the body</a:t>
            </a:r>
            <a:endParaRPr lang="en-US" sz="2800" dirty="0"/>
          </a:p>
          <a:p>
            <a:pPr lvl="1"/>
            <a:r>
              <a:rPr lang="en-US" sz="3200" dirty="0"/>
              <a:t>Has </a:t>
            </a:r>
            <a:r>
              <a:rPr lang="en-US" sz="3200" u="sng" dirty="0"/>
              <a:t>four</a:t>
            </a:r>
            <a:r>
              <a:rPr lang="en-US" sz="3200" dirty="0"/>
              <a:t> chambers</a:t>
            </a:r>
            <a:endParaRPr lang="en-US" sz="2800" dirty="0"/>
          </a:p>
          <a:p>
            <a:pPr lvl="2"/>
            <a:r>
              <a:rPr lang="en-US" dirty="0"/>
              <a:t>Atriums – </a:t>
            </a:r>
            <a:r>
              <a:rPr lang="en-US" u="sng" dirty="0"/>
              <a:t>upper</a:t>
            </a:r>
            <a:r>
              <a:rPr lang="en-US" dirty="0"/>
              <a:t> two chambers (right and left)</a:t>
            </a:r>
            <a:endParaRPr lang="en-US" sz="2400" dirty="0"/>
          </a:p>
          <a:p>
            <a:pPr lvl="2"/>
            <a:r>
              <a:rPr lang="en-US" u="sng" dirty="0"/>
              <a:t>Ventricles</a:t>
            </a:r>
            <a:r>
              <a:rPr lang="en-US" dirty="0"/>
              <a:t> – lower two chambers (right and left)</a:t>
            </a:r>
            <a:endParaRPr lang="en-US" sz="2400" dirty="0"/>
          </a:p>
          <a:p>
            <a:pPr>
              <a:buAutoNum type="alphaUcPeriod" startAt="2"/>
            </a:pPr>
            <a:endParaRPr lang="en-US" dirty="0"/>
          </a:p>
        </p:txBody>
      </p:sp>
      <p:pic>
        <p:nvPicPr>
          <p:cNvPr id="20482" name="Picture 2" descr="http://inspirations786.files.wordpress.com/2011/11/heart_cha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657600"/>
            <a:ext cx="3314700" cy="2874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During </a:t>
            </a:r>
            <a:r>
              <a:rPr lang="en-US" u="sng" dirty="0" smtClean="0"/>
              <a:t>one</a:t>
            </a:r>
            <a:r>
              <a:rPr lang="en-US" dirty="0" smtClean="0"/>
              <a:t> heartbeat, both atriums </a:t>
            </a:r>
            <a:r>
              <a:rPr lang="en-US" u="sng" dirty="0" smtClean="0"/>
              <a:t>contract</a:t>
            </a:r>
            <a:r>
              <a:rPr lang="en-US" dirty="0" smtClean="0"/>
              <a:t> at the same time.  Then, both ventricles contract at the </a:t>
            </a:r>
            <a:r>
              <a:rPr lang="en-US" u="sng" dirty="0" smtClean="0"/>
              <a:t>same</a:t>
            </a:r>
            <a:r>
              <a:rPr lang="en-US" dirty="0" smtClean="0"/>
              <a:t> time.</a:t>
            </a:r>
            <a:endParaRPr lang="en-US" sz="2400" dirty="0" smtClean="0"/>
          </a:p>
          <a:p>
            <a:pPr lvl="2"/>
            <a:r>
              <a:rPr lang="en-US" dirty="0" smtClean="0"/>
              <a:t>A </a:t>
            </a:r>
            <a:r>
              <a:rPr lang="en-US" u="sng" dirty="0" smtClean="0"/>
              <a:t>one-way valve</a:t>
            </a:r>
            <a:r>
              <a:rPr lang="en-US" dirty="0" smtClean="0"/>
              <a:t> separates each atrium from the ventricle below it.</a:t>
            </a:r>
            <a:endParaRPr lang="en-US" sz="2400" dirty="0" smtClean="0"/>
          </a:p>
          <a:p>
            <a:pPr lvl="2"/>
            <a:r>
              <a:rPr lang="en-US" dirty="0" smtClean="0"/>
              <a:t>Blood flows </a:t>
            </a:r>
            <a:r>
              <a:rPr lang="en-US" u="sng" dirty="0" smtClean="0"/>
              <a:t>only</a:t>
            </a:r>
            <a:r>
              <a:rPr lang="en-US" dirty="0" smtClean="0"/>
              <a:t> from an atrium to a ventricle</a:t>
            </a:r>
            <a:endParaRPr lang="en-US" sz="2400" dirty="0" smtClean="0"/>
          </a:p>
          <a:p>
            <a:pPr lvl="2"/>
            <a:r>
              <a:rPr lang="en-US" dirty="0" smtClean="0"/>
              <a:t>A </a:t>
            </a:r>
            <a:r>
              <a:rPr lang="en-US" u="sng" dirty="0" smtClean="0"/>
              <a:t>wall</a:t>
            </a:r>
            <a:r>
              <a:rPr lang="en-US" dirty="0" smtClean="0"/>
              <a:t> between the two atriums and the two ventricles prevents oxygen rich blood and oxygen poor blood from </a:t>
            </a:r>
            <a:r>
              <a:rPr lang="en-US" u="sng" dirty="0" smtClean="0"/>
              <a:t>mixing</a:t>
            </a:r>
            <a:r>
              <a:rPr lang="en-US" dirty="0" smtClean="0"/>
              <a:t>.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Franklin Institute’s Giant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2.fi.edu/exhibits/permanent/images/heart_ol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629400" cy="5369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+mj-lt"/>
              <a:buAutoNum type="arabicPeriod" startAt="2"/>
            </a:pPr>
            <a:r>
              <a:rPr lang="en-US" sz="3200" u="sng" dirty="0"/>
              <a:t>Circulatory</a:t>
            </a:r>
            <a:r>
              <a:rPr lang="en-US" sz="3200" dirty="0"/>
              <a:t> system – divided into three sections</a:t>
            </a:r>
            <a:endParaRPr lang="en-US" sz="2800" dirty="0"/>
          </a:p>
          <a:p>
            <a:pPr lvl="2"/>
            <a:r>
              <a:rPr lang="en-US" u="sng" dirty="0"/>
              <a:t>Coronary</a:t>
            </a:r>
            <a:r>
              <a:rPr lang="en-US" dirty="0"/>
              <a:t> circulation is the flow of blood to and from the tissues </a:t>
            </a:r>
            <a:r>
              <a:rPr lang="en-US" dirty="0" smtClean="0"/>
              <a:t>of </a:t>
            </a:r>
            <a:r>
              <a:rPr lang="en-US" dirty="0"/>
              <a:t>the heart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8434" name="Picture 2" descr="http://3.bp.blogspot.com/_4IwHTsRufBg/SzQq6Bu4dpI/AAAAAAAAAtA/QK94veI_m80/s320/coronary+cir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048000" cy="218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/>
              <a:t>In </a:t>
            </a:r>
            <a:r>
              <a:rPr lang="en-US" u="sng" dirty="0"/>
              <a:t>pulmonary</a:t>
            </a:r>
            <a:r>
              <a:rPr lang="en-US" dirty="0"/>
              <a:t> circulation, blood flows through the heart to the </a:t>
            </a:r>
            <a:r>
              <a:rPr lang="en-US" u="sng" dirty="0"/>
              <a:t>lungs</a:t>
            </a:r>
            <a:endParaRPr lang="en-US" sz="2400" dirty="0"/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/>
              <a:t>Carbon dioxide and other waste materials diffuse out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u="sng" dirty="0"/>
              <a:t>Oxygen</a:t>
            </a:r>
            <a:r>
              <a:rPr lang="en-US" sz="2400" dirty="0"/>
              <a:t> diffuses in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z="2400" dirty="0"/>
              <a:t>The blood goes back to the heart.</a:t>
            </a:r>
          </a:p>
          <a:p>
            <a:pPr lvl="2"/>
            <a:r>
              <a:rPr lang="en-US" u="sng" dirty="0"/>
              <a:t>Systemic</a:t>
            </a:r>
            <a:r>
              <a:rPr lang="en-US" dirty="0"/>
              <a:t> circulation moves oxygen-rich blood to all the </a:t>
            </a:r>
            <a:r>
              <a:rPr lang="en-US" u="sng" dirty="0"/>
              <a:t>organs</a:t>
            </a:r>
            <a:r>
              <a:rPr lang="en-US" dirty="0"/>
              <a:t> and body </a:t>
            </a:r>
            <a:r>
              <a:rPr lang="en-US" u="sng" dirty="0"/>
              <a:t>tissues</a:t>
            </a:r>
            <a:r>
              <a:rPr lang="en-US" dirty="0"/>
              <a:t>, except the heart and lungs, and returns oxygen-poor blood to the heart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1273</Words>
  <Application>Microsoft Office PowerPoint</Application>
  <PresentationFormat>On-screen Show (4:3)</PresentationFormat>
  <Paragraphs>120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Chapter 3: Circulation</vt:lpstr>
      <vt:lpstr>Section 1: The Circulatory System</vt:lpstr>
      <vt:lpstr>Slide 3</vt:lpstr>
      <vt:lpstr>Slide 4</vt:lpstr>
      <vt:lpstr>Slide 5</vt:lpstr>
      <vt:lpstr>Slide 6</vt:lpstr>
      <vt:lpstr>The Franklin Institute’s Giant Heart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Section 2: Blood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Section 3: The Lymphatic System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Circulation</dc:title>
  <dc:creator>Teacher</dc:creator>
  <cp:lastModifiedBy>Teacher</cp:lastModifiedBy>
  <cp:revision>35</cp:revision>
  <dcterms:created xsi:type="dcterms:W3CDTF">2012-10-02T18:40:48Z</dcterms:created>
  <dcterms:modified xsi:type="dcterms:W3CDTF">2012-10-22T19:04:28Z</dcterms:modified>
</cp:coreProperties>
</file>