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ourier New" pitchFamily="49" charset="0"/>
              <a:buChar char="o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C1FD-A172-412B-A084-7557A005387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47CA-75DC-4A26-A28F-F2C2CD2FB5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Respiration and Excretion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1"/>
            <a:r>
              <a:rPr lang="en-US" dirty="0"/>
              <a:t>Emphysema</a:t>
            </a:r>
          </a:p>
          <a:p>
            <a:pPr lvl="2"/>
            <a:r>
              <a:rPr lang="en-US" dirty="0"/>
              <a:t>Disease of the </a:t>
            </a:r>
            <a:r>
              <a:rPr lang="en-US" u="sng" dirty="0"/>
              <a:t>alveoli</a:t>
            </a:r>
            <a:r>
              <a:rPr lang="en-US" dirty="0"/>
              <a:t>, which </a:t>
            </a:r>
            <a:r>
              <a:rPr lang="en-US" u="sng" dirty="0"/>
              <a:t>enlarge</a:t>
            </a:r>
            <a:r>
              <a:rPr lang="en-US" dirty="0"/>
              <a:t> and fail to function effectively</a:t>
            </a:r>
          </a:p>
          <a:p>
            <a:pPr lvl="2"/>
            <a:r>
              <a:rPr lang="en-US" dirty="0"/>
              <a:t>Causes shortness of breath</a:t>
            </a:r>
          </a:p>
          <a:p>
            <a:pPr lvl="2"/>
            <a:r>
              <a:rPr lang="en-US" dirty="0"/>
              <a:t>Can often lead to </a:t>
            </a:r>
            <a:r>
              <a:rPr lang="en-US" u="sng" dirty="0"/>
              <a:t>heart</a:t>
            </a:r>
            <a:r>
              <a:rPr lang="en-US" dirty="0"/>
              <a:t> problems</a:t>
            </a:r>
          </a:p>
          <a:p>
            <a:endParaRPr lang="en-US" dirty="0"/>
          </a:p>
        </p:txBody>
      </p:sp>
      <p:pic>
        <p:nvPicPr>
          <p:cNvPr id="10242" name="Picture 2" descr="http://img.webmd.com/dtmcms/live/webmd/consumer_assets/site_images/media/medical/hw/h999143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838700" cy="31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Lung </a:t>
            </a:r>
            <a:r>
              <a:rPr lang="en-US" u="sng" dirty="0"/>
              <a:t>cancer</a:t>
            </a:r>
            <a:endParaRPr lang="en-US" dirty="0"/>
          </a:p>
          <a:p>
            <a:pPr lvl="2"/>
            <a:r>
              <a:rPr lang="en-US" dirty="0"/>
              <a:t>Uncontrolled cell </a:t>
            </a:r>
            <a:r>
              <a:rPr lang="en-US" u="sng" dirty="0"/>
              <a:t>growth</a:t>
            </a:r>
            <a:r>
              <a:rPr lang="en-US" dirty="0"/>
              <a:t> in lung tissue</a:t>
            </a:r>
          </a:p>
          <a:p>
            <a:pPr lvl="2"/>
            <a:r>
              <a:rPr lang="en-US" u="sng" dirty="0"/>
              <a:t>Smoking</a:t>
            </a:r>
            <a:r>
              <a:rPr lang="en-US" dirty="0"/>
              <a:t> is the greatest contributing factor</a:t>
            </a:r>
          </a:p>
          <a:p>
            <a:pPr lvl="2"/>
            <a:r>
              <a:rPr lang="en-US" dirty="0"/>
              <a:t>Tar and other ingredients in smoke are </a:t>
            </a:r>
            <a:r>
              <a:rPr lang="en-US" u="sng" dirty="0"/>
              <a:t>carcinogens</a:t>
            </a:r>
            <a:endParaRPr lang="en-US" dirty="0"/>
          </a:p>
        </p:txBody>
      </p:sp>
      <p:pic>
        <p:nvPicPr>
          <p:cNvPr id="9218" name="Picture 2" descr="http://www.specialityclinic.com/Images/Disease/Lung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2219326"/>
          </a:xfrm>
          <a:prstGeom prst="rect">
            <a:avLst/>
          </a:prstGeom>
          <a:noFill/>
        </p:spPr>
      </p:pic>
      <p:pic>
        <p:nvPicPr>
          <p:cNvPr id="9220" name="Picture 4" descr="Lung Can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931157"/>
            <a:ext cx="3352800" cy="269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/>
            <a:r>
              <a:rPr lang="en-US" u="sng" dirty="0"/>
              <a:t>Asthma</a:t>
            </a:r>
            <a:endParaRPr lang="en-US" dirty="0"/>
          </a:p>
          <a:p>
            <a:pPr lvl="2"/>
            <a:r>
              <a:rPr lang="en-US" dirty="0"/>
              <a:t>Disorder in which bronchial tubes </a:t>
            </a:r>
            <a:r>
              <a:rPr lang="en-US" u="sng" dirty="0"/>
              <a:t>contract</a:t>
            </a:r>
            <a:r>
              <a:rPr lang="en-US" dirty="0"/>
              <a:t> quickly, causing shortness of breath, </a:t>
            </a:r>
            <a:r>
              <a:rPr lang="en-US" u="sng" dirty="0"/>
              <a:t>wheezing</a:t>
            </a:r>
            <a:r>
              <a:rPr lang="en-US" dirty="0"/>
              <a:t>, or coughing</a:t>
            </a:r>
          </a:p>
          <a:p>
            <a:endParaRPr lang="en-US" dirty="0"/>
          </a:p>
        </p:txBody>
      </p:sp>
      <p:pic>
        <p:nvPicPr>
          <p:cNvPr id="8194" name="Picture 2" descr="http://yousigma.com/health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26613"/>
            <a:ext cx="4514850" cy="4531387"/>
          </a:xfrm>
          <a:prstGeom prst="rect">
            <a:avLst/>
          </a:prstGeom>
          <a:noFill/>
        </p:spPr>
      </p:pic>
      <p:pic>
        <p:nvPicPr>
          <p:cNvPr id="8196" name="Picture 4" descr="https://www.aaaai.org/Aaaai/media/MediaLibrary/Images/Conditions/Library/78154449-inhaled-asthma-meds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2276475" cy="223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The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s.tutorvista.com/content/feed/u72/bod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657600" cy="4302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Functions of the excretory system – remove body wastes through the </a:t>
            </a:r>
            <a:r>
              <a:rPr lang="en-US" u="sng" dirty="0"/>
              <a:t>skin</a:t>
            </a:r>
            <a:r>
              <a:rPr lang="en-US" dirty="0"/>
              <a:t>, and through the </a:t>
            </a:r>
            <a:r>
              <a:rPr lang="en-US" u="sng" dirty="0"/>
              <a:t>digestive</a:t>
            </a:r>
            <a:r>
              <a:rPr lang="en-US" dirty="0"/>
              <a:t>, circulatory, </a:t>
            </a:r>
            <a:r>
              <a:rPr lang="en-US" u="sng" dirty="0"/>
              <a:t>respiratory</a:t>
            </a:r>
            <a:r>
              <a:rPr lang="en-US" dirty="0"/>
              <a:t>, and urinary systems</a:t>
            </a:r>
          </a:p>
          <a:p>
            <a:pPr lvl="1"/>
            <a:r>
              <a:rPr lang="en-US" u="sng" dirty="0"/>
              <a:t>Urinary system</a:t>
            </a:r>
            <a:r>
              <a:rPr lang="en-US" dirty="0"/>
              <a:t> – gets rid of cell wastes which accumulate in the blood and controls blood volume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The part of the brain called the </a:t>
            </a:r>
            <a:r>
              <a:rPr lang="en-US" u="sng" dirty="0"/>
              <a:t>hypothalamus</a:t>
            </a:r>
            <a:r>
              <a:rPr lang="en-US" dirty="0"/>
              <a:t> regulates amount of </a:t>
            </a:r>
            <a:r>
              <a:rPr lang="en-US" u="sng" dirty="0"/>
              <a:t>water</a:t>
            </a:r>
            <a:r>
              <a:rPr lang="en-US" dirty="0"/>
              <a:t> in blood</a:t>
            </a:r>
          </a:p>
          <a:p>
            <a:pPr lvl="2"/>
            <a:r>
              <a:rPr lang="en-US" dirty="0"/>
              <a:t>If too much water, hormones from the hypothalamus tell kidneys to increase amount of </a:t>
            </a:r>
            <a:r>
              <a:rPr lang="en-US" u="sng" dirty="0"/>
              <a:t>urine</a:t>
            </a:r>
            <a:r>
              <a:rPr lang="en-US" dirty="0"/>
              <a:t> and return </a:t>
            </a:r>
            <a:r>
              <a:rPr lang="en-US" u="sng" dirty="0"/>
              <a:t>less</a:t>
            </a:r>
            <a:r>
              <a:rPr lang="en-US" dirty="0"/>
              <a:t> water to the blood</a:t>
            </a:r>
          </a:p>
          <a:p>
            <a:pPr lvl="2"/>
            <a:r>
              <a:rPr lang="en-US" dirty="0"/>
              <a:t>If too little water, hormones tell </a:t>
            </a:r>
            <a:r>
              <a:rPr lang="en-US" u="sng" dirty="0"/>
              <a:t>kidneys</a:t>
            </a:r>
            <a:r>
              <a:rPr lang="en-US" dirty="0"/>
              <a:t> to decrease amount of urine and return </a:t>
            </a:r>
            <a:r>
              <a:rPr lang="en-US" u="sng" dirty="0"/>
              <a:t>more</a:t>
            </a:r>
            <a:r>
              <a:rPr lang="en-US" dirty="0"/>
              <a:t> water to the blood</a:t>
            </a:r>
          </a:p>
          <a:p>
            <a:endParaRPr lang="en-US" dirty="0"/>
          </a:p>
        </p:txBody>
      </p:sp>
      <p:pic>
        <p:nvPicPr>
          <p:cNvPr id="5122" name="Picture 2" descr="http://www.kidport.com/reflib/science/HumanBody/NervousSystem/images/Hypothala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15365"/>
            <a:ext cx="1981200" cy="234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Organs of the urinary system</a:t>
            </a:r>
          </a:p>
          <a:p>
            <a:pPr lvl="2"/>
            <a:r>
              <a:rPr lang="en-US" u="sng" dirty="0"/>
              <a:t>Two</a:t>
            </a:r>
            <a:r>
              <a:rPr lang="en-US" dirty="0"/>
              <a:t> kidneys pass the blood through filtering units called </a:t>
            </a:r>
            <a:r>
              <a:rPr lang="en-US" u="sng" dirty="0" err="1"/>
              <a:t>nephrons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4.bp.blogspot.com/-RWnHUgi8qUI/TdP-Qmkc1oI/AAAAAAAAAl8/QE7fH37u1yU/s1600/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Urine drains from kidneys to the </a:t>
            </a:r>
            <a:r>
              <a:rPr lang="en-US" u="sng" dirty="0" smtClean="0"/>
              <a:t>bladder</a:t>
            </a:r>
            <a:r>
              <a:rPr lang="en-US" dirty="0" smtClean="0"/>
              <a:t> through tubes called </a:t>
            </a:r>
            <a:r>
              <a:rPr lang="en-US" u="sng" dirty="0" smtClean="0"/>
              <a:t>ureters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u="sng" dirty="0" smtClean="0"/>
              <a:t>urethra</a:t>
            </a:r>
            <a:r>
              <a:rPr lang="en-US" dirty="0" smtClean="0"/>
              <a:t> passes urine out of the body</a:t>
            </a:r>
          </a:p>
          <a:p>
            <a:endParaRPr lang="en-US" dirty="0"/>
          </a:p>
        </p:txBody>
      </p:sp>
      <p:pic>
        <p:nvPicPr>
          <p:cNvPr id="32770" name="Picture 2" descr="http://t2.gstatic.com/images?q=tbn:ANd9GcRRKCd5wJ-IyEW0reiof8_q8pfkO2kpmfS9d7V3CxDwELHzCPt7nnJgjR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0400"/>
            <a:ext cx="2867025" cy="317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Courier New" pitchFamily="49" charset="0"/>
              <a:buChar char="o"/>
            </a:pPr>
            <a:r>
              <a:rPr lang="en-US" dirty="0"/>
              <a:t>Other organs of excretion – </a:t>
            </a:r>
            <a:r>
              <a:rPr lang="en-US" u="sng" dirty="0"/>
              <a:t>liver</a:t>
            </a:r>
            <a:r>
              <a:rPr lang="en-US" dirty="0"/>
              <a:t> produces a chemical called </a:t>
            </a:r>
            <a:r>
              <a:rPr lang="en-US" u="sng" dirty="0"/>
              <a:t>urea</a:t>
            </a:r>
            <a:r>
              <a:rPr lang="en-US" dirty="0"/>
              <a:t> which ends up in urine</a:t>
            </a:r>
          </a:p>
          <a:p>
            <a:endParaRPr lang="en-US" dirty="0"/>
          </a:p>
        </p:txBody>
      </p:sp>
      <p:pic>
        <p:nvPicPr>
          <p:cNvPr id="3074" name="Picture 2" descr="http://images.sciencedaily.com/2010/10/10103011105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3200"/>
            <a:ext cx="2743200" cy="3659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Urinary </a:t>
            </a:r>
            <a:r>
              <a:rPr lang="en-US" u="sng" dirty="0"/>
              <a:t>diseases</a:t>
            </a:r>
            <a:r>
              <a:rPr lang="en-US" dirty="0"/>
              <a:t> and disorders</a:t>
            </a:r>
          </a:p>
          <a:p>
            <a:pPr lvl="1"/>
            <a:r>
              <a:rPr lang="en-US" u="sng" dirty="0"/>
              <a:t>Infection</a:t>
            </a:r>
            <a:r>
              <a:rPr lang="en-US" dirty="0"/>
              <a:t> often occur in the bladder but then spread to the </a:t>
            </a:r>
            <a:r>
              <a:rPr lang="en-US" u="sng" dirty="0"/>
              <a:t>kidneys</a:t>
            </a:r>
            <a:endParaRPr lang="en-US" dirty="0"/>
          </a:p>
          <a:p>
            <a:pPr lvl="1"/>
            <a:r>
              <a:rPr lang="en-US" dirty="0"/>
              <a:t>Ureters and urethra become </a:t>
            </a:r>
            <a:r>
              <a:rPr lang="en-US" u="sng" dirty="0"/>
              <a:t>blocked</a:t>
            </a:r>
            <a:r>
              <a:rPr lang="en-US" dirty="0"/>
              <a:t>, interrupting the flow of urine and damaging the kidneys</a:t>
            </a:r>
          </a:p>
          <a:p>
            <a:pPr lvl="1"/>
            <a:r>
              <a:rPr lang="en-US" dirty="0"/>
              <a:t>Urine </a:t>
            </a:r>
            <a:r>
              <a:rPr lang="en-US" u="sng" dirty="0"/>
              <a:t>tests</a:t>
            </a:r>
            <a:r>
              <a:rPr lang="en-US" dirty="0"/>
              <a:t> can detect urinary tract disorders and other health problems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The 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creationwiki.org/pool/images/thumb/7/70/Human_respiratory_system_2.jpg/350px-Human_respiratory_syste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4065968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Kidney failure</a:t>
            </a:r>
          </a:p>
          <a:p>
            <a:pPr lvl="2"/>
            <a:r>
              <a:rPr lang="en-US" dirty="0"/>
              <a:t>A person with one kidney can live </a:t>
            </a:r>
            <a:r>
              <a:rPr lang="en-US" u="sng" dirty="0"/>
              <a:t>normally</a:t>
            </a:r>
            <a:endParaRPr lang="en-US" dirty="0"/>
          </a:p>
          <a:p>
            <a:pPr lvl="2"/>
            <a:r>
              <a:rPr lang="en-US" dirty="0"/>
              <a:t>If both kidneys fail, the person might need a </a:t>
            </a:r>
            <a:r>
              <a:rPr lang="en-US" u="sng" dirty="0"/>
              <a:t>dialysis</a:t>
            </a:r>
            <a:r>
              <a:rPr lang="en-US" dirty="0"/>
              <a:t> machine to </a:t>
            </a:r>
            <a:r>
              <a:rPr lang="en-US" u="sng" dirty="0"/>
              <a:t>filter</a:t>
            </a:r>
            <a:r>
              <a:rPr lang="en-US" dirty="0"/>
              <a:t> blood. </a:t>
            </a:r>
          </a:p>
          <a:p>
            <a:endParaRPr lang="en-US" dirty="0"/>
          </a:p>
        </p:txBody>
      </p:sp>
      <p:pic>
        <p:nvPicPr>
          <p:cNvPr id="1026" name="Picture 2" descr="http://www.i-am-pregnant.com/images/Renal-Age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57600"/>
            <a:ext cx="2514600" cy="246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of the respiratory system – supply </a:t>
            </a:r>
            <a:r>
              <a:rPr lang="en-US" u="sng" dirty="0"/>
              <a:t>oxygen</a:t>
            </a:r>
            <a:r>
              <a:rPr lang="en-US" dirty="0"/>
              <a:t> to the body</a:t>
            </a:r>
          </a:p>
          <a:p>
            <a:pPr lvl="1"/>
            <a:r>
              <a:rPr lang="en-US" dirty="0"/>
              <a:t>Breathing is the movement of the chest that brings </a:t>
            </a:r>
            <a:r>
              <a:rPr lang="en-US" u="sng" dirty="0"/>
              <a:t>air</a:t>
            </a:r>
            <a:r>
              <a:rPr lang="en-US" dirty="0"/>
              <a:t> into the lungs and removes </a:t>
            </a:r>
            <a:r>
              <a:rPr lang="en-US" u="sng" dirty="0"/>
              <a:t>waste</a:t>
            </a:r>
            <a:r>
              <a:rPr lang="en-US" dirty="0"/>
              <a:t> gases</a:t>
            </a:r>
          </a:p>
          <a:p>
            <a:pPr lvl="1"/>
            <a:r>
              <a:rPr lang="en-US" dirty="0"/>
              <a:t>Cellular </a:t>
            </a:r>
            <a:r>
              <a:rPr lang="en-US" u="sng" dirty="0"/>
              <a:t>respiration</a:t>
            </a:r>
            <a:r>
              <a:rPr lang="en-US" dirty="0"/>
              <a:t> – oxygen is used by the cells to release </a:t>
            </a:r>
            <a:r>
              <a:rPr lang="en-US" u="sng" dirty="0"/>
              <a:t>energy</a:t>
            </a:r>
            <a:r>
              <a:rPr lang="en-US" dirty="0"/>
              <a:t> from glucose</a:t>
            </a:r>
          </a:p>
          <a:p>
            <a:pPr lvl="1"/>
            <a:r>
              <a:rPr lang="en-US" dirty="0"/>
              <a:t>The waste products of cellular respiration are </a:t>
            </a:r>
            <a:r>
              <a:rPr lang="en-US" u="sng" dirty="0"/>
              <a:t>carbon</a:t>
            </a:r>
            <a:r>
              <a:rPr lang="en-US" dirty="0"/>
              <a:t> </a:t>
            </a:r>
            <a:r>
              <a:rPr lang="en-US" u="sng" dirty="0"/>
              <a:t>dioxide</a:t>
            </a:r>
            <a:r>
              <a:rPr lang="en-US" dirty="0"/>
              <a:t> and water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343400" cy="5486400"/>
          </a:xfrm>
        </p:spPr>
        <p:txBody>
          <a:bodyPr>
            <a:normAutofit/>
          </a:bodyPr>
          <a:lstStyle/>
          <a:p>
            <a:r>
              <a:rPr lang="en-US" dirty="0"/>
              <a:t>Organs of the respiratory system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pharynx</a:t>
            </a:r>
            <a:r>
              <a:rPr lang="en-US" dirty="0"/>
              <a:t> is a tube like passageway used by food, liquid, and air</a:t>
            </a:r>
          </a:p>
          <a:p>
            <a:pPr lvl="2"/>
            <a:r>
              <a:rPr lang="en-US" u="sng" dirty="0"/>
              <a:t>Lower</a:t>
            </a:r>
            <a:r>
              <a:rPr lang="en-US" dirty="0"/>
              <a:t> end has a tissue flap called the </a:t>
            </a:r>
            <a:r>
              <a:rPr lang="en-US" u="sng" dirty="0"/>
              <a:t>epiglottis</a:t>
            </a:r>
            <a:r>
              <a:rPr lang="en-US" dirty="0"/>
              <a:t>, to prevent food or liquid from entering the airway</a:t>
            </a:r>
          </a:p>
          <a:p>
            <a:endParaRPr lang="en-US" dirty="0"/>
          </a:p>
        </p:txBody>
      </p:sp>
      <p:pic>
        <p:nvPicPr>
          <p:cNvPr id="15362" name="Picture 2" descr="http://alil.pbworks.com/f/1304538792/20071203225715%21Pharynx_%28PSF%29.png"/>
          <p:cNvPicPr>
            <a:picLocks noChangeAspect="1" noChangeArrowheads="1"/>
          </p:cNvPicPr>
          <p:nvPr/>
        </p:nvPicPr>
        <p:blipFill>
          <a:blip r:embed="rId2" cstate="print"/>
          <a:srcRect l="3819" r="6750"/>
          <a:stretch>
            <a:fillRect/>
          </a:stretch>
        </p:blipFill>
        <p:spPr bwMode="auto">
          <a:xfrm>
            <a:off x="4876800" y="1371600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Air passes through the </a:t>
            </a:r>
            <a:r>
              <a:rPr lang="en-US" u="sng" dirty="0" smtClean="0"/>
              <a:t>larynx</a:t>
            </a:r>
            <a:r>
              <a:rPr lang="en-US" dirty="0" smtClean="0"/>
              <a:t>, which contains the </a:t>
            </a:r>
            <a:r>
              <a:rPr lang="en-US" u="sng" dirty="0" smtClean="0"/>
              <a:t>vocal</a:t>
            </a:r>
            <a:r>
              <a:rPr lang="en-US" dirty="0" smtClean="0"/>
              <a:t> </a:t>
            </a:r>
            <a:r>
              <a:rPr lang="en-US" u="sng" dirty="0" smtClean="0"/>
              <a:t>cords</a:t>
            </a:r>
            <a:r>
              <a:rPr lang="en-US" dirty="0" smtClean="0"/>
              <a:t> used to speak</a:t>
            </a:r>
          </a:p>
          <a:p>
            <a:endParaRPr lang="en-US" dirty="0"/>
          </a:p>
        </p:txBody>
      </p:sp>
      <p:pic>
        <p:nvPicPr>
          <p:cNvPr id="31746" name="Picture 2" descr="http://medicalimages.allrefer.com/large/voice-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953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/>
              <a:t>Trachea</a:t>
            </a:r>
            <a:r>
              <a:rPr lang="en-US" dirty="0"/>
              <a:t> – tube held open by rings of </a:t>
            </a:r>
            <a:r>
              <a:rPr lang="en-US" u="sng" dirty="0"/>
              <a:t>cartilage</a:t>
            </a:r>
            <a:endParaRPr lang="en-US" dirty="0"/>
          </a:p>
          <a:p>
            <a:pPr lvl="2"/>
            <a:r>
              <a:rPr lang="en-US" dirty="0"/>
              <a:t>Lined with </a:t>
            </a:r>
            <a:r>
              <a:rPr lang="en-US" u="sng" dirty="0"/>
              <a:t>cilia</a:t>
            </a:r>
            <a:r>
              <a:rPr lang="en-US" dirty="0"/>
              <a:t> and mucus membranes</a:t>
            </a:r>
          </a:p>
          <a:p>
            <a:pPr lvl="1"/>
            <a:r>
              <a:rPr lang="en-US" dirty="0"/>
              <a:t>At the lower end of the trachea, </a:t>
            </a:r>
            <a:r>
              <a:rPr lang="en-US" u="sng" dirty="0"/>
              <a:t>two</a:t>
            </a:r>
            <a:r>
              <a:rPr lang="en-US" dirty="0"/>
              <a:t> short tubes called </a:t>
            </a:r>
            <a:r>
              <a:rPr lang="en-US" u="sng" dirty="0"/>
              <a:t>bronchi</a:t>
            </a:r>
            <a:r>
              <a:rPr lang="en-US" dirty="0"/>
              <a:t> branch into smaller tubes</a:t>
            </a:r>
          </a:p>
          <a:p>
            <a:pPr lvl="1"/>
            <a:r>
              <a:rPr lang="en-US" dirty="0"/>
              <a:t>Smallest tubes are </a:t>
            </a:r>
            <a:r>
              <a:rPr lang="en-US" u="sng" dirty="0"/>
              <a:t>bronchioles</a:t>
            </a:r>
            <a:r>
              <a:rPr lang="en-US" dirty="0"/>
              <a:t>, which end in clusters of </a:t>
            </a:r>
            <a:r>
              <a:rPr lang="en-US" u="sng" dirty="0"/>
              <a:t>alveoli</a:t>
            </a:r>
            <a:endParaRPr lang="en-US" dirty="0"/>
          </a:p>
          <a:p>
            <a:pPr lvl="1"/>
            <a:r>
              <a:rPr lang="en-US" dirty="0"/>
              <a:t>The alveoli are surrounded by </a:t>
            </a:r>
            <a:r>
              <a:rPr lang="en-US" u="sng" dirty="0"/>
              <a:t>capillaries</a:t>
            </a:r>
            <a:endParaRPr lang="en-US" dirty="0"/>
          </a:p>
          <a:p>
            <a:pPr lvl="2"/>
            <a:r>
              <a:rPr lang="en-US" dirty="0"/>
              <a:t>This is where oxygen enters the </a:t>
            </a:r>
            <a:r>
              <a:rPr lang="en-US" u="sng" dirty="0"/>
              <a:t>blood</a:t>
            </a:r>
            <a:r>
              <a:rPr lang="en-US" dirty="0"/>
              <a:t> and waste products exit the blood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229600" cy="4525963"/>
          </a:xfrm>
        </p:spPr>
        <p:txBody>
          <a:bodyPr/>
          <a:lstStyle/>
          <a:p>
            <a:r>
              <a:rPr lang="en-US" dirty="0"/>
              <a:t>Why do you breathe?</a:t>
            </a:r>
          </a:p>
          <a:p>
            <a:pPr lvl="1"/>
            <a:r>
              <a:rPr lang="en-US" dirty="0"/>
              <a:t>Signals from your </a:t>
            </a:r>
            <a:r>
              <a:rPr lang="en-US" u="sng" dirty="0"/>
              <a:t>brain</a:t>
            </a:r>
            <a:r>
              <a:rPr lang="en-US" dirty="0"/>
              <a:t> tell muscles in your chest and </a:t>
            </a:r>
            <a:r>
              <a:rPr lang="en-US" u="sng" dirty="0"/>
              <a:t>abdomen</a:t>
            </a:r>
            <a:r>
              <a:rPr lang="en-US" dirty="0"/>
              <a:t> to contract and relax.</a:t>
            </a:r>
          </a:p>
          <a:p>
            <a:pPr lvl="2"/>
            <a:r>
              <a:rPr lang="en-US" dirty="0"/>
              <a:t>If carbon dioxide levels in the blood </a:t>
            </a:r>
            <a:r>
              <a:rPr lang="en-US" u="sng" dirty="0"/>
              <a:t>increase</a:t>
            </a:r>
            <a:r>
              <a:rPr lang="en-US" dirty="0"/>
              <a:t>, your breathing rate increases</a:t>
            </a:r>
          </a:p>
          <a:p>
            <a:pPr lvl="2"/>
            <a:r>
              <a:rPr lang="en-US" dirty="0"/>
              <a:t>If carbon dioxide levels </a:t>
            </a:r>
            <a:r>
              <a:rPr lang="en-US" u="sng" dirty="0"/>
              <a:t>decrease</a:t>
            </a:r>
            <a:r>
              <a:rPr lang="en-US" dirty="0"/>
              <a:t>, breathing rate decreases</a:t>
            </a:r>
          </a:p>
          <a:p>
            <a:pPr lvl="1"/>
            <a:r>
              <a:rPr lang="en-US" u="sng" dirty="0"/>
              <a:t>Diaphragm</a:t>
            </a:r>
            <a:r>
              <a:rPr lang="en-US" dirty="0"/>
              <a:t> – muscle that contracts and relaxes to move gas into and out of the </a:t>
            </a:r>
            <a:r>
              <a:rPr lang="en-US" u="sng" dirty="0"/>
              <a:t>lungs</a:t>
            </a:r>
            <a:endParaRPr lang="en-US" dirty="0"/>
          </a:p>
        </p:txBody>
      </p:sp>
      <p:pic>
        <p:nvPicPr>
          <p:cNvPr id="13314" name="Picture 2" descr="http://whyfiles.org/204endurance_training/images/diaphra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86274"/>
            <a:ext cx="2857500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6ckYMQkfrFM/ThkS_gl9UFI/AAAAAAAAAAg/8pif_5zgWv0/s1600/pneum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664" y="2209800"/>
            <a:ext cx="4831336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Diseases and Disorders of Respiratory System</a:t>
            </a:r>
          </a:p>
          <a:p>
            <a:pPr lvl="1"/>
            <a:r>
              <a:rPr lang="en-US" dirty="0"/>
              <a:t>Respiratory infections</a:t>
            </a:r>
          </a:p>
          <a:p>
            <a:pPr lvl="2"/>
            <a:r>
              <a:rPr lang="en-US" u="sng" dirty="0"/>
              <a:t>Colds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u="sng" dirty="0"/>
              <a:t>flu</a:t>
            </a:r>
            <a:endParaRPr lang="en-US" dirty="0"/>
          </a:p>
          <a:p>
            <a:pPr lvl="2"/>
            <a:r>
              <a:rPr lang="en-US" dirty="0"/>
              <a:t>Pneumonia</a:t>
            </a:r>
          </a:p>
          <a:p>
            <a:endParaRPr lang="en-US" dirty="0"/>
          </a:p>
        </p:txBody>
      </p:sp>
      <p:pic>
        <p:nvPicPr>
          <p:cNvPr id="12292" name="Picture 4" descr="http://www.adventisthealthcare.com/adam/graphics/images/en/19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Chronic bronchitis</a:t>
            </a:r>
          </a:p>
          <a:p>
            <a:pPr lvl="2"/>
            <a:r>
              <a:rPr lang="en-US" dirty="0"/>
              <a:t>Bronchial tubes become irritated and </a:t>
            </a:r>
            <a:r>
              <a:rPr lang="en-US" u="sng" dirty="0"/>
              <a:t>swell</a:t>
            </a:r>
            <a:endParaRPr lang="en-US" dirty="0"/>
          </a:p>
          <a:p>
            <a:pPr lvl="2"/>
            <a:r>
              <a:rPr lang="en-US" dirty="0"/>
              <a:t>Too much </a:t>
            </a:r>
            <a:r>
              <a:rPr lang="en-US" u="sng" dirty="0"/>
              <a:t>mucus</a:t>
            </a:r>
            <a:r>
              <a:rPr lang="en-US" dirty="0"/>
              <a:t> is produced</a:t>
            </a:r>
          </a:p>
          <a:p>
            <a:pPr lvl="2"/>
            <a:r>
              <a:rPr lang="en-US" dirty="0"/>
              <a:t>Excess </a:t>
            </a:r>
            <a:r>
              <a:rPr lang="en-US" u="sng" dirty="0"/>
              <a:t>coughing</a:t>
            </a:r>
            <a:r>
              <a:rPr lang="en-US" dirty="0"/>
              <a:t> can damage cilia and form </a:t>
            </a:r>
            <a:r>
              <a:rPr lang="en-US" u="sng" dirty="0"/>
              <a:t>scar</a:t>
            </a:r>
            <a:r>
              <a:rPr lang="en-US" dirty="0"/>
              <a:t> tissue</a:t>
            </a:r>
          </a:p>
          <a:p>
            <a:pPr lvl="2"/>
            <a:r>
              <a:rPr lang="en-US" dirty="0"/>
              <a:t>Reduce respiratory system </a:t>
            </a:r>
            <a:r>
              <a:rPr lang="en-US" u="sng" dirty="0"/>
              <a:t>function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s://uvahealth.com/Plone/ebsco_images/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40426"/>
            <a:ext cx="4780280" cy="3117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563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4: Respiration and Excretion</vt:lpstr>
      <vt:lpstr>Section 1: The Respiratory System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Section 2: The Excretory System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Respiration and Excretion</dc:title>
  <dc:creator>Teacher</dc:creator>
  <cp:lastModifiedBy>Teacher</cp:lastModifiedBy>
  <cp:revision>19</cp:revision>
  <dcterms:created xsi:type="dcterms:W3CDTF">2012-10-17T13:36:10Z</dcterms:created>
  <dcterms:modified xsi:type="dcterms:W3CDTF">2012-10-17T14:48:56Z</dcterms:modified>
</cp:coreProperties>
</file>