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―"/>
              <a:defRPr sz="2600"/>
            </a:lvl3pPr>
            <a:lvl4pPr>
              <a:buFont typeface="Arial" pitchFamily="34" charset="0"/>
              <a:buChar char="•"/>
              <a:defRPr sz="26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06BC-4868-49CE-BA25-C0B08EE4BBD0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ED63-0654-475D-A000-9307A912C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5: Control and Coordination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humanbiofield.wikispaces.com/file/view/brainstem-300px.gif/31724771/brainstem-300p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3528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6705600" cy="51355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Brain stem – the part of the brain that </a:t>
            </a:r>
            <a:r>
              <a:rPr lang="en-US" u="sng" dirty="0"/>
              <a:t>extends</a:t>
            </a:r>
            <a:r>
              <a:rPr lang="en-US" dirty="0"/>
              <a:t> from the cerebrum and connects it to the spinal cord.</a:t>
            </a:r>
            <a:endParaRPr lang="en-US" sz="2400" dirty="0"/>
          </a:p>
          <a:p>
            <a:pPr lvl="2"/>
            <a:r>
              <a:rPr lang="en-US" sz="2800" dirty="0"/>
              <a:t>Made up of the midbrain, the pons, and the </a:t>
            </a:r>
            <a:r>
              <a:rPr lang="en-US" sz="2800" u="sng" dirty="0"/>
              <a:t>medulla</a:t>
            </a:r>
            <a:r>
              <a:rPr lang="en-US" sz="2800" dirty="0"/>
              <a:t>.</a:t>
            </a:r>
            <a:endParaRPr lang="en-US" sz="2400" dirty="0"/>
          </a:p>
          <a:p>
            <a:pPr lvl="2"/>
            <a:r>
              <a:rPr lang="en-US" sz="2800" dirty="0"/>
              <a:t>The midbrain and </a:t>
            </a:r>
            <a:r>
              <a:rPr lang="en-US" sz="2800" u="sng" dirty="0"/>
              <a:t>pons</a:t>
            </a:r>
            <a:r>
              <a:rPr lang="en-US" sz="2800" dirty="0"/>
              <a:t> are pathways connecting different parts of the </a:t>
            </a:r>
            <a:r>
              <a:rPr lang="en-US" sz="2800" u="sng" dirty="0"/>
              <a:t>brain</a:t>
            </a:r>
            <a:r>
              <a:rPr lang="en-US" sz="2800" dirty="0"/>
              <a:t> with each other.</a:t>
            </a:r>
            <a:endParaRPr lang="en-US" sz="2400" dirty="0"/>
          </a:p>
          <a:p>
            <a:pPr lvl="2"/>
            <a:r>
              <a:rPr lang="en-US" sz="2800" dirty="0"/>
              <a:t>The medulla controls </a:t>
            </a:r>
            <a:r>
              <a:rPr lang="en-US" sz="2800" u="sng" dirty="0"/>
              <a:t>involuntary</a:t>
            </a:r>
            <a:r>
              <a:rPr lang="en-US" sz="2800" dirty="0"/>
              <a:t> actions such as heartbeat, breathing, and blood pressure.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dirty="0"/>
              <a:t>The spinal cord is made up of </a:t>
            </a:r>
            <a:r>
              <a:rPr lang="en-US" u="sng" dirty="0"/>
              <a:t>bundles</a:t>
            </a:r>
            <a:r>
              <a:rPr lang="en-US" dirty="0"/>
              <a:t> of nerve cells that carry impulses to and from the </a:t>
            </a:r>
            <a:r>
              <a:rPr lang="en-US" u="sng" dirty="0"/>
              <a:t>brain</a:t>
            </a:r>
            <a:r>
              <a:rPr lang="en-US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5362" name="Picture 2" descr="http://mattjwaller.com/wp-content/uploads/2011/08/central-nervous-system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4876800" y="29718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u="sng" dirty="0"/>
              <a:t>peripheral</a:t>
            </a:r>
            <a:r>
              <a:rPr lang="en-US" dirty="0"/>
              <a:t> nervous system connects your brain and spinal cord to the rest of your </a:t>
            </a:r>
            <a:r>
              <a:rPr lang="en-US" u="sng" dirty="0"/>
              <a:t>body</a:t>
            </a:r>
            <a:r>
              <a:rPr lang="en-US" dirty="0"/>
              <a:t>.</a:t>
            </a:r>
            <a:endParaRPr lang="en-US" sz="2800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somatic</a:t>
            </a:r>
            <a:r>
              <a:rPr lang="en-US" dirty="0"/>
              <a:t> system controls voluntary actions.</a:t>
            </a:r>
            <a:endParaRPr lang="en-US" sz="2400" dirty="0"/>
          </a:p>
          <a:p>
            <a:pPr lvl="1"/>
            <a:r>
              <a:rPr lang="en-US" dirty="0"/>
              <a:t>The autonomic system controls </a:t>
            </a:r>
            <a:r>
              <a:rPr lang="en-US" u="sng" dirty="0"/>
              <a:t>involuntary</a:t>
            </a:r>
            <a:r>
              <a:rPr lang="en-US" dirty="0"/>
              <a:t> actions.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www.mountnittany.org/assets/images/krames/159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67200"/>
            <a:ext cx="2857500" cy="22383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Any </a:t>
            </a:r>
            <a:r>
              <a:rPr lang="en-US" u="sng" dirty="0"/>
              <a:t>injury</a:t>
            </a:r>
            <a:r>
              <a:rPr lang="en-US" dirty="0"/>
              <a:t> to the brain or spinal cord can be serious.</a:t>
            </a:r>
            <a:endParaRPr lang="en-US" sz="2800" dirty="0"/>
          </a:p>
          <a:p>
            <a:pPr lvl="1"/>
            <a:r>
              <a:rPr lang="en-US" dirty="0"/>
              <a:t>Injury to the </a:t>
            </a:r>
            <a:r>
              <a:rPr lang="en-US" u="sng" dirty="0"/>
              <a:t>spine</a:t>
            </a:r>
            <a:r>
              <a:rPr lang="en-US" dirty="0"/>
              <a:t> can result in loss of muscle movement, called </a:t>
            </a:r>
            <a:r>
              <a:rPr lang="en-US" u="sng" dirty="0"/>
              <a:t>paralysis</a:t>
            </a:r>
            <a:r>
              <a:rPr lang="en-US" dirty="0"/>
              <a:t>.</a:t>
            </a:r>
            <a:endParaRPr lang="en-US" sz="2400" dirty="0"/>
          </a:p>
          <a:p>
            <a:pPr lvl="1"/>
            <a:r>
              <a:rPr lang="en-US" dirty="0"/>
              <a:t>It is important to wear </a:t>
            </a:r>
            <a:r>
              <a:rPr lang="en-US" u="sng" dirty="0"/>
              <a:t>safety gear</a:t>
            </a:r>
            <a:r>
              <a:rPr lang="en-US" dirty="0"/>
              <a:t> when playing sports or riding in a car or on a bicycle.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3314" name="Picture 2" descr="http://www.sidelinepass.com/wp-content/uploads/2011/08/FootballSafetyGe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2286000" cy="2286000"/>
          </a:xfrm>
          <a:prstGeom prst="rect">
            <a:avLst/>
          </a:prstGeom>
          <a:noFill/>
        </p:spPr>
      </p:pic>
      <p:pic>
        <p:nvPicPr>
          <p:cNvPr id="13318" name="Picture 6" descr="http://www.cartoonstock.com/lowres/ren004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86200"/>
            <a:ext cx="266090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Reflex</a:t>
            </a:r>
            <a:r>
              <a:rPr lang="en-US" dirty="0"/>
              <a:t> – an involuntary, automatic response to a stimulus controlled by the spinal cord.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2290" name="Picture 2" descr="http://www.dreamstime.com/smiling-doctor-checking-a-child039;s-reflex-thumb12444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468044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lvl="0"/>
            <a:r>
              <a:rPr lang="en-US" dirty="0" smtClean="0"/>
              <a:t>Drugs like alcohol and caffeine affect your </a:t>
            </a:r>
            <a:r>
              <a:rPr lang="en-US" u="sng" dirty="0" smtClean="0"/>
              <a:t>nervous system</a:t>
            </a:r>
            <a:endParaRPr lang="en-US" sz="2800" dirty="0" smtClean="0"/>
          </a:p>
          <a:p>
            <a:pPr lvl="1"/>
            <a:r>
              <a:rPr lang="en-US" dirty="0" smtClean="0"/>
              <a:t>Alcohol </a:t>
            </a:r>
            <a:r>
              <a:rPr lang="en-US" u="sng" dirty="0" smtClean="0"/>
              <a:t>slows</a:t>
            </a:r>
            <a:r>
              <a:rPr lang="en-US" dirty="0" smtClean="0"/>
              <a:t> the activities of the central nervous system.</a:t>
            </a:r>
            <a:endParaRPr lang="en-US" sz="2400" dirty="0" smtClean="0"/>
          </a:p>
          <a:p>
            <a:pPr lvl="1"/>
            <a:r>
              <a:rPr lang="en-US" dirty="0" smtClean="0"/>
              <a:t>Caffeine </a:t>
            </a:r>
            <a:r>
              <a:rPr lang="en-US" u="sng" dirty="0" smtClean="0"/>
              <a:t>speeds up</a:t>
            </a:r>
            <a:r>
              <a:rPr lang="en-US" dirty="0" smtClean="0"/>
              <a:t> the activity of the central nervous system.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1266" name="Picture 2" descr="http://1.bp.blogspot.com/_Jwp07QElyvk/TNwg79R_DUI/AAAAAAAAApo/J8lOh68e9Xs/s1600/2010.11.11+caffeine.png"/>
          <p:cNvPicPr>
            <a:picLocks noChangeAspect="1" noChangeArrowheads="1"/>
          </p:cNvPicPr>
          <p:nvPr/>
        </p:nvPicPr>
        <p:blipFill>
          <a:blip r:embed="rId2" cstate="print"/>
          <a:srcRect l="76817"/>
          <a:stretch>
            <a:fillRect/>
          </a:stretch>
        </p:blipFill>
        <p:spPr bwMode="auto">
          <a:xfrm>
            <a:off x="6858000" y="3276600"/>
            <a:ext cx="1816690" cy="2990851"/>
          </a:xfrm>
          <a:prstGeom prst="rect">
            <a:avLst/>
          </a:prstGeom>
          <a:noFill/>
        </p:spPr>
      </p:pic>
      <p:pic>
        <p:nvPicPr>
          <p:cNvPr id="11268" name="Picture 4" descr="http://www.thesitsgirls.com/wp-content/uploads/2011/03/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523875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The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3.bp.blogspot.com/-URLwqxVx0vQ/TpmYBiSV8VI/AAAAAAAAAXE/7g9xUAODYAA/s1600/520sens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askbosley.com/wp-content/uploads/2011/07/Chemic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254" y="4800600"/>
            <a:ext cx="2804746" cy="1828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Light rays, sound waves, heat, chemicals, or pressure that come into your personal territory </a:t>
            </a:r>
            <a:r>
              <a:rPr lang="en-US" u="sng" dirty="0"/>
              <a:t>stimulate</a:t>
            </a:r>
            <a:r>
              <a:rPr lang="en-US" dirty="0"/>
              <a:t> your sense organs.</a:t>
            </a:r>
          </a:p>
          <a:p>
            <a:endParaRPr lang="en-US" dirty="0"/>
          </a:p>
        </p:txBody>
      </p:sp>
      <p:pic>
        <p:nvPicPr>
          <p:cNvPr id="9218" name="Picture 2" descr="http://blogs.suntimes.com/ebert/sound%20w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2743200" cy="2053114"/>
          </a:xfrm>
          <a:prstGeom prst="rect">
            <a:avLst/>
          </a:prstGeom>
          <a:noFill/>
        </p:spPr>
      </p:pic>
      <p:pic>
        <p:nvPicPr>
          <p:cNvPr id="9220" name="Picture 4" descr="http://t0.gstatic.com/images?q=tbn:ANd9GcROraxXxbEhVmqjf1BVHkAYcKjTgCqJNqakIWgXuLr5JpFmgacEJoN7DP16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800600"/>
            <a:ext cx="2286000" cy="1828800"/>
          </a:xfrm>
          <a:prstGeom prst="rect">
            <a:avLst/>
          </a:prstGeom>
          <a:noFill/>
        </p:spPr>
      </p:pic>
      <p:pic>
        <p:nvPicPr>
          <p:cNvPr id="9222" name="Picture 6" descr="http://readywisconsin.wi.gov/heat/media/hea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3528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8100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Your body has </a:t>
            </a:r>
            <a:r>
              <a:rPr lang="en-US" u="sng" dirty="0"/>
              <a:t>five</a:t>
            </a:r>
            <a:r>
              <a:rPr lang="en-US" dirty="0"/>
              <a:t> senses:</a:t>
            </a:r>
            <a:endParaRPr lang="en-US" sz="2800" dirty="0"/>
          </a:p>
          <a:p>
            <a:pPr lvl="1"/>
            <a:r>
              <a:rPr lang="en-US" dirty="0"/>
              <a:t>Vision</a:t>
            </a:r>
            <a:endParaRPr lang="en-US" sz="2400" dirty="0"/>
          </a:p>
          <a:p>
            <a:pPr lvl="2"/>
            <a:r>
              <a:rPr lang="en-US" sz="2800" dirty="0"/>
              <a:t>Light energy enters your eye, and the cornea and lens focus it onto the </a:t>
            </a:r>
            <a:r>
              <a:rPr lang="en-US" sz="2800" u="sng" dirty="0"/>
              <a:t>retina</a:t>
            </a:r>
            <a:r>
              <a:rPr lang="en-US" sz="2800" dirty="0"/>
              <a:t>.</a:t>
            </a:r>
            <a:endParaRPr lang="en-US" sz="2400" dirty="0"/>
          </a:p>
          <a:p>
            <a:pPr lvl="2"/>
            <a:r>
              <a:rPr lang="en-US" sz="2800" dirty="0"/>
              <a:t>The light stimulates the </a:t>
            </a:r>
            <a:r>
              <a:rPr lang="en-US" sz="2800" u="sng" dirty="0"/>
              <a:t>rods</a:t>
            </a:r>
            <a:r>
              <a:rPr lang="en-US" sz="2800" dirty="0"/>
              <a:t> and </a:t>
            </a:r>
            <a:r>
              <a:rPr lang="en-US" sz="2800" u="sng" dirty="0"/>
              <a:t>cones</a:t>
            </a:r>
            <a:r>
              <a:rPr lang="en-US" sz="2800" dirty="0"/>
              <a:t>, two types of cells found in your retina.</a:t>
            </a:r>
            <a:endParaRPr lang="en-US" sz="2400" dirty="0"/>
          </a:p>
          <a:p>
            <a:pPr lvl="2"/>
            <a:r>
              <a:rPr lang="en-US" sz="2800" dirty="0"/>
              <a:t>The rods and cones send impulses to the </a:t>
            </a:r>
            <a:r>
              <a:rPr lang="en-US" sz="2800" u="sng" dirty="0"/>
              <a:t>optic nerve</a:t>
            </a:r>
            <a:r>
              <a:rPr lang="en-US" sz="2800" dirty="0"/>
              <a:t>, which carries them to the visual area of the </a:t>
            </a:r>
            <a:r>
              <a:rPr lang="en-US" sz="2800" u="sng" dirty="0"/>
              <a:t>cortex</a:t>
            </a:r>
            <a:r>
              <a:rPr lang="en-US" sz="2800" dirty="0"/>
              <a:t>.</a:t>
            </a:r>
            <a:endParaRPr lang="en-US" sz="2400" dirty="0"/>
          </a:p>
          <a:p>
            <a:pPr lvl="2"/>
            <a:r>
              <a:rPr lang="en-US" sz="2800" dirty="0"/>
              <a:t>Your cortex </a:t>
            </a:r>
            <a:r>
              <a:rPr lang="en-US" sz="2800" u="sng" dirty="0"/>
              <a:t>interprets</a:t>
            </a:r>
            <a:r>
              <a:rPr lang="en-US" sz="2800" dirty="0"/>
              <a:t> the image and you “see”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194" name="Picture 2" descr="http://www.pennmedicine.org/health_info/body_guide/reftext/images/retina_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75759"/>
            <a:ext cx="3352800" cy="2682241"/>
          </a:xfrm>
          <a:prstGeom prst="rect">
            <a:avLst/>
          </a:prstGeom>
          <a:noFill/>
        </p:spPr>
      </p:pic>
      <p:pic>
        <p:nvPicPr>
          <p:cNvPr id="8196" name="Picture 4" descr="http://www.aaofoundation.org/what/AMD/images/eye_ana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31623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Nearsightedness occurs when light is focused </a:t>
            </a:r>
            <a:r>
              <a:rPr lang="en-US" sz="2800" u="sng" dirty="0"/>
              <a:t>in front of</a:t>
            </a:r>
            <a:r>
              <a:rPr lang="en-US" sz="2800" dirty="0"/>
              <a:t> the retina.</a:t>
            </a:r>
            <a:endParaRPr lang="en-US" sz="2400" dirty="0"/>
          </a:p>
          <a:p>
            <a:pPr lvl="3"/>
            <a:r>
              <a:rPr lang="en-US" sz="2800" dirty="0"/>
              <a:t>Hard to see things </a:t>
            </a:r>
            <a:r>
              <a:rPr lang="en-US" sz="2800" u="sng" dirty="0"/>
              <a:t>far away</a:t>
            </a:r>
            <a:endParaRPr lang="en-US" sz="2400" dirty="0"/>
          </a:p>
          <a:p>
            <a:pPr lvl="3"/>
            <a:r>
              <a:rPr lang="en-US" sz="2800" u="sng" dirty="0"/>
              <a:t>Concave</a:t>
            </a:r>
            <a:r>
              <a:rPr lang="en-US" sz="2800" dirty="0"/>
              <a:t> lens, thicker at edge than in the middle, corrects nearsightedness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Farsightedness occurs when light is focused </a:t>
            </a:r>
            <a:r>
              <a:rPr lang="en-US" sz="2800" u="sng" dirty="0"/>
              <a:t>behind</a:t>
            </a:r>
            <a:r>
              <a:rPr lang="en-US" sz="2800" dirty="0"/>
              <a:t> the retina.</a:t>
            </a:r>
            <a:endParaRPr lang="en-US" sz="2400" dirty="0"/>
          </a:p>
          <a:p>
            <a:pPr lvl="3"/>
            <a:r>
              <a:rPr lang="en-US" sz="2800" dirty="0"/>
              <a:t>Hard to see things </a:t>
            </a:r>
            <a:r>
              <a:rPr lang="en-US" sz="2800" u="sng" dirty="0"/>
              <a:t>close up</a:t>
            </a:r>
            <a:endParaRPr lang="en-US" sz="2400" dirty="0"/>
          </a:p>
          <a:p>
            <a:pPr lvl="3"/>
            <a:r>
              <a:rPr lang="en-US" sz="2800" u="sng" dirty="0"/>
              <a:t>Convex</a:t>
            </a:r>
            <a:r>
              <a:rPr lang="en-US" sz="2800" dirty="0"/>
              <a:t> lens, thicker in the middle than at edge, corrects farsightedness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Hearing – when an object vibrates, it produces </a:t>
            </a:r>
            <a:r>
              <a:rPr lang="en-US" u="sng" dirty="0"/>
              <a:t>sound waves</a:t>
            </a:r>
            <a:r>
              <a:rPr lang="en-US" dirty="0"/>
              <a:t> necessary for hearing sound.</a:t>
            </a:r>
            <a:endParaRPr lang="en-US" sz="2400" dirty="0"/>
          </a:p>
          <a:p>
            <a:pPr lvl="2"/>
            <a:r>
              <a:rPr lang="en-US" sz="2800" dirty="0"/>
              <a:t>Your outer ear catches sound waves and funnels them down the ear canal to the </a:t>
            </a:r>
            <a:r>
              <a:rPr lang="en-US" sz="2800" u="sng" dirty="0"/>
              <a:t>middle ear</a:t>
            </a:r>
            <a:r>
              <a:rPr lang="en-US" sz="2800" dirty="0"/>
              <a:t>.</a:t>
            </a:r>
            <a:endParaRPr lang="en-US" sz="2400" dirty="0"/>
          </a:p>
          <a:p>
            <a:pPr lvl="2"/>
            <a:r>
              <a:rPr lang="en-US" sz="2800" dirty="0"/>
              <a:t>In the middle ear, the sound waves cause the </a:t>
            </a:r>
            <a:r>
              <a:rPr lang="en-US" sz="2800" u="sng" dirty="0"/>
              <a:t>eardrum</a:t>
            </a:r>
            <a:r>
              <a:rPr lang="en-US" sz="2800" dirty="0"/>
              <a:t> to vibrate, and these vibrations move through tiny bones – the hammer, anvil, and </a:t>
            </a:r>
            <a:r>
              <a:rPr lang="en-US" sz="2800" u="sng" dirty="0"/>
              <a:t>stirrup</a:t>
            </a:r>
            <a:r>
              <a:rPr lang="en-US" sz="2800" dirty="0"/>
              <a:t>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 smtClean="0"/>
              <a:t>In the inner ear, the vibrations cause the fluids in the </a:t>
            </a:r>
            <a:r>
              <a:rPr lang="en-US" sz="2800" u="sng" dirty="0" smtClean="0"/>
              <a:t>cochlea</a:t>
            </a:r>
            <a:r>
              <a:rPr lang="en-US" sz="2800" dirty="0" smtClean="0"/>
              <a:t> to vibrate, stimulating nerve endings.</a:t>
            </a:r>
            <a:endParaRPr lang="en-US" sz="2400" dirty="0" smtClean="0"/>
          </a:p>
          <a:p>
            <a:pPr lvl="2"/>
            <a:r>
              <a:rPr lang="en-US" sz="2800" dirty="0" smtClean="0"/>
              <a:t>The stimulated nerve endings send impulses to the </a:t>
            </a:r>
            <a:r>
              <a:rPr lang="en-US" sz="2800" u="sng" dirty="0" smtClean="0"/>
              <a:t>brain</a:t>
            </a:r>
            <a:r>
              <a:rPr lang="en-US" sz="2800" dirty="0" smtClean="0"/>
              <a:t>, where the stimulus is interpreted.</a:t>
            </a:r>
            <a:endParaRPr lang="en-US" sz="2400" dirty="0" smtClean="0"/>
          </a:p>
          <a:p>
            <a:pPr lvl="2"/>
            <a:r>
              <a:rPr lang="en-US" sz="2800" dirty="0" smtClean="0"/>
              <a:t>The </a:t>
            </a:r>
            <a:r>
              <a:rPr lang="en-US" sz="2800" dirty="0" err="1" smtClean="0"/>
              <a:t>cristae</a:t>
            </a:r>
            <a:r>
              <a:rPr lang="en-US" sz="2800" dirty="0" smtClean="0"/>
              <a:t> </a:t>
            </a:r>
            <a:r>
              <a:rPr lang="en-US" sz="2800" dirty="0" err="1" smtClean="0"/>
              <a:t>ampullaris</a:t>
            </a:r>
            <a:r>
              <a:rPr lang="en-US" sz="2800" dirty="0" smtClean="0"/>
              <a:t> and maculae in the middle ear control the body’s </a:t>
            </a:r>
            <a:r>
              <a:rPr lang="en-US" sz="2800" u="sng" dirty="0" smtClean="0"/>
              <a:t>balance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Smell</a:t>
            </a:r>
            <a:endParaRPr lang="en-US" sz="2400" dirty="0"/>
          </a:p>
          <a:p>
            <a:pPr lvl="2"/>
            <a:r>
              <a:rPr lang="en-US" sz="2800" dirty="0"/>
              <a:t>Food and other objects give off </a:t>
            </a:r>
            <a:r>
              <a:rPr lang="en-US" sz="2800" u="sng" dirty="0"/>
              <a:t>molecules</a:t>
            </a:r>
            <a:r>
              <a:rPr lang="en-US" sz="2800" dirty="0"/>
              <a:t> into the air.</a:t>
            </a:r>
            <a:endParaRPr lang="en-US" sz="2400" dirty="0"/>
          </a:p>
          <a:p>
            <a:pPr lvl="2"/>
            <a:r>
              <a:rPr lang="en-US" sz="2800" dirty="0"/>
              <a:t>These molecules stimulate nerve cells, called </a:t>
            </a:r>
            <a:r>
              <a:rPr lang="en-US" sz="2800" u="sng" dirty="0"/>
              <a:t>olfactory</a:t>
            </a:r>
            <a:r>
              <a:rPr lang="en-US" sz="2800" dirty="0"/>
              <a:t> cells, in your </a:t>
            </a:r>
            <a:r>
              <a:rPr lang="en-US" sz="2800" u="sng" dirty="0"/>
              <a:t>nasal</a:t>
            </a:r>
            <a:r>
              <a:rPr lang="en-US" sz="2800" dirty="0"/>
              <a:t> passages.</a:t>
            </a:r>
            <a:endParaRPr lang="en-US" sz="2400" dirty="0"/>
          </a:p>
          <a:p>
            <a:pPr lvl="2"/>
            <a:r>
              <a:rPr lang="en-US" sz="2800" dirty="0"/>
              <a:t>The olfactory cells send </a:t>
            </a:r>
            <a:r>
              <a:rPr lang="en-US" sz="2800" u="sng" dirty="0"/>
              <a:t>impulses</a:t>
            </a:r>
            <a:r>
              <a:rPr lang="en-US" sz="2800" dirty="0"/>
              <a:t> to the brain, where the stimulus is interpreted.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Taste</a:t>
            </a:r>
            <a:endParaRPr lang="en-US" sz="2400" dirty="0"/>
          </a:p>
          <a:p>
            <a:pPr lvl="2"/>
            <a:r>
              <a:rPr lang="en-US" sz="2800" u="sng" dirty="0"/>
              <a:t>Taste buds</a:t>
            </a:r>
            <a:r>
              <a:rPr lang="en-US" sz="2800" dirty="0"/>
              <a:t> on your </a:t>
            </a:r>
            <a:r>
              <a:rPr lang="en-US" sz="2800" u="sng" dirty="0"/>
              <a:t>tongue</a:t>
            </a:r>
            <a:r>
              <a:rPr lang="en-US" sz="2800" dirty="0"/>
              <a:t> are the major sensory receptors for taste</a:t>
            </a:r>
            <a:endParaRPr lang="en-US" sz="2400" dirty="0"/>
          </a:p>
          <a:p>
            <a:pPr lvl="2"/>
            <a:r>
              <a:rPr lang="en-US" sz="2800" dirty="0"/>
              <a:t>When the solution of </a:t>
            </a:r>
            <a:r>
              <a:rPr lang="en-US" sz="2800" u="sng" dirty="0"/>
              <a:t>saliva</a:t>
            </a:r>
            <a:r>
              <a:rPr lang="en-US" sz="2800" dirty="0"/>
              <a:t> and food washes over the taste buds, impulses are sent to the brain, where the stimulus is </a:t>
            </a:r>
            <a:r>
              <a:rPr lang="en-US" sz="2800" u="sng" dirty="0"/>
              <a:t>interpreted</a:t>
            </a:r>
            <a:r>
              <a:rPr lang="en-US" sz="2800" dirty="0"/>
              <a:t>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Touch</a:t>
            </a:r>
            <a:endParaRPr lang="en-US" sz="2400" dirty="0"/>
          </a:p>
          <a:p>
            <a:pPr lvl="2"/>
            <a:r>
              <a:rPr lang="en-US" sz="2800" dirty="0"/>
              <a:t>Sensory receptors are found in internal </a:t>
            </a:r>
            <a:r>
              <a:rPr lang="en-US" sz="2800" u="sng" dirty="0"/>
              <a:t>organs</a:t>
            </a:r>
            <a:r>
              <a:rPr lang="en-US" sz="2800" dirty="0"/>
              <a:t> and </a:t>
            </a:r>
            <a:r>
              <a:rPr lang="en-US" sz="2800" u="sng" dirty="0"/>
              <a:t>skin</a:t>
            </a:r>
            <a:r>
              <a:rPr lang="en-US" sz="2800" dirty="0"/>
              <a:t>.</a:t>
            </a:r>
            <a:endParaRPr lang="en-US" sz="2400" dirty="0"/>
          </a:p>
          <a:p>
            <a:pPr lvl="2"/>
            <a:r>
              <a:rPr lang="en-US" sz="2800" dirty="0"/>
              <a:t>Sensory receptors pick up changes in touch, pressure, </a:t>
            </a:r>
            <a:r>
              <a:rPr lang="en-US" sz="2800" u="sng" dirty="0"/>
              <a:t>pain</a:t>
            </a:r>
            <a:r>
              <a:rPr lang="en-US" sz="2800" dirty="0"/>
              <a:t>, and </a:t>
            </a:r>
            <a:r>
              <a:rPr lang="en-US" sz="2800" u="sng" dirty="0"/>
              <a:t>temperature</a:t>
            </a:r>
            <a:r>
              <a:rPr lang="en-US" sz="2800" dirty="0"/>
              <a:t> and send impulses to the brain or spinal cord.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nervous system helps your body make adjustments to </a:t>
            </a:r>
            <a:r>
              <a:rPr lang="en-US" u="sng" dirty="0"/>
              <a:t>changes</a:t>
            </a:r>
            <a:r>
              <a:rPr lang="en-US" dirty="0"/>
              <a:t> in your </a:t>
            </a:r>
            <a:r>
              <a:rPr lang="en-US" u="sng" dirty="0"/>
              <a:t>environment</a:t>
            </a:r>
            <a:r>
              <a:rPr lang="en-US" dirty="0"/>
              <a:t>.</a:t>
            </a:r>
            <a:endParaRPr lang="en-US" sz="2800" dirty="0"/>
          </a:p>
          <a:p>
            <a:pPr lvl="1"/>
            <a:r>
              <a:rPr lang="en-US" u="sng" dirty="0"/>
              <a:t>Stimulus</a:t>
            </a:r>
            <a:r>
              <a:rPr lang="en-US" dirty="0"/>
              <a:t> – any change inside or outside your body that brings about a </a:t>
            </a:r>
            <a:r>
              <a:rPr lang="en-US" u="sng" dirty="0"/>
              <a:t>response</a:t>
            </a:r>
            <a:r>
              <a:rPr lang="en-US" dirty="0"/>
              <a:t>.</a:t>
            </a:r>
            <a:endParaRPr lang="en-US" sz="2400" dirty="0"/>
          </a:p>
          <a:p>
            <a:pPr lvl="1"/>
            <a:r>
              <a:rPr lang="en-US" u="sng" dirty="0"/>
              <a:t>Homeostasis</a:t>
            </a:r>
            <a:r>
              <a:rPr lang="en-US" dirty="0"/>
              <a:t> – the regulation of steady conditions inside an organism.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ientopia.org/img-archive/scicurious/img_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70466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49831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Neurons are made up of a cell body and </a:t>
            </a:r>
            <a:r>
              <a:rPr lang="en-US" u="sng" dirty="0"/>
              <a:t>branches</a:t>
            </a:r>
            <a:r>
              <a:rPr lang="en-US" dirty="0"/>
              <a:t> called dendrites and axons.</a:t>
            </a:r>
            <a:endParaRPr lang="en-US" sz="2800" dirty="0"/>
          </a:p>
          <a:p>
            <a:pPr lvl="1"/>
            <a:r>
              <a:rPr lang="en-US" u="sng" dirty="0"/>
              <a:t>Dendrites</a:t>
            </a:r>
            <a:r>
              <a:rPr lang="en-US" dirty="0"/>
              <a:t> receive messages and send them to the cell body.</a:t>
            </a:r>
            <a:endParaRPr lang="en-US" sz="2400" dirty="0"/>
          </a:p>
          <a:p>
            <a:pPr lvl="1"/>
            <a:r>
              <a:rPr lang="en-US" u="sng" dirty="0"/>
              <a:t>Axons</a:t>
            </a:r>
            <a:r>
              <a:rPr lang="en-US" dirty="0"/>
              <a:t> carry messages away from the body.</a:t>
            </a:r>
            <a:endParaRPr lang="en-US" sz="2400" dirty="0"/>
          </a:p>
          <a:p>
            <a:pPr lvl="1"/>
            <a:r>
              <a:rPr lang="en-US" dirty="0"/>
              <a:t>Messages carried by nerve cells are called </a:t>
            </a:r>
            <a:r>
              <a:rPr lang="en-US" u="sng" dirty="0"/>
              <a:t>impulses</a:t>
            </a:r>
            <a:r>
              <a:rPr lang="en-US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3200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41910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3505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You have three kinds of </a:t>
            </a:r>
            <a:r>
              <a:rPr lang="en-US" u="sng" dirty="0"/>
              <a:t>nerve</a:t>
            </a:r>
            <a:r>
              <a:rPr lang="en-US" dirty="0"/>
              <a:t> cells:</a:t>
            </a:r>
            <a:endParaRPr lang="en-US" sz="2400" dirty="0"/>
          </a:p>
          <a:p>
            <a:pPr lvl="2"/>
            <a:r>
              <a:rPr lang="en-US" sz="2800" u="sng" dirty="0"/>
              <a:t>Sensory</a:t>
            </a:r>
            <a:r>
              <a:rPr lang="en-US" sz="2800" dirty="0"/>
              <a:t> nerve cells receive information and send impulses to the brain or spinal cord.</a:t>
            </a:r>
            <a:endParaRPr lang="en-US" sz="2400" dirty="0"/>
          </a:p>
          <a:p>
            <a:pPr lvl="2"/>
            <a:r>
              <a:rPr lang="en-US" sz="2800" u="sng" dirty="0" err="1"/>
              <a:t>Interneurons</a:t>
            </a:r>
            <a:r>
              <a:rPr lang="en-US" sz="2800" dirty="0"/>
              <a:t> relay the impulses from sensory nerve cells to motor nerve cells.</a:t>
            </a:r>
            <a:endParaRPr lang="en-US" sz="2400" dirty="0"/>
          </a:p>
          <a:p>
            <a:pPr lvl="2"/>
            <a:r>
              <a:rPr lang="en-US" sz="2800" dirty="0"/>
              <a:t>Motor nerve cells conduct impulses from the brain to </a:t>
            </a:r>
            <a:r>
              <a:rPr lang="en-US" sz="2800" u="sng" dirty="0"/>
              <a:t>muscles</a:t>
            </a:r>
            <a:r>
              <a:rPr lang="en-US" sz="2800" dirty="0"/>
              <a:t> and </a:t>
            </a:r>
            <a:r>
              <a:rPr lang="en-US" sz="2800" u="sng" dirty="0"/>
              <a:t>glands</a:t>
            </a:r>
            <a:r>
              <a:rPr lang="en-US" sz="2800" dirty="0"/>
              <a:t> throughout your body.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482" name="Picture 2" descr="http://4.bp.blogspot.com/-w02nINKvLtw/TrFRPBfEp-I/AAAAAAAAABc/hZNtsBYA97o/s1600/types-of-neuron-in-huma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352800"/>
            <a:ext cx="332422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1"/>
            <a:r>
              <a:rPr lang="en-US" dirty="0"/>
              <a:t>Nerve cells do not </a:t>
            </a:r>
            <a:r>
              <a:rPr lang="en-US" u="sng" dirty="0"/>
              <a:t>touch</a:t>
            </a:r>
            <a:r>
              <a:rPr lang="en-US" dirty="0"/>
              <a:t> each other, yet still pass </a:t>
            </a:r>
            <a:r>
              <a:rPr lang="en-US" u="sng" dirty="0"/>
              <a:t>impulses</a:t>
            </a:r>
            <a:r>
              <a:rPr lang="en-US" dirty="0"/>
              <a:t> to each other.</a:t>
            </a:r>
            <a:endParaRPr lang="en-US" sz="2400" dirty="0"/>
          </a:p>
          <a:p>
            <a:pPr lvl="2"/>
            <a:r>
              <a:rPr lang="en-US" sz="2800" dirty="0"/>
              <a:t>A synapse is a </a:t>
            </a:r>
            <a:r>
              <a:rPr lang="en-US" sz="2800" u="sng" dirty="0"/>
              <a:t>space</a:t>
            </a:r>
            <a:r>
              <a:rPr lang="en-US" sz="2800" dirty="0"/>
              <a:t> between nerve cells.</a:t>
            </a:r>
            <a:endParaRPr lang="en-US" sz="2400" dirty="0"/>
          </a:p>
          <a:p>
            <a:pPr lvl="2"/>
            <a:r>
              <a:rPr lang="en-US" sz="2800" dirty="0"/>
              <a:t>When an impulse reaches the </a:t>
            </a:r>
            <a:r>
              <a:rPr lang="en-US" sz="2800" u="sng" dirty="0"/>
              <a:t>end</a:t>
            </a:r>
            <a:r>
              <a:rPr lang="en-US" sz="2800" dirty="0"/>
              <a:t> of an axon, the axon releases a </a:t>
            </a:r>
            <a:r>
              <a:rPr lang="en-US" sz="2800" u="sng" dirty="0"/>
              <a:t>chemical</a:t>
            </a:r>
            <a:endParaRPr lang="en-US" sz="2400" dirty="0"/>
          </a:p>
          <a:p>
            <a:pPr lvl="2"/>
            <a:r>
              <a:rPr lang="en-US" sz="2800" dirty="0"/>
              <a:t>This chemical flows across the </a:t>
            </a:r>
            <a:r>
              <a:rPr lang="en-US" sz="2800" u="sng" dirty="0"/>
              <a:t>synapse</a:t>
            </a:r>
            <a:r>
              <a:rPr lang="en-US" sz="2800" dirty="0"/>
              <a:t> and relays the impulse to the </a:t>
            </a:r>
            <a:r>
              <a:rPr lang="en-US" sz="2800" u="sng" dirty="0"/>
              <a:t>dendrite</a:t>
            </a:r>
            <a:r>
              <a:rPr lang="en-US" sz="2800" dirty="0"/>
              <a:t> of the next neuron</a:t>
            </a:r>
            <a:endParaRPr lang="en-US" sz="2400" dirty="0"/>
          </a:p>
        </p:txBody>
      </p:sp>
      <p:pic>
        <p:nvPicPr>
          <p:cNvPr id="19458" name="Picture 2" descr="http://www.txtwriter.com/backgrounders/Drugaddiction/syn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53340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3886200" cy="52577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central nervous system is made up of the brain and </a:t>
            </a:r>
            <a:r>
              <a:rPr lang="en-US" u="sng" dirty="0"/>
              <a:t>spinal cord</a:t>
            </a:r>
            <a:endParaRPr lang="en-US" sz="2800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brain</a:t>
            </a:r>
            <a:r>
              <a:rPr lang="en-US" dirty="0"/>
              <a:t> coordinates all of your body activities.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 descr="human brain.JPG"/>
          <p:cNvPicPr>
            <a:picLocks noChangeAspect="1"/>
          </p:cNvPicPr>
          <p:nvPr/>
        </p:nvPicPr>
        <p:blipFill>
          <a:blip r:embed="rId2" cstate="print"/>
          <a:srcRect l="4074" t="5556" r="15926"/>
          <a:stretch>
            <a:fillRect/>
          </a:stretch>
        </p:blipFill>
        <p:spPr>
          <a:xfrm>
            <a:off x="4724400" y="228600"/>
            <a:ext cx="41148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iredtowinthemovie.com/images/hotspots/level04cereb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286000" cy="2286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7848600" cy="434339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Cerebrum </a:t>
            </a:r>
            <a:r>
              <a:rPr lang="en-US" dirty="0"/>
              <a:t>– the part of the brain that interprets impulses from the senses, stores </a:t>
            </a:r>
            <a:r>
              <a:rPr lang="en-US" u="sng" dirty="0"/>
              <a:t>memory</a:t>
            </a:r>
            <a:r>
              <a:rPr lang="en-US" dirty="0"/>
              <a:t>, and controls </a:t>
            </a:r>
            <a:r>
              <a:rPr lang="en-US" u="sng" dirty="0"/>
              <a:t>movements</a:t>
            </a:r>
            <a:r>
              <a:rPr lang="en-US" dirty="0"/>
              <a:t>.</a:t>
            </a:r>
            <a:endParaRPr lang="en-US" sz="2400" dirty="0"/>
          </a:p>
          <a:p>
            <a:pPr lvl="2"/>
            <a:r>
              <a:rPr lang="en-US" sz="2800" u="sng" dirty="0"/>
              <a:t>Thinking</a:t>
            </a:r>
            <a:r>
              <a:rPr lang="en-US" sz="2800" dirty="0"/>
              <a:t> takes place here.</a:t>
            </a:r>
            <a:endParaRPr lang="en-US" sz="2400" dirty="0"/>
          </a:p>
          <a:p>
            <a:pPr lvl="2"/>
            <a:r>
              <a:rPr lang="en-US" sz="2800" u="sng" dirty="0"/>
              <a:t>Largest</a:t>
            </a:r>
            <a:r>
              <a:rPr lang="en-US" sz="2800" dirty="0"/>
              <a:t> part of the brain.</a:t>
            </a:r>
            <a:endParaRPr lang="en-US" sz="2400" dirty="0"/>
          </a:p>
          <a:p>
            <a:pPr lvl="2"/>
            <a:r>
              <a:rPr lang="en-US" sz="2800" dirty="0"/>
              <a:t>Outer layer is called the </a:t>
            </a:r>
            <a:r>
              <a:rPr lang="en-US" sz="2800" u="sng" dirty="0"/>
              <a:t>cortex</a:t>
            </a:r>
            <a:r>
              <a:rPr lang="en-US" sz="2800" dirty="0" smtClean="0"/>
              <a:t>,                 </a:t>
            </a:r>
            <a:r>
              <a:rPr lang="en-US" sz="2800" dirty="0"/>
              <a:t>which allows more complex </a:t>
            </a:r>
            <a:r>
              <a:rPr lang="en-US" sz="2800" dirty="0" smtClean="0"/>
              <a:t>                  thoughts </a:t>
            </a:r>
            <a:r>
              <a:rPr lang="en-US" sz="2800" dirty="0"/>
              <a:t>to be processed.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1"/>
            <a:r>
              <a:rPr lang="en-US" u="sng" dirty="0"/>
              <a:t>Cerebellum</a:t>
            </a:r>
            <a:r>
              <a:rPr lang="en-US" dirty="0"/>
              <a:t> – the part of the brain located behind and under the cerebrum.</a:t>
            </a:r>
            <a:endParaRPr lang="en-US" sz="2400" dirty="0"/>
          </a:p>
          <a:p>
            <a:pPr lvl="2"/>
            <a:r>
              <a:rPr lang="en-US" sz="2800" dirty="0"/>
              <a:t>Interprets </a:t>
            </a:r>
            <a:r>
              <a:rPr lang="en-US" sz="2800" u="sng" dirty="0"/>
              <a:t>stimuli</a:t>
            </a:r>
            <a:r>
              <a:rPr lang="en-US" sz="2800" dirty="0"/>
              <a:t> from the eyes, ears, muscles, and tendons</a:t>
            </a:r>
            <a:endParaRPr lang="en-US" sz="2400" dirty="0"/>
          </a:p>
          <a:p>
            <a:pPr lvl="2"/>
            <a:r>
              <a:rPr lang="en-US" sz="2800" dirty="0"/>
              <a:t>Coordinates </a:t>
            </a:r>
            <a:r>
              <a:rPr lang="en-US" sz="2800" u="sng" dirty="0"/>
              <a:t>voluntary</a:t>
            </a:r>
            <a:r>
              <a:rPr lang="en-US" sz="2800" dirty="0"/>
              <a:t> muscles movements, maintains muscle tone, and helps maintain </a:t>
            </a:r>
            <a:r>
              <a:rPr lang="en-US" sz="2800" u="sng" dirty="0"/>
              <a:t>balance</a:t>
            </a:r>
            <a:r>
              <a:rPr lang="en-US" sz="2800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7412" name="Picture 4" descr="http://fasdcenter.samhsa.gov/educationTraining/courses/FASDTheCourse/images/cerebellum_L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3657600" cy="2391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914</Words>
  <Application>Microsoft Office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5: Control and Coordination</vt:lpstr>
      <vt:lpstr>Section 1: The Nervous System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Section 2: The Senses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Control and Coordination</dc:title>
  <dc:creator>Teacher</dc:creator>
  <cp:lastModifiedBy>Kelly</cp:lastModifiedBy>
  <cp:revision>46</cp:revision>
  <dcterms:created xsi:type="dcterms:W3CDTF">2012-10-25T13:52:58Z</dcterms:created>
  <dcterms:modified xsi:type="dcterms:W3CDTF">2012-10-31T01:49:33Z</dcterms:modified>
</cp:coreProperties>
</file>