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ourier New" pitchFamily="49" charset="0"/>
              <a:buChar char="o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defRPr sz="2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4833-3418-409D-90A1-DA18A4727F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E2EC-9A9E-46C7-958C-760E8340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6: Regulation and Reproduction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Female reproductive system – internal organs called </a:t>
            </a:r>
            <a:r>
              <a:rPr lang="en-US" u="sng" dirty="0"/>
              <a:t>ovaries</a:t>
            </a:r>
            <a:r>
              <a:rPr lang="en-US" dirty="0"/>
              <a:t> produce egg cells</a:t>
            </a:r>
          </a:p>
          <a:p>
            <a:pPr lvl="1"/>
            <a:r>
              <a:rPr lang="en-US" dirty="0"/>
              <a:t>Once a month the </a:t>
            </a:r>
            <a:r>
              <a:rPr lang="en-US" u="sng" dirty="0"/>
              <a:t>ovulation</a:t>
            </a:r>
            <a:r>
              <a:rPr lang="en-US" dirty="0"/>
              <a:t> process releases an egg</a:t>
            </a:r>
          </a:p>
          <a:p>
            <a:pPr lvl="1"/>
            <a:r>
              <a:rPr lang="en-US" dirty="0"/>
              <a:t>A hollow, </a:t>
            </a:r>
            <a:r>
              <a:rPr lang="en-US" u="sng" dirty="0"/>
              <a:t>pear</a:t>
            </a:r>
            <a:r>
              <a:rPr lang="en-US" dirty="0"/>
              <a:t>-shaped, muscular organ in which fertilized eggs develop is called the </a:t>
            </a:r>
            <a:r>
              <a:rPr lang="en-US" u="sng" dirty="0"/>
              <a:t>uterus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vagina</a:t>
            </a:r>
            <a:r>
              <a:rPr lang="en-US" dirty="0"/>
              <a:t>, or </a:t>
            </a:r>
            <a:r>
              <a:rPr lang="en-US" u="sng" dirty="0"/>
              <a:t>birth canal</a:t>
            </a:r>
            <a:r>
              <a:rPr lang="en-US" dirty="0"/>
              <a:t>, is a muscular tube that opens to the outside of the body</a:t>
            </a:r>
          </a:p>
          <a:p>
            <a:endParaRPr lang="en-US" dirty="0"/>
          </a:p>
        </p:txBody>
      </p:sp>
      <p:pic>
        <p:nvPicPr>
          <p:cNvPr id="14338" name="Picture 2" descr="http://www.storknet.com/ip/graphics/FemaleRepr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276725"/>
            <a:ext cx="3200400" cy="2228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Menstrual</a:t>
            </a:r>
            <a:r>
              <a:rPr lang="en-US" dirty="0"/>
              <a:t> cycle – monthly cycle of changes in the female reproductive system</a:t>
            </a:r>
          </a:p>
          <a:p>
            <a:pPr lvl="1"/>
            <a:r>
              <a:rPr lang="en-US" dirty="0"/>
              <a:t>Endocrine hormones including </a:t>
            </a:r>
            <a:r>
              <a:rPr lang="en-US" u="sng" dirty="0"/>
              <a:t>estrogen</a:t>
            </a:r>
            <a:r>
              <a:rPr lang="en-US" dirty="0"/>
              <a:t> and </a:t>
            </a:r>
            <a:r>
              <a:rPr lang="en-US" u="sng" dirty="0"/>
              <a:t>progesterone</a:t>
            </a:r>
            <a:r>
              <a:rPr lang="en-US" dirty="0"/>
              <a:t> control the menstrual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Menstruation, which is the release of blood and uterine </a:t>
            </a:r>
            <a:r>
              <a:rPr lang="en-US" u="sng" dirty="0"/>
              <a:t>lining</a:t>
            </a:r>
            <a:r>
              <a:rPr lang="en-US" dirty="0"/>
              <a:t> tissue, occurs in phases</a:t>
            </a:r>
          </a:p>
          <a:p>
            <a:pPr lvl="2"/>
            <a:r>
              <a:rPr lang="en-US" dirty="0"/>
              <a:t>Phase 1 begins when menstrual flow starts and usually last about 4 to </a:t>
            </a:r>
            <a:r>
              <a:rPr lang="en-US" u="sng" dirty="0"/>
              <a:t>6 days</a:t>
            </a:r>
            <a:endParaRPr lang="en-US" dirty="0"/>
          </a:p>
          <a:p>
            <a:pPr lvl="2"/>
            <a:r>
              <a:rPr lang="en-US" dirty="0"/>
              <a:t>Phase 2 involves </a:t>
            </a:r>
            <a:r>
              <a:rPr lang="en-US" u="sng" dirty="0"/>
              <a:t>thickening</a:t>
            </a:r>
            <a:r>
              <a:rPr lang="en-US" dirty="0"/>
              <a:t> of the uterus lining and ovulation, or egg release</a:t>
            </a:r>
          </a:p>
          <a:p>
            <a:pPr lvl="2"/>
            <a:r>
              <a:rPr lang="en-US" dirty="0"/>
              <a:t>Phase 3 continues with uterine preparation and ends with </a:t>
            </a:r>
            <a:r>
              <a:rPr lang="en-US" u="sng" dirty="0"/>
              <a:t>decreasing</a:t>
            </a:r>
            <a:r>
              <a:rPr lang="en-US" dirty="0"/>
              <a:t> hormone levels and uterine lining </a:t>
            </a:r>
            <a:r>
              <a:rPr lang="en-US" u="sng" dirty="0"/>
              <a:t>breakdown</a:t>
            </a:r>
            <a:r>
              <a:rPr lang="en-US" dirty="0"/>
              <a:t> if no fertilized egg arrives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Menopause – the gradual shutdown of the </a:t>
            </a:r>
            <a:r>
              <a:rPr lang="en-US" u="sng" dirty="0"/>
              <a:t>ovaries</a:t>
            </a:r>
            <a:r>
              <a:rPr lang="en-US" dirty="0"/>
              <a:t> which ends ovulation and menstrual periods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: Human Life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www.elanguages.org/images/31778?1192963972.337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4673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Fertilization</a:t>
            </a:r>
            <a:r>
              <a:rPr lang="en-US" dirty="0"/>
              <a:t> – the uniting of a sperm and an egg – begins entire process of growth and development.</a:t>
            </a:r>
          </a:p>
          <a:p>
            <a:r>
              <a:rPr lang="en-US" dirty="0"/>
              <a:t>Nucleus of sperm and nucleus of egg create fertilized cell called a </a:t>
            </a:r>
            <a:r>
              <a:rPr lang="en-US" u="sng" dirty="0"/>
              <a:t>zygote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 descr="http://www.beltina.org/pics/zyg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343400"/>
            <a:ext cx="1971675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dirty="0"/>
              <a:t>Multiple births result from multiple egg releases (</a:t>
            </a:r>
            <a:r>
              <a:rPr lang="en-US" u="sng" dirty="0"/>
              <a:t>fraternal</a:t>
            </a:r>
            <a:r>
              <a:rPr lang="en-US" dirty="0"/>
              <a:t> twins) or division of zygote (</a:t>
            </a:r>
            <a:r>
              <a:rPr lang="en-US" u="sng" dirty="0"/>
              <a:t>identical</a:t>
            </a:r>
            <a:r>
              <a:rPr lang="en-US" dirty="0"/>
              <a:t> twins).</a:t>
            </a:r>
          </a:p>
          <a:p>
            <a:endParaRPr lang="en-US" dirty="0"/>
          </a:p>
        </p:txBody>
      </p:sp>
      <p:pic>
        <p:nvPicPr>
          <p:cNvPr id="8194" name="Picture 2" descr="http://www.hoax-slayer.com/images/black-white-twin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657600"/>
            <a:ext cx="2374011" cy="1771650"/>
          </a:xfrm>
          <a:prstGeom prst="rect">
            <a:avLst/>
          </a:prstGeom>
          <a:noFill/>
        </p:spPr>
      </p:pic>
      <p:pic>
        <p:nvPicPr>
          <p:cNvPr id="8196" name="Picture 4" descr="http://www.twinsrealm.com/othrpics/nicoleandjaque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1909242" cy="2286000"/>
          </a:xfrm>
          <a:prstGeom prst="rect">
            <a:avLst/>
          </a:prstGeom>
          <a:noFill/>
        </p:spPr>
      </p:pic>
      <p:pic>
        <p:nvPicPr>
          <p:cNvPr id="8198" name="Picture 6" descr="http://www.umm.edu/graphics/images/en/197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97180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Period of development before birth – called </a:t>
            </a:r>
            <a:r>
              <a:rPr lang="en-US" u="sng" dirty="0"/>
              <a:t>pregnancy</a:t>
            </a:r>
            <a:endParaRPr lang="en-US" dirty="0"/>
          </a:p>
          <a:p>
            <a:pPr lvl="1"/>
            <a:r>
              <a:rPr lang="en-US" dirty="0"/>
              <a:t>Zygote moves from </a:t>
            </a:r>
            <a:r>
              <a:rPr lang="en-US" u="sng" dirty="0"/>
              <a:t>oviduct</a:t>
            </a:r>
            <a:r>
              <a:rPr lang="en-US" dirty="0"/>
              <a:t> to uterus where it attaches and becomes an </a:t>
            </a:r>
            <a:r>
              <a:rPr lang="en-US" u="sng" dirty="0"/>
              <a:t>embryo</a:t>
            </a:r>
            <a:endParaRPr lang="en-US" dirty="0"/>
          </a:p>
          <a:p>
            <a:pPr lvl="1"/>
            <a:r>
              <a:rPr lang="en-US" u="sng" dirty="0"/>
              <a:t>Umbilical</a:t>
            </a:r>
            <a:r>
              <a:rPr lang="en-US" dirty="0"/>
              <a:t> </a:t>
            </a:r>
            <a:r>
              <a:rPr lang="en-US" u="sng" dirty="0"/>
              <a:t>cord</a:t>
            </a:r>
            <a:r>
              <a:rPr lang="en-US" dirty="0"/>
              <a:t> connects embryo to placenta which provides nourishment from the mother and removes wastes from the embryo</a:t>
            </a:r>
          </a:p>
          <a:p>
            <a:pPr lvl="1"/>
            <a:r>
              <a:rPr lang="en-US" u="sng" dirty="0"/>
              <a:t>Amniotic sac</a:t>
            </a:r>
            <a:r>
              <a:rPr lang="en-US" dirty="0"/>
              <a:t> cushions embryo and stores nutrients and </a:t>
            </a:r>
            <a:r>
              <a:rPr lang="en-US" dirty="0" smtClean="0"/>
              <a:t>wastes</a:t>
            </a:r>
          </a:p>
          <a:p>
            <a:pPr lvl="2"/>
            <a:r>
              <a:rPr lang="en-US" dirty="0" smtClean="0"/>
              <a:t>A thin protective </a:t>
            </a:r>
            <a:r>
              <a:rPr lang="en-US" u="sng" dirty="0" smtClean="0"/>
              <a:t>membrane</a:t>
            </a:r>
            <a:endParaRPr lang="en-US" u="sng" dirty="0"/>
          </a:p>
          <a:p>
            <a:pPr lvl="1"/>
            <a:r>
              <a:rPr lang="en-US" dirty="0"/>
              <a:t>Embryo is called a </a:t>
            </a:r>
            <a:r>
              <a:rPr lang="en-US" u="sng" dirty="0"/>
              <a:t>fetus</a:t>
            </a:r>
            <a:r>
              <a:rPr lang="en-US" dirty="0"/>
              <a:t> after two months of development</a:t>
            </a:r>
          </a:p>
          <a:p>
            <a:endParaRPr lang="en-US" dirty="0"/>
          </a:p>
        </p:txBody>
      </p:sp>
      <p:pic>
        <p:nvPicPr>
          <p:cNvPr id="7170" name="Picture 2" descr="http://einstein.kramesonline.com/218554.img"/>
          <p:cNvPicPr>
            <a:picLocks noChangeAspect="1" noChangeArrowheads="1"/>
          </p:cNvPicPr>
          <p:nvPr/>
        </p:nvPicPr>
        <p:blipFill>
          <a:blip r:embed="rId2" cstate="print"/>
          <a:srcRect r="24000"/>
          <a:stretch>
            <a:fillRect/>
          </a:stretch>
        </p:blipFill>
        <p:spPr bwMode="auto">
          <a:xfrm>
            <a:off x="3810000" y="4114800"/>
            <a:ext cx="2514600" cy="25146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715000" y="4495800"/>
            <a:ext cx="609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Birthing process</a:t>
            </a:r>
          </a:p>
          <a:p>
            <a:pPr lvl="1"/>
            <a:r>
              <a:rPr lang="en-US" dirty="0"/>
              <a:t>Muscular </a:t>
            </a:r>
            <a:r>
              <a:rPr lang="en-US" u="sng" dirty="0"/>
              <a:t>contractions</a:t>
            </a:r>
            <a:r>
              <a:rPr lang="en-US" dirty="0"/>
              <a:t> of the uterus push the baby out through the vagina</a:t>
            </a:r>
          </a:p>
          <a:p>
            <a:pPr lvl="1"/>
            <a:r>
              <a:rPr lang="en-US" dirty="0"/>
              <a:t>The umbilical cord is </a:t>
            </a:r>
            <a:r>
              <a:rPr lang="en-US" u="sng" dirty="0"/>
              <a:t>cut</a:t>
            </a:r>
            <a:r>
              <a:rPr lang="en-US" dirty="0"/>
              <a:t> after the baby’s birth, and the scar that forms is called the </a:t>
            </a:r>
            <a:r>
              <a:rPr lang="en-US" u="sng" dirty="0"/>
              <a:t>navel</a:t>
            </a:r>
            <a:endParaRPr lang="en-US" dirty="0"/>
          </a:p>
          <a:p>
            <a:pPr lvl="1"/>
            <a:r>
              <a:rPr lang="en-US" dirty="0"/>
              <a:t>Babies who cannot be delivered through birth canal are delivered by </a:t>
            </a:r>
            <a:r>
              <a:rPr lang="en-US" u="sng" dirty="0"/>
              <a:t>caesarian</a:t>
            </a:r>
            <a:r>
              <a:rPr lang="en-US" dirty="0"/>
              <a:t> section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Stages after birth</a:t>
            </a:r>
          </a:p>
          <a:p>
            <a:pPr lvl="1"/>
            <a:r>
              <a:rPr lang="en-US" dirty="0"/>
              <a:t>Infancy – about first </a:t>
            </a:r>
            <a:r>
              <a:rPr lang="en-US" u="sng" dirty="0"/>
              <a:t>18</a:t>
            </a:r>
            <a:r>
              <a:rPr lang="en-US" dirty="0"/>
              <a:t> months of life</a:t>
            </a:r>
          </a:p>
          <a:p>
            <a:pPr lvl="2"/>
            <a:r>
              <a:rPr lang="en-US" dirty="0"/>
              <a:t>Newborns experience fetal </a:t>
            </a:r>
            <a:r>
              <a:rPr lang="en-US" u="sng" dirty="0"/>
              <a:t>stress</a:t>
            </a:r>
            <a:r>
              <a:rPr lang="en-US" dirty="0"/>
              <a:t> as they adapt to life outside the uterus</a:t>
            </a:r>
          </a:p>
          <a:p>
            <a:pPr lvl="2"/>
            <a:r>
              <a:rPr lang="en-US" dirty="0"/>
              <a:t>First four weeks known as </a:t>
            </a:r>
            <a:r>
              <a:rPr lang="en-US" u="sng" dirty="0"/>
              <a:t>neonatal</a:t>
            </a:r>
            <a:r>
              <a:rPr lang="en-US" dirty="0"/>
              <a:t> period</a:t>
            </a:r>
          </a:p>
          <a:p>
            <a:pPr lvl="2"/>
            <a:r>
              <a:rPr lang="en-US" dirty="0"/>
              <a:t>Dependent on humans for their </a:t>
            </a:r>
            <a:r>
              <a:rPr lang="en-US" u="sng" dirty="0"/>
              <a:t>survival</a:t>
            </a:r>
            <a:endParaRPr lang="en-US" dirty="0"/>
          </a:p>
          <a:p>
            <a:pPr lvl="2"/>
            <a:r>
              <a:rPr lang="en-US" dirty="0"/>
              <a:t>Infants quickly increase </a:t>
            </a:r>
            <a:r>
              <a:rPr lang="en-US" u="sng" dirty="0"/>
              <a:t>physical</a:t>
            </a:r>
            <a:r>
              <a:rPr lang="en-US" dirty="0"/>
              <a:t> coordination, </a:t>
            </a:r>
            <a:r>
              <a:rPr lang="en-US" u="sng" dirty="0"/>
              <a:t>mental</a:t>
            </a:r>
            <a:r>
              <a:rPr lang="en-US" dirty="0"/>
              <a:t> development, and size</a:t>
            </a:r>
          </a:p>
        </p:txBody>
      </p:sp>
      <p:pic>
        <p:nvPicPr>
          <p:cNvPr id="5122" name="Picture 2" descr="http://www.atlschool.com/images/infant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1886543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The Endocrine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/>
            <a:r>
              <a:rPr lang="en-US" dirty="0"/>
              <a:t>Childhood – from 18 months to </a:t>
            </a:r>
            <a:r>
              <a:rPr lang="en-US" u="sng" dirty="0"/>
              <a:t>puberty</a:t>
            </a:r>
            <a:r>
              <a:rPr lang="en-US" dirty="0"/>
              <a:t> (approximately </a:t>
            </a:r>
            <a:r>
              <a:rPr lang="en-US" u="sng" dirty="0"/>
              <a:t>12</a:t>
            </a:r>
            <a:r>
              <a:rPr lang="en-US" dirty="0"/>
              <a:t> years old) when physical and mental development continues</a:t>
            </a:r>
          </a:p>
          <a:p>
            <a:pPr lvl="1"/>
            <a:r>
              <a:rPr lang="en-US" u="sng" dirty="0"/>
              <a:t>Adolescence</a:t>
            </a:r>
            <a:r>
              <a:rPr lang="en-US" dirty="0"/>
              <a:t> – begins with puberty (reproductive maturity) and ends about age 16 to 18; hormones produce </a:t>
            </a:r>
            <a:r>
              <a:rPr lang="en-US" u="sng" dirty="0"/>
              <a:t>secondary</a:t>
            </a:r>
            <a:r>
              <a:rPr lang="en-US" dirty="0"/>
              <a:t> sex characteristics.</a:t>
            </a:r>
          </a:p>
        </p:txBody>
      </p:sp>
      <p:pic>
        <p:nvPicPr>
          <p:cNvPr id="4098" name="Picture 2" descr="http://www.pocatelloadolescentcenter.org/assets/adolesc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62400"/>
            <a:ext cx="241935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191000"/>
          </a:xfrm>
        </p:spPr>
        <p:txBody>
          <a:bodyPr/>
          <a:lstStyle/>
          <a:p>
            <a:pPr lvl="1"/>
            <a:r>
              <a:rPr lang="en-US" u="sng" dirty="0"/>
              <a:t>Adulthood</a:t>
            </a:r>
            <a:r>
              <a:rPr lang="en-US" dirty="0"/>
              <a:t> – from approximately age 18 and continues through old age</a:t>
            </a:r>
          </a:p>
          <a:p>
            <a:pPr lvl="2"/>
            <a:r>
              <a:rPr lang="en-US" dirty="0"/>
              <a:t>Muscles and </a:t>
            </a:r>
            <a:r>
              <a:rPr lang="en-US" u="sng" dirty="0"/>
              <a:t>skeleton</a:t>
            </a:r>
            <a:r>
              <a:rPr lang="en-US" dirty="0"/>
              <a:t> cease growing</a:t>
            </a:r>
          </a:p>
          <a:p>
            <a:pPr lvl="2"/>
            <a:r>
              <a:rPr lang="en-US" dirty="0"/>
              <a:t>In middle adulthood (30 to 60 years) body begins to slowly </a:t>
            </a:r>
            <a:r>
              <a:rPr lang="en-US" u="sng" dirty="0"/>
              <a:t>decline</a:t>
            </a:r>
            <a:endParaRPr lang="en-US" dirty="0"/>
          </a:p>
          <a:p>
            <a:pPr lvl="2"/>
            <a:r>
              <a:rPr lang="en-US" dirty="0"/>
              <a:t>Older adulthood – after age </a:t>
            </a:r>
            <a:r>
              <a:rPr lang="en-US" u="sng" dirty="0"/>
              <a:t>60</a:t>
            </a:r>
            <a:r>
              <a:rPr lang="en-US" dirty="0"/>
              <a:t>, physical body systems decline; average life span is </a:t>
            </a:r>
            <a:r>
              <a:rPr lang="en-US" u="sng" dirty="0"/>
              <a:t>75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 descr="http://www.plasticjungle.com/blog/wp-content/uploads/2012/03/grandpar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171949"/>
            <a:ext cx="4048125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of the endocrine system – help </a:t>
            </a:r>
            <a:r>
              <a:rPr lang="en-US" u="sng" dirty="0"/>
              <a:t>regulate</a:t>
            </a:r>
            <a:r>
              <a:rPr lang="en-US" dirty="0"/>
              <a:t> and </a:t>
            </a:r>
            <a:r>
              <a:rPr lang="en-US" u="sng" dirty="0"/>
              <a:t>coordinate</a:t>
            </a:r>
            <a:r>
              <a:rPr lang="en-US" dirty="0"/>
              <a:t> body systems</a:t>
            </a:r>
          </a:p>
          <a:p>
            <a:pPr lvl="1"/>
            <a:r>
              <a:rPr lang="en-US" u="sng" dirty="0"/>
              <a:t>Hormones</a:t>
            </a:r>
            <a:r>
              <a:rPr lang="en-US" dirty="0"/>
              <a:t> – chemical messengers manufactured in glands throughout the body</a:t>
            </a:r>
          </a:p>
          <a:p>
            <a:pPr lvl="1"/>
            <a:r>
              <a:rPr lang="en-US" dirty="0"/>
              <a:t>Endocrine glands release hormones </a:t>
            </a:r>
            <a:r>
              <a:rPr lang="en-US" u="sng" dirty="0"/>
              <a:t>directly</a:t>
            </a:r>
            <a:r>
              <a:rPr lang="en-US" dirty="0"/>
              <a:t> into the </a:t>
            </a:r>
            <a:r>
              <a:rPr lang="en-US" u="sng" dirty="0"/>
              <a:t>blood</a:t>
            </a:r>
            <a:r>
              <a:rPr lang="en-US" dirty="0"/>
              <a:t> because they are </a:t>
            </a:r>
            <a:r>
              <a:rPr lang="en-US" u="sng" dirty="0"/>
              <a:t>ductless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876800" cy="483076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u="sng" dirty="0" smtClean="0"/>
              <a:t>pituitary</a:t>
            </a:r>
            <a:r>
              <a:rPr lang="en-US" dirty="0" smtClean="0"/>
              <a:t> gland regulates hormone production, reproduction, and growth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pineal</a:t>
            </a:r>
            <a:r>
              <a:rPr lang="en-US" dirty="0" smtClean="0"/>
              <a:t> gland regulates wake and sleep patterns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thyroid</a:t>
            </a:r>
            <a:r>
              <a:rPr lang="en-US" dirty="0" smtClean="0"/>
              <a:t> gland regulates metabolism and calcium uptake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parathyroid</a:t>
            </a:r>
            <a:r>
              <a:rPr lang="en-US" dirty="0" smtClean="0"/>
              <a:t> glands regulate calcium levels in the body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thymus</a:t>
            </a:r>
            <a:r>
              <a:rPr lang="en-US" dirty="0" smtClean="0"/>
              <a:t> regulates the production of infection-fighting cells</a:t>
            </a:r>
          </a:p>
          <a:p>
            <a:endParaRPr lang="en-US" dirty="0"/>
          </a:p>
        </p:txBody>
      </p:sp>
      <p:pic>
        <p:nvPicPr>
          <p:cNvPr id="4" name="Picture 2" descr="http://live-longer-live-healthier.com/wp-content/uploads/2009/06/endocrine_front1-23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02025"/>
            <a:ext cx="3517900" cy="458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029200" cy="5135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u="sng" dirty="0" smtClean="0"/>
              <a:t>pancreas</a:t>
            </a:r>
            <a:r>
              <a:rPr lang="en-US" dirty="0" smtClean="0"/>
              <a:t> regulates blood sugar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adrenal</a:t>
            </a:r>
            <a:r>
              <a:rPr lang="en-US" dirty="0" smtClean="0"/>
              <a:t> glands help the body adapt to physical and emotional stress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testes</a:t>
            </a:r>
            <a:r>
              <a:rPr lang="en-US" dirty="0" smtClean="0"/>
              <a:t> regulate the development of male sexual traits and the production of sperm with testosterone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ovaries</a:t>
            </a:r>
            <a:r>
              <a:rPr lang="en-US" dirty="0" smtClean="0"/>
              <a:t> regulate the female reproductive cycle and sex characteristics with estrogen and progesterone.</a:t>
            </a:r>
          </a:p>
          <a:p>
            <a:endParaRPr lang="en-US" dirty="0"/>
          </a:p>
        </p:txBody>
      </p:sp>
      <p:pic>
        <p:nvPicPr>
          <p:cNvPr id="1026" name="Picture 2" descr="http://live-longer-live-healthier.com/wp-content/uploads/2009/06/endocrine_front1-23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02025"/>
            <a:ext cx="3517900" cy="458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u="sng" dirty="0"/>
              <a:t>Negative</a:t>
            </a:r>
            <a:r>
              <a:rPr lang="en-US" dirty="0"/>
              <a:t>-feedback system – endocrine system gives </a:t>
            </a:r>
            <a:r>
              <a:rPr lang="en-US" u="sng" dirty="0"/>
              <a:t>itself</a:t>
            </a:r>
            <a:r>
              <a:rPr lang="en-US" dirty="0"/>
              <a:t> messages to control the production and release of hormones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2 : The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dirty="0"/>
              <a:t>Endocrine system </a:t>
            </a:r>
            <a:r>
              <a:rPr lang="en-US" u="sng" dirty="0"/>
              <a:t>hormones</a:t>
            </a:r>
            <a:r>
              <a:rPr lang="en-US" dirty="0"/>
              <a:t> are key factors in the </a:t>
            </a:r>
            <a:r>
              <a:rPr lang="en-US" u="sng" dirty="0"/>
              <a:t>function</a:t>
            </a:r>
            <a:r>
              <a:rPr lang="en-US" dirty="0"/>
              <a:t> of human reproduction systems</a:t>
            </a:r>
          </a:p>
          <a:p>
            <a:endParaRPr lang="en-US" dirty="0"/>
          </a:p>
        </p:txBody>
      </p:sp>
      <p:pic>
        <p:nvPicPr>
          <p:cNvPr id="16386" name="Picture 2" descr="http://www.drstandley.com/images/endocrin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428875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Male reproductive system – has both </a:t>
            </a:r>
            <a:r>
              <a:rPr lang="en-US" u="sng" dirty="0"/>
              <a:t>internal</a:t>
            </a:r>
            <a:r>
              <a:rPr lang="en-US" dirty="0"/>
              <a:t> and </a:t>
            </a:r>
            <a:r>
              <a:rPr lang="en-US" u="sng" dirty="0"/>
              <a:t>external</a:t>
            </a:r>
            <a:r>
              <a:rPr lang="en-US" dirty="0"/>
              <a:t> organs</a:t>
            </a:r>
          </a:p>
          <a:p>
            <a:pPr lvl="1"/>
            <a:r>
              <a:rPr lang="en-US" u="sng" dirty="0"/>
              <a:t>Testes</a:t>
            </a:r>
            <a:r>
              <a:rPr lang="en-US" dirty="0"/>
              <a:t> – organs that produce male hormone testosterone and reproductive cells called sperm</a:t>
            </a:r>
          </a:p>
          <a:p>
            <a:pPr lvl="1"/>
            <a:r>
              <a:rPr lang="en-US" dirty="0"/>
              <a:t>Internal organs combine </a:t>
            </a:r>
            <a:r>
              <a:rPr lang="en-US" u="sng" dirty="0"/>
              <a:t>sperm</a:t>
            </a:r>
            <a:r>
              <a:rPr lang="en-US" dirty="0"/>
              <a:t> with a fluid energy source producing </a:t>
            </a:r>
            <a:r>
              <a:rPr lang="en-US" u="sng" dirty="0"/>
              <a:t>semen</a:t>
            </a:r>
            <a:endParaRPr lang="en-US" dirty="0"/>
          </a:p>
          <a:p>
            <a:endParaRPr lang="en-US" dirty="0"/>
          </a:p>
        </p:txBody>
      </p:sp>
      <p:pic>
        <p:nvPicPr>
          <p:cNvPr id="15362" name="Picture 2" descr="http://www.health-pic.com/EX/09-18-17/m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962400"/>
            <a:ext cx="3048000" cy="2458720"/>
          </a:xfrm>
          <a:prstGeom prst="rect">
            <a:avLst/>
          </a:prstGeom>
          <a:noFill/>
        </p:spPr>
      </p:pic>
      <p:pic>
        <p:nvPicPr>
          <p:cNvPr id="15364" name="Picture 4" descr="http://www.oldschool.com.sg/modpub/7962434324a3a7f5d8e0d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191000"/>
            <a:ext cx="2838450" cy="1952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666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6: Regulation and Reproduction</vt:lpstr>
      <vt:lpstr>Section 1: The Endocrine System</vt:lpstr>
      <vt:lpstr>Slide 3</vt:lpstr>
      <vt:lpstr>Slide 4</vt:lpstr>
      <vt:lpstr>Slide 5</vt:lpstr>
      <vt:lpstr>Slide 6</vt:lpstr>
      <vt:lpstr>Section 2 : The Reproductive System</vt:lpstr>
      <vt:lpstr>Slide 8</vt:lpstr>
      <vt:lpstr>Slide 9</vt:lpstr>
      <vt:lpstr>Slide 10</vt:lpstr>
      <vt:lpstr>Slide 11</vt:lpstr>
      <vt:lpstr>Slide 12</vt:lpstr>
      <vt:lpstr>Slide 13</vt:lpstr>
      <vt:lpstr>Section 3 : Human Life Stages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Regulation and Reproduction</dc:title>
  <dc:creator>Teacher</dc:creator>
  <cp:lastModifiedBy>Teacher</cp:lastModifiedBy>
  <cp:revision>12</cp:revision>
  <dcterms:created xsi:type="dcterms:W3CDTF">2012-11-12T16:43:20Z</dcterms:created>
  <dcterms:modified xsi:type="dcterms:W3CDTF">2012-11-15T21:54:37Z</dcterms:modified>
</cp:coreProperties>
</file>