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Symbol" pitchFamily="18" charset="2"/>
              <a:buChar char="-"/>
              <a:defRPr/>
            </a:lvl1pPr>
            <a:lvl2pPr marL="971550" indent="-514350">
              <a:buFont typeface="+mj-lt"/>
              <a:buAutoNum type="arabicPeriod"/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BF15D-5FDA-4022-87E7-B4D3BCBE334E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5F3C-D2F4-4FD8-9FE2-E35521C91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1: Exploring and Classifying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are living things, or organisms, alike?</a:t>
            </a:r>
          </a:p>
          <a:p>
            <a:pPr lvl="1"/>
            <a:r>
              <a:rPr lang="en-US" dirty="0"/>
              <a:t>Living things are </a:t>
            </a:r>
            <a:r>
              <a:rPr lang="en-US" u="sng" dirty="0"/>
              <a:t>organized</a:t>
            </a:r>
            <a:r>
              <a:rPr lang="en-US" dirty="0"/>
              <a:t>.</a:t>
            </a:r>
          </a:p>
          <a:p>
            <a:pPr lvl="2"/>
            <a:r>
              <a:rPr lang="en-US" u="sng" dirty="0"/>
              <a:t>Cell</a:t>
            </a:r>
            <a:r>
              <a:rPr lang="en-US" dirty="0"/>
              <a:t> – the smallest unit of an organism that carries on the functions of </a:t>
            </a:r>
            <a:r>
              <a:rPr lang="en-US" u="sng" dirty="0"/>
              <a:t>life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Each cell has an orderly </a:t>
            </a:r>
            <a:r>
              <a:rPr lang="en-US" u="sng" dirty="0"/>
              <a:t>structure</a:t>
            </a:r>
            <a:r>
              <a:rPr lang="en-US" dirty="0"/>
              <a:t> and contains </a:t>
            </a:r>
            <a:r>
              <a:rPr lang="en-US" u="sng" dirty="0"/>
              <a:t>hereditary</a:t>
            </a:r>
            <a:r>
              <a:rPr lang="en-US" dirty="0"/>
              <a:t> material.</a:t>
            </a:r>
          </a:p>
          <a:p>
            <a:endParaRPr lang="en-US" dirty="0"/>
          </a:p>
        </p:txBody>
      </p:sp>
      <p:pic>
        <p:nvPicPr>
          <p:cNvPr id="13314" name="Picture 2" descr="http://www.nature.com/scitable/content/ne0000/ne0000/ne0000/ne0000/14704902/U1CP1-5_ProkvsEukCell_k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191000"/>
            <a:ext cx="4114800" cy="2180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1">
              <a:buFont typeface="+mj-lt"/>
              <a:buAutoNum type="arabicPeriod" startAt="2"/>
            </a:pPr>
            <a:r>
              <a:rPr lang="en-US" dirty="0"/>
              <a:t>Living things </a:t>
            </a:r>
            <a:r>
              <a:rPr lang="en-US" u="sng" dirty="0"/>
              <a:t>respond</a:t>
            </a:r>
            <a:r>
              <a:rPr lang="en-US" dirty="0"/>
              <a:t>.</a:t>
            </a:r>
          </a:p>
          <a:p>
            <a:pPr lvl="2"/>
            <a:r>
              <a:rPr lang="en-US" u="sng" dirty="0"/>
              <a:t>Stimulus</a:t>
            </a:r>
            <a:r>
              <a:rPr lang="en-US" dirty="0"/>
              <a:t> – anything that causes some change in an organism</a:t>
            </a:r>
          </a:p>
          <a:p>
            <a:pPr lvl="2"/>
            <a:r>
              <a:rPr lang="en-US" dirty="0"/>
              <a:t>Response – the way an organism </a:t>
            </a:r>
            <a:r>
              <a:rPr lang="en-US" u="sng" dirty="0"/>
              <a:t>reacts</a:t>
            </a:r>
            <a:r>
              <a:rPr lang="en-US" dirty="0"/>
              <a:t> to a stimulus, often results in </a:t>
            </a:r>
            <a:r>
              <a:rPr lang="en-US" u="sng" dirty="0"/>
              <a:t>movement</a:t>
            </a:r>
            <a:endParaRPr lang="en-US" dirty="0"/>
          </a:p>
          <a:p>
            <a:pPr lvl="2"/>
            <a:r>
              <a:rPr lang="en-US" u="sng" dirty="0"/>
              <a:t>Homeostasis</a:t>
            </a:r>
            <a:r>
              <a:rPr lang="en-US" dirty="0"/>
              <a:t> – maintaining the proper conditions inside an organism</a:t>
            </a:r>
          </a:p>
          <a:p>
            <a:endParaRPr lang="en-US" dirty="0"/>
          </a:p>
        </p:txBody>
      </p:sp>
      <p:pic>
        <p:nvPicPr>
          <p:cNvPr id="12290" name="Picture 2" descr="http://meredithbond.com/blog/wp-content/uploads/2012/06/stimulus-response-hot.jpg"/>
          <p:cNvPicPr>
            <a:picLocks noChangeAspect="1" noChangeArrowheads="1"/>
          </p:cNvPicPr>
          <p:nvPr/>
        </p:nvPicPr>
        <p:blipFill>
          <a:blip r:embed="rId2" cstate="print"/>
          <a:srcRect t="48516" b="2966"/>
          <a:stretch>
            <a:fillRect/>
          </a:stretch>
        </p:blipFill>
        <p:spPr bwMode="auto">
          <a:xfrm>
            <a:off x="5715000" y="4876800"/>
            <a:ext cx="2819400" cy="1752600"/>
          </a:xfrm>
          <a:prstGeom prst="rect">
            <a:avLst/>
          </a:prstGeom>
          <a:noFill/>
        </p:spPr>
      </p:pic>
      <p:pic>
        <p:nvPicPr>
          <p:cNvPr id="5" name="Picture 2" descr="http://meredithbond.com/blog/wp-content/uploads/2012/06/stimulus-response-hot.jpg"/>
          <p:cNvPicPr>
            <a:picLocks noChangeAspect="1" noChangeArrowheads="1"/>
          </p:cNvPicPr>
          <p:nvPr/>
        </p:nvPicPr>
        <p:blipFill>
          <a:blip r:embed="rId2" cstate="print"/>
          <a:srcRect b="51483"/>
          <a:stretch>
            <a:fillRect/>
          </a:stretch>
        </p:blipFill>
        <p:spPr bwMode="auto">
          <a:xfrm>
            <a:off x="609600" y="4876800"/>
            <a:ext cx="2819400" cy="1752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267200"/>
            <a:ext cx="6951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Stimulus		 		      Response</a:t>
            </a:r>
            <a:endParaRPr lang="en-US" sz="3200" dirty="0"/>
          </a:p>
        </p:txBody>
      </p:sp>
      <p:sp>
        <p:nvSpPr>
          <p:cNvPr id="7" name="Right Arrow 6"/>
          <p:cNvSpPr/>
          <p:nvPr/>
        </p:nvSpPr>
        <p:spPr>
          <a:xfrm>
            <a:off x="3810000" y="5334000"/>
            <a:ext cx="1600200" cy="685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 startAt="3"/>
            </a:pPr>
            <a:r>
              <a:rPr lang="en-US" dirty="0"/>
              <a:t>Living things take in and use </a:t>
            </a:r>
            <a:r>
              <a:rPr lang="en-US" u="sng" dirty="0"/>
              <a:t>energy</a:t>
            </a:r>
            <a:r>
              <a:rPr lang="en-US" dirty="0"/>
              <a:t>.</a:t>
            </a:r>
          </a:p>
          <a:p>
            <a:pPr lvl="1">
              <a:buAutoNum type="arabicPeriod" startAt="3"/>
            </a:pPr>
            <a:r>
              <a:rPr lang="en-US" dirty="0"/>
              <a:t>Living things </a:t>
            </a:r>
            <a:r>
              <a:rPr lang="en-US" u="sng" dirty="0"/>
              <a:t>grow</a:t>
            </a:r>
            <a:r>
              <a:rPr lang="en-US" dirty="0"/>
              <a:t> and </a:t>
            </a:r>
            <a:r>
              <a:rPr lang="en-US" u="sng" dirty="0"/>
              <a:t>develop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Growth of </a:t>
            </a:r>
            <a:r>
              <a:rPr lang="en-US" u="sng" dirty="0"/>
              <a:t>many</a:t>
            </a:r>
            <a:r>
              <a:rPr lang="en-US" dirty="0"/>
              <a:t>-celled organisms is due to an increase in the </a:t>
            </a:r>
            <a:r>
              <a:rPr lang="en-US" u="sng" dirty="0"/>
              <a:t>number</a:t>
            </a:r>
            <a:r>
              <a:rPr lang="en-US" dirty="0"/>
              <a:t> of cells.</a:t>
            </a:r>
          </a:p>
          <a:p>
            <a:pPr lvl="2"/>
            <a:r>
              <a:rPr lang="en-US" dirty="0"/>
              <a:t>Growth of </a:t>
            </a:r>
            <a:r>
              <a:rPr lang="en-US" u="sng" dirty="0"/>
              <a:t>one</a:t>
            </a:r>
            <a:r>
              <a:rPr lang="en-US" dirty="0"/>
              <a:t>-celled organisms is due to an increase in the </a:t>
            </a:r>
            <a:r>
              <a:rPr lang="en-US" u="sng" dirty="0"/>
              <a:t>size</a:t>
            </a:r>
            <a:r>
              <a:rPr lang="en-US" dirty="0"/>
              <a:t> of the cell.</a:t>
            </a:r>
          </a:p>
          <a:p>
            <a:pPr lvl="2"/>
            <a:r>
              <a:rPr lang="en-US" u="sng" dirty="0"/>
              <a:t>Development</a:t>
            </a:r>
            <a:r>
              <a:rPr lang="en-US" dirty="0"/>
              <a:t> – changes that take place during the life of an organism.</a:t>
            </a:r>
          </a:p>
          <a:p>
            <a:pPr lvl="3"/>
            <a:r>
              <a:rPr lang="en-US" dirty="0"/>
              <a:t>Ex: a baby learning to </a:t>
            </a:r>
            <a:r>
              <a:rPr lang="en-US" u="sng" dirty="0"/>
              <a:t>walk</a:t>
            </a:r>
            <a:r>
              <a:rPr lang="en-US" dirty="0"/>
              <a:t> or </a:t>
            </a:r>
            <a:r>
              <a:rPr lang="en-US" u="sng" dirty="0"/>
              <a:t>talk</a:t>
            </a:r>
            <a:endParaRPr lang="en-US" dirty="0"/>
          </a:p>
          <a:p>
            <a:pPr lvl="1">
              <a:buAutoNum type="arabicPeriod" startAt="3"/>
            </a:pPr>
            <a:r>
              <a:rPr lang="en-US" dirty="0"/>
              <a:t>Living things </a:t>
            </a:r>
            <a:r>
              <a:rPr lang="en-US" u="sng" dirty="0"/>
              <a:t>reproduce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do living things need?</a:t>
            </a:r>
          </a:p>
          <a:p>
            <a:pPr lvl="1"/>
            <a:r>
              <a:rPr lang="en-US" dirty="0"/>
              <a:t>A place to </a:t>
            </a:r>
            <a:r>
              <a:rPr lang="en-US" u="sng" dirty="0"/>
              <a:t>live</a:t>
            </a:r>
            <a:r>
              <a:rPr lang="en-US" dirty="0"/>
              <a:t> that provides for </a:t>
            </a:r>
            <a:r>
              <a:rPr lang="en-US" u="sng" dirty="0"/>
              <a:t>all</a:t>
            </a:r>
            <a:r>
              <a:rPr lang="en-US" dirty="0"/>
              <a:t> of the organism’s needs</a:t>
            </a:r>
          </a:p>
          <a:p>
            <a:pPr lvl="1"/>
            <a:r>
              <a:rPr lang="en-US" dirty="0"/>
              <a:t>Raw materials, like </a:t>
            </a:r>
            <a:r>
              <a:rPr lang="en-US" u="sng" dirty="0"/>
              <a:t>water</a:t>
            </a:r>
            <a:r>
              <a:rPr lang="en-US" dirty="0"/>
              <a:t>, proteins, fats, and </a:t>
            </a:r>
            <a:r>
              <a:rPr lang="en-US" u="sng" dirty="0"/>
              <a:t>sugars</a:t>
            </a:r>
            <a:endParaRPr lang="en-US" dirty="0"/>
          </a:p>
          <a:p>
            <a:pPr lvl="2"/>
            <a:r>
              <a:rPr lang="en-US" dirty="0"/>
              <a:t>Most living things are made up of more than 50% </a:t>
            </a:r>
            <a:r>
              <a:rPr lang="en-US" u="sng" dirty="0"/>
              <a:t>water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3: Where does life come 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lvl="0"/>
            <a:r>
              <a:rPr lang="en-US" u="sng" dirty="0"/>
              <a:t>Spontaneous generation</a:t>
            </a:r>
            <a:r>
              <a:rPr lang="en-US" dirty="0"/>
              <a:t> – early theory that living things could come from nonliving things</a:t>
            </a:r>
          </a:p>
          <a:p>
            <a:pPr lvl="1"/>
            <a:r>
              <a:rPr lang="en-US" dirty="0"/>
              <a:t>In 1668, Francesco </a:t>
            </a:r>
            <a:r>
              <a:rPr lang="en-US" dirty="0" err="1"/>
              <a:t>Redi</a:t>
            </a:r>
            <a:r>
              <a:rPr lang="en-US" dirty="0"/>
              <a:t> performed an experiment which showed that </a:t>
            </a:r>
            <a:r>
              <a:rPr lang="en-US" u="sng" dirty="0"/>
              <a:t>fly</a:t>
            </a:r>
            <a:r>
              <a:rPr lang="en-US" dirty="0"/>
              <a:t> eggs do not come from </a:t>
            </a:r>
            <a:r>
              <a:rPr lang="en-US" u="sng" dirty="0"/>
              <a:t>meat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</a:t>
            </a:r>
            <a:r>
              <a:rPr lang="en-US" u="sng" dirty="0"/>
              <a:t>1768</a:t>
            </a:r>
            <a:r>
              <a:rPr lang="en-US" dirty="0"/>
              <a:t>, </a:t>
            </a:r>
            <a:r>
              <a:rPr lang="en-US" dirty="0" err="1"/>
              <a:t>Lazzaro</a:t>
            </a:r>
            <a:r>
              <a:rPr lang="en-US" dirty="0"/>
              <a:t> </a:t>
            </a:r>
            <a:r>
              <a:rPr lang="en-US" dirty="0" err="1"/>
              <a:t>Spallanzani</a:t>
            </a:r>
            <a:r>
              <a:rPr lang="en-US" dirty="0"/>
              <a:t> designed an experiment to show that tiny organisms come from other tiny organisms in the </a:t>
            </a:r>
            <a:r>
              <a:rPr lang="en-US" u="sng" dirty="0"/>
              <a:t>air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Disproved by Louis </a:t>
            </a:r>
            <a:r>
              <a:rPr lang="en-US" u="sng" dirty="0"/>
              <a:t>Pasteur</a:t>
            </a:r>
            <a:r>
              <a:rPr lang="en-US" dirty="0"/>
              <a:t> in the mid-1800s</a:t>
            </a:r>
          </a:p>
          <a:p>
            <a:pPr lvl="0"/>
            <a:r>
              <a:rPr lang="en-US" u="sng" dirty="0"/>
              <a:t>Biogenesis</a:t>
            </a:r>
            <a:r>
              <a:rPr lang="en-US" dirty="0"/>
              <a:t> – theory that living things can only come from other </a:t>
            </a:r>
            <a:r>
              <a:rPr lang="en-US" u="sng" dirty="0"/>
              <a:t>living</a:t>
            </a:r>
            <a:r>
              <a:rPr lang="en-US" dirty="0"/>
              <a:t> things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Alexander I. </a:t>
            </a:r>
            <a:r>
              <a:rPr lang="en-US" u="sng" dirty="0" err="1"/>
              <a:t>Oparin’s</a:t>
            </a:r>
            <a:r>
              <a:rPr lang="en-US" dirty="0"/>
              <a:t> hypothesis on the </a:t>
            </a:r>
            <a:r>
              <a:rPr lang="en-US" u="sng" dirty="0"/>
              <a:t>origins</a:t>
            </a:r>
            <a:r>
              <a:rPr lang="en-US" dirty="0"/>
              <a:t> of life – gases in Earth’s early </a:t>
            </a:r>
            <a:r>
              <a:rPr lang="en-US" u="sng" dirty="0"/>
              <a:t>atmosphere</a:t>
            </a:r>
            <a:r>
              <a:rPr lang="en-US" dirty="0"/>
              <a:t> combined to form more complex </a:t>
            </a:r>
            <a:r>
              <a:rPr lang="en-US" u="sng" dirty="0"/>
              <a:t>compounds</a:t>
            </a:r>
            <a:r>
              <a:rPr lang="en-US" dirty="0"/>
              <a:t> found in living things</a:t>
            </a:r>
          </a:p>
          <a:p>
            <a:pPr lvl="1"/>
            <a:r>
              <a:rPr lang="en-US" dirty="0"/>
              <a:t>Gases: </a:t>
            </a:r>
            <a:r>
              <a:rPr lang="en-US" u="sng" dirty="0"/>
              <a:t>ammonia</a:t>
            </a:r>
            <a:r>
              <a:rPr lang="en-US" dirty="0"/>
              <a:t>, hydrogen, </a:t>
            </a:r>
            <a:r>
              <a:rPr lang="en-US" u="sng" dirty="0"/>
              <a:t>methane</a:t>
            </a:r>
            <a:r>
              <a:rPr lang="en-US" dirty="0"/>
              <a:t>, and water vapor</a:t>
            </a:r>
          </a:p>
          <a:p>
            <a:pPr lvl="1"/>
            <a:r>
              <a:rPr lang="en-US" dirty="0"/>
              <a:t>Stanley L. </a:t>
            </a:r>
            <a:r>
              <a:rPr lang="en-US" u="sng" dirty="0"/>
              <a:t>Miller</a:t>
            </a:r>
            <a:r>
              <a:rPr lang="en-US" dirty="0"/>
              <a:t> and Harold </a:t>
            </a:r>
            <a:r>
              <a:rPr lang="en-US" u="sng" dirty="0"/>
              <a:t>Urey</a:t>
            </a:r>
            <a:r>
              <a:rPr lang="en-US" dirty="0"/>
              <a:t> tested </a:t>
            </a:r>
            <a:r>
              <a:rPr lang="en-US" dirty="0" err="1"/>
              <a:t>Oparin’s</a:t>
            </a:r>
            <a:r>
              <a:rPr lang="en-US" dirty="0"/>
              <a:t> hypothesis and showed that chemicals found in living things could be produced</a:t>
            </a:r>
          </a:p>
          <a:p>
            <a:pPr lvl="2"/>
            <a:r>
              <a:rPr lang="en-US" dirty="0"/>
              <a:t>Showed that substances present in </a:t>
            </a:r>
            <a:r>
              <a:rPr lang="en-US" u="sng" dirty="0"/>
              <a:t>living</a:t>
            </a:r>
            <a:r>
              <a:rPr lang="en-US" dirty="0"/>
              <a:t> things could be made from </a:t>
            </a:r>
            <a:r>
              <a:rPr lang="en-US" u="sng" dirty="0"/>
              <a:t>nonliving</a:t>
            </a:r>
            <a:r>
              <a:rPr lang="en-US" dirty="0"/>
              <a:t> things in the environment</a:t>
            </a:r>
          </a:p>
          <a:p>
            <a:pPr lvl="0"/>
            <a:r>
              <a:rPr lang="en-US" dirty="0"/>
              <a:t>For centuries, scientists have tried to find the origins of </a:t>
            </a:r>
            <a:r>
              <a:rPr lang="en-US" u="sng" dirty="0"/>
              <a:t>life</a:t>
            </a:r>
            <a:r>
              <a:rPr lang="en-US" dirty="0"/>
              <a:t>, and some scientists are still </a:t>
            </a:r>
            <a:r>
              <a:rPr lang="en-US" u="sng" dirty="0"/>
              <a:t>investigating</a:t>
            </a:r>
            <a:r>
              <a:rPr lang="en-US" dirty="0"/>
              <a:t> ideas about life’s origins.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4: How are living things classified?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Classification systems</a:t>
            </a:r>
          </a:p>
          <a:p>
            <a:pPr lvl="1"/>
            <a:r>
              <a:rPr lang="en-US" u="sng" dirty="0"/>
              <a:t>Aristotle</a:t>
            </a:r>
            <a:r>
              <a:rPr lang="en-US" dirty="0"/>
              <a:t> classified organisms more than 2,000 years ago.</a:t>
            </a:r>
          </a:p>
          <a:p>
            <a:pPr lvl="1"/>
            <a:r>
              <a:rPr lang="en-US" dirty="0" err="1"/>
              <a:t>Carolus</a:t>
            </a:r>
            <a:r>
              <a:rPr lang="en-US" dirty="0"/>
              <a:t> </a:t>
            </a:r>
            <a:r>
              <a:rPr lang="en-US" u="sng" dirty="0"/>
              <a:t>Linnaeus</a:t>
            </a:r>
            <a:r>
              <a:rPr lang="en-US" dirty="0"/>
              <a:t> introduced a system based on similar </a:t>
            </a:r>
            <a:r>
              <a:rPr lang="en-US" u="sng" dirty="0"/>
              <a:t>structures</a:t>
            </a:r>
            <a:r>
              <a:rPr lang="en-US" dirty="0"/>
              <a:t> of organisms</a:t>
            </a:r>
          </a:p>
          <a:p>
            <a:pPr lvl="1"/>
            <a:r>
              <a:rPr lang="en-US" dirty="0"/>
              <a:t>Modern systems based on </a:t>
            </a:r>
            <a:r>
              <a:rPr lang="en-US" u="sng" dirty="0"/>
              <a:t>phylogeny</a:t>
            </a:r>
            <a:r>
              <a:rPr lang="en-US" dirty="0"/>
              <a:t> – the evolutionary history of an organism, how it has </a:t>
            </a:r>
            <a:r>
              <a:rPr lang="en-US" u="sng" dirty="0"/>
              <a:t>changed</a:t>
            </a:r>
            <a:r>
              <a:rPr lang="en-US" dirty="0"/>
              <a:t> over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304800"/>
            <a:ext cx="5638800" cy="6172200"/>
          </a:xfrm>
        </p:spPr>
        <p:txBody>
          <a:bodyPr>
            <a:normAutofit/>
          </a:bodyPr>
          <a:lstStyle/>
          <a:p>
            <a:pPr lvl="1">
              <a:buFont typeface="+mj-lt"/>
              <a:buAutoNum type="arabicPeriod" startAt="4"/>
            </a:pPr>
            <a:r>
              <a:rPr lang="en-US" dirty="0"/>
              <a:t>Today’s </a:t>
            </a:r>
            <a:r>
              <a:rPr lang="en-US" u="sng" dirty="0"/>
              <a:t>classification</a:t>
            </a:r>
            <a:r>
              <a:rPr lang="en-US" dirty="0"/>
              <a:t> system separates organisms into </a:t>
            </a:r>
            <a:r>
              <a:rPr lang="en-US" u="sng" dirty="0"/>
              <a:t>6</a:t>
            </a:r>
            <a:r>
              <a:rPr lang="en-US" dirty="0"/>
              <a:t> kingdoms.</a:t>
            </a:r>
          </a:p>
          <a:p>
            <a:pPr lvl="2"/>
            <a:r>
              <a:rPr lang="en-US" dirty="0"/>
              <a:t>Modern classification system:</a:t>
            </a:r>
          </a:p>
          <a:p>
            <a:pPr lvl="3">
              <a:buFont typeface="Arial" pitchFamily="34" charset="0"/>
              <a:buChar char="•"/>
            </a:pPr>
            <a:r>
              <a:rPr lang="en-US" u="sng" dirty="0"/>
              <a:t>Kingdom</a:t>
            </a:r>
            <a:r>
              <a:rPr lang="en-US" dirty="0"/>
              <a:t> – first and largest category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Phylum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Class</a:t>
            </a:r>
          </a:p>
          <a:p>
            <a:pPr lvl="3">
              <a:buFont typeface="Arial" pitchFamily="34" charset="0"/>
              <a:buChar char="•"/>
            </a:pPr>
            <a:r>
              <a:rPr lang="en-US" u="sng" dirty="0"/>
              <a:t>Order</a:t>
            </a:r>
            <a:endParaRPr lang="en-US" dirty="0"/>
          </a:p>
          <a:p>
            <a:pPr lvl="3">
              <a:buFont typeface="Arial" pitchFamily="34" charset="0"/>
              <a:buChar char="•"/>
            </a:pPr>
            <a:r>
              <a:rPr lang="en-US" u="sng" dirty="0"/>
              <a:t>Family </a:t>
            </a:r>
            <a:endParaRPr lang="en-US" dirty="0"/>
          </a:p>
          <a:p>
            <a:pPr lvl="3">
              <a:buFont typeface="Arial" pitchFamily="34" charset="0"/>
              <a:buChar char="•"/>
            </a:pPr>
            <a:r>
              <a:rPr lang="en-US" dirty="0"/>
              <a:t>Genus </a:t>
            </a:r>
          </a:p>
          <a:p>
            <a:pPr lvl="3">
              <a:buFont typeface="Arial" pitchFamily="34" charset="0"/>
              <a:buChar char="•"/>
            </a:pPr>
            <a:r>
              <a:rPr lang="en-US" u="sng" dirty="0"/>
              <a:t>Species</a:t>
            </a:r>
            <a:r>
              <a:rPr lang="en-US" dirty="0"/>
              <a:t> – smallest classification category</a:t>
            </a:r>
          </a:p>
          <a:p>
            <a:pPr lvl="2"/>
            <a:r>
              <a:rPr lang="en-US" dirty="0"/>
              <a:t>Organisms that belong to the same species can </a:t>
            </a:r>
            <a:r>
              <a:rPr lang="en-US" u="sng" dirty="0"/>
              <a:t>mate</a:t>
            </a:r>
            <a:r>
              <a:rPr lang="en-US" dirty="0"/>
              <a:t> and produce </a:t>
            </a:r>
            <a:r>
              <a:rPr lang="en-US" u="sng" dirty="0"/>
              <a:t>fertile</a:t>
            </a:r>
            <a:r>
              <a:rPr lang="en-US" dirty="0"/>
              <a:t> offspring.</a:t>
            </a:r>
          </a:p>
          <a:p>
            <a:endParaRPr lang="en-US" dirty="0"/>
          </a:p>
        </p:txBody>
      </p:sp>
      <p:pic>
        <p:nvPicPr>
          <p:cNvPr id="4098" name="Picture 2" descr="http://s2.hubimg.com/u/6172903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1" y="1524000"/>
            <a:ext cx="3962400" cy="377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1: What is science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Binomial nomenclature</a:t>
            </a:r>
            <a:r>
              <a:rPr lang="en-US" dirty="0"/>
              <a:t> – two-word system used by Linnaeus used to name species</a:t>
            </a:r>
          </a:p>
          <a:p>
            <a:pPr lvl="1"/>
            <a:r>
              <a:rPr lang="en-US" dirty="0"/>
              <a:t>First word indicates the </a:t>
            </a:r>
            <a:r>
              <a:rPr lang="en-US" u="sng" dirty="0"/>
              <a:t>genus</a:t>
            </a:r>
            <a:r>
              <a:rPr lang="en-US" dirty="0"/>
              <a:t>, or group of similar species.</a:t>
            </a:r>
          </a:p>
          <a:p>
            <a:pPr lvl="1"/>
            <a:r>
              <a:rPr lang="en-US" u="sng" dirty="0"/>
              <a:t>Second</a:t>
            </a:r>
            <a:r>
              <a:rPr lang="en-US" dirty="0"/>
              <a:t> word tells something about the </a:t>
            </a:r>
            <a:r>
              <a:rPr lang="en-US" u="sng" dirty="0"/>
              <a:t>species</a:t>
            </a:r>
            <a:r>
              <a:rPr lang="en-US" dirty="0"/>
              <a:t> – what it looks like, where it is found, or who discovered it.</a:t>
            </a:r>
          </a:p>
          <a:p>
            <a:pPr lvl="1"/>
            <a:r>
              <a:rPr lang="en-US" dirty="0"/>
              <a:t>Example: </a:t>
            </a:r>
            <a:r>
              <a:rPr lang="en-US" i="1" u="sng" dirty="0"/>
              <a:t>Homo sapiens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 startAt="4"/>
            </a:pPr>
            <a:r>
              <a:rPr lang="en-US" dirty="0"/>
              <a:t>Why use scientific names?</a:t>
            </a:r>
          </a:p>
          <a:p>
            <a:pPr lvl="2"/>
            <a:r>
              <a:rPr lang="en-US" dirty="0"/>
              <a:t>To avoid </a:t>
            </a:r>
            <a:r>
              <a:rPr lang="en-US" u="sng" dirty="0"/>
              <a:t>mistakes</a:t>
            </a:r>
            <a:endParaRPr lang="en-US" dirty="0"/>
          </a:p>
          <a:p>
            <a:pPr lvl="2"/>
            <a:r>
              <a:rPr lang="en-US" dirty="0"/>
              <a:t>To show organisms in the same genus are </a:t>
            </a:r>
            <a:r>
              <a:rPr lang="en-US" u="sng" dirty="0"/>
              <a:t>related</a:t>
            </a:r>
            <a:endParaRPr lang="en-US" dirty="0"/>
          </a:p>
          <a:p>
            <a:pPr lvl="2"/>
            <a:r>
              <a:rPr lang="en-US" dirty="0"/>
              <a:t>To give </a:t>
            </a:r>
            <a:r>
              <a:rPr lang="en-US" u="sng" dirty="0"/>
              <a:t>descriptive</a:t>
            </a:r>
            <a:r>
              <a:rPr lang="en-US" dirty="0"/>
              <a:t> information</a:t>
            </a:r>
          </a:p>
          <a:p>
            <a:pPr lvl="2"/>
            <a:r>
              <a:rPr lang="en-US" dirty="0"/>
              <a:t>To allow information to be </a:t>
            </a:r>
            <a:r>
              <a:rPr lang="en-US" u="sng" dirty="0"/>
              <a:t>organized</a:t>
            </a:r>
            <a:r>
              <a:rPr lang="en-US" dirty="0"/>
              <a:t> easily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do you call this?</a:t>
            </a:r>
            <a:endParaRPr lang="en-US" dirty="0"/>
          </a:p>
        </p:txBody>
      </p:sp>
      <p:pic>
        <p:nvPicPr>
          <p:cNvPr id="1026" name="Picture 2" descr="https://encrypted-tbn2.gstatic.com/images?q=tbn:ANd9GcRZzz5Eq7o2lEUZfHW_NMUMnYA1txIwGO0yn0R0NO9eKr-NYAP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14600"/>
            <a:ext cx="6596228" cy="378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Tools for identifying organisms</a:t>
            </a:r>
          </a:p>
          <a:p>
            <a:pPr lvl="1"/>
            <a:r>
              <a:rPr lang="en-US" u="sng" dirty="0"/>
              <a:t>Field guides</a:t>
            </a:r>
            <a:r>
              <a:rPr lang="en-US" dirty="0"/>
              <a:t> – descriptions and illustrations of organisms</a:t>
            </a:r>
          </a:p>
          <a:p>
            <a:pPr lvl="1"/>
            <a:r>
              <a:rPr lang="en-US" u="sng" dirty="0"/>
              <a:t>Dichotomous keys</a:t>
            </a:r>
            <a:r>
              <a:rPr lang="en-US" dirty="0"/>
              <a:t> – detailed lists of identifying characteristics that include scientific names.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Science – an </a:t>
            </a:r>
            <a:r>
              <a:rPr lang="en-US" u="sng" dirty="0"/>
              <a:t>organized</a:t>
            </a:r>
            <a:r>
              <a:rPr lang="en-US" dirty="0"/>
              <a:t> way of studying things and finding answers to </a:t>
            </a:r>
            <a:r>
              <a:rPr lang="en-US" u="sng" dirty="0"/>
              <a:t>questions</a:t>
            </a:r>
            <a:r>
              <a:rPr lang="en-US" dirty="0"/>
              <a:t>.</a:t>
            </a:r>
          </a:p>
          <a:p>
            <a:pPr lvl="0"/>
            <a:r>
              <a:rPr lang="en-US" u="sng" dirty="0"/>
              <a:t>Critical thinking</a:t>
            </a:r>
            <a:r>
              <a:rPr lang="en-US" dirty="0"/>
              <a:t> – a process that uses certain skills to solve problems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Scientific methods – an organized way to solve a </a:t>
            </a:r>
            <a:r>
              <a:rPr lang="en-US" u="sng" dirty="0"/>
              <a:t>problem</a:t>
            </a:r>
            <a:r>
              <a:rPr lang="en-US" dirty="0"/>
              <a:t> using a series of </a:t>
            </a:r>
            <a:r>
              <a:rPr lang="en-US" u="sng" dirty="0"/>
              <a:t>steps</a:t>
            </a:r>
            <a:endParaRPr lang="en-US" dirty="0"/>
          </a:p>
          <a:p>
            <a:pPr lvl="1"/>
            <a:r>
              <a:rPr lang="en-US" dirty="0"/>
              <a:t>State the </a:t>
            </a:r>
            <a:r>
              <a:rPr lang="en-US" u="sng" dirty="0"/>
              <a:t>problem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Gather </a:t>
            </a:r>
            <a:r>
              <a:rPr lang="en-US" u="sng" dirty="0"/>
              <a:t>information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Form a </a:t>
            </a:r>
            <a:r>
              <a:rPr lang="en-US" u="sng" dirty="0"/>
              <a:t>hypothesis</a:t>
            </a:r>
            <a:r>
              <a:rPr lang="en-US" dirty="0"/>
              <a:t> – a prediction that can be </a:t>
            </a:r>
            <a:r>
              <a:rPr lang="en-US" u="sng" dirty="0"/>
              <a:t>tested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 startAt="4"/>
            </a:pPr>
            <a:r>
              <a:rPr lang="en-US" dirty="0"/>
              <a:t>Test the hypothesis with an </a:t>
            </a:r>
            <a:r>
              <a:rPr lang="en-US" u="sng" dirty="0"/>
              <a:t>experiment</a:t>
            </a:r>
            <a:r>
              <a:rPr lang="en-US" dirty="0"/>
              <a:t>.</a:t>
            </a:r>
          </a:p>
          <a:p>
            <a:pPr lvl="2"/>
            <a:r>
              <a:rPr lang="en-US" u="sng" dirty="0"/>
              <a:t>Variable</a:t>
            </a:r>
            <a:r>
              <a:rPr lang="en-US" dirty="0"/>
              <a:t> is something in an experiment that can </a:t>
            </a:r>
            <a:r>
              <a:rPr lang="en-US" u="sng" dirty="0"/>
              <a:t>change</a:t>
            </a:r>
            <a:endParaRPr lang="en-US" dirty="0"/>
          </a:p>
          <a:p>
            <a:pPr lvl="2"/>
            <a:r>
              <a:rPr lang="en-US" dirty="0"/>
              <a:t>Control is the </a:t>
            </a:r>
            <a:r>
              <a:rPr lang="en-US" u="sng" dirty="0"/>
              <a:t>standard</a:t>
            </a:r>
            <a:r>
              <a:rPr lang="en-US" dirty="0"/>
              <a:t> of comparison in an experiment; </a:t>
            </a:r>
            <a:r>
              <a:rPr lang="en-US" u="sng" dirty="0"/>
              <a:t>cannot</a:t>
            </a:r>
            <a:r>
              <a:rPr lang="en-US" dirty="0"/>
              <a:t> change.</a:t>
            </a:r>
          </a:p>
          <a:p>
            <a:endParaRPr lang="en-US" dirty="0"/>
          </a:p>
        </p:txBody>
      </p:sp>
      <p:sp>
        <p:nvSpPr>
          <p:cNvPr id="18434" name="AutoShape 2" descr="data:image/jpeg;base64,/9j/4AAQSkZJRgABAQAAAQABAAD/2wCEAAkGBxQSEhUUEBQWFBQUGBQVGRcXGBUUGBgUFBUYFxQYFRYfHCggGBolHBUVITEhJSksLi4uFx8zODQsNygtLisBCgoKDg0OGxAQGi4kICUsLCw0NSwsLCwvMC0sNCwsNCwsLCwsLCwsLCwsLCwsLCwsLCwsLCwsLCwsLCwsLCwsLP/AABEIANUA7QMBIgACEQEDEQH/xAAcAAABBQEBAQAAAAAAAAAAAAAAAQQFBgcDAgj/xABNEAACAQIDBAUGCQgHCAMAAAABAgMAEQQSIQUxQVEGEyJhcQcyUoGRoRQjQlNykrHB0RYzNGJzgqKyF0Njs8Lh8RUkRFSDw9LwdKPE/8QAGgEAAQUBAAAAAAAAAAAAAAAAAAECAwQFBv/EADURAAICAQMCAwYEBQUBAAAAAAABAgMRBBIhBTETQZEiMlFhgaEUFVJxJDM0QrFigsHR8CP/2gAMAwEAAhEDEQA/ANxooooAKKKKAEpaKKACiiigAooooASilooASloooAKKS9eJJQouxAHMm1AHSkJqr4zp5g0bJHIcRJe2TDq2IN+RKAge2ofpVt/Ey4d41wWIhD2Akd4k3MCfNZmW4FuB1pkrIxTbfYdGEpNJGgXovWaQdKcdkCN1YNrdZlzsLcT2gpPfl9VMJuvkJMmMxRvwV1jA8AqCw9dUZ9U08fMux6be/I1qi9ZJGMQljFjcSp5MySqfEMt/fUrgOmmLhNsXEmIj+cgBWQDm0JJDfukeFPq6jp7HhSw/nwMs0F0Flr0NGpaj9j7YhxUYkw8iuu423qeKsu9WHI0/Bq8U8C0UUUAFFFFABRRRQAUUUUAFFFFABRRRQAUUUUAFFJS0AFFFFABRRSXoAgelXSEYRQEXrJpL5EvYWG93PyUFxr3gCs7xrPiWvjpjMeEQukS+EY87xa9SvTctJjSqHzUQM3og3IA5sb37t/K7LDwomijXid58Sa57qWtsU3CLwvkbug0lexTkstnSGMILIAoHAC32VK4XbkijK1pF5Nr76rkW07ytGVKhWyBiRq+XMBbgCtyPA0/JtvrKcrqZZy1k0ZVVzWGiWbG4c78Pr3MQPdXlUw8hsuaJjuzHMt+RO8VENOo3sB664ttCIb5E+sKcrpy96Cf0I/AjH3ZNfUkMRhmQ2cEfZ6jxFca9YXbmlknBHLMre6uzYgP54F/SUAfWA0NMnXHusr9x0Zy/uSf7EenWQSdfhNJR5y/ImXirjnybeD66t+x+mseJxMcESmzxNIzHQpILfFkcxrf1VWDUeFbDymfC2WUCS9xcXkVQWsO5BrY+BrS6f1B1/wDzsfHkUtboVP24dzZAaWs52B04EMZ+Gy4idyb3XCSKqDkLIC3iRVu2D0kw2NBOGlD5dGUhkdSfSRgCPZXRRnGXZmHKEo90TFFJS08YFFFFABRRRQAUUUUAFFFFABRRRQAUUUUAFFFFABXmvVIaAMYfGlpMQSe22KxQJPAJOyIPUqqPVSTbTSOyLdmO4AFmbvCjU+NSe2Oic5xk6w2WOaQzdYdyiQXcKPlMXzHlrenkHR94CVwixISAXxE4aRmbhZQQTa/FgOQrAnoVO6UpdsnQQ1kYUxUe+CnbX2RipB16wsNACqt8ZcG8cmVbjsknS+41acB0TeSNDiGZXIBZVYLY21FwL++rVhJMqASyIzgastkBPMLmNvbThZAdxB8CDVnw4pJY7Fd6qb7Fai6D4UedGr/tM0n8xNPYui8Ciyxxgd0aD7qk8YZAhMKqz8A5Kr33IBI9lRcO2pEIXGQGG5AEiMJYrnQAtYMt92ote2tOSZE7Xk9SdGoTvjiPjGh+6q/PGI8RJEAFyrGwAFhYgjQeINXkmqX03jMU0WIHm/mn+i5upPgwA/eqvqYeJW15ljT2tTWTxfnXdcOG8w6+idD6udRWJxVioHF1HqIp00tmA539orCUcd0a0k/Jjj4M+vYbTfoa5RYgYaQYgL2owSxAsWjGsinnpcgHiBTmPaci2USMOIFzwrni+lbCKYuqN1atfMoJIykj21Z02xTTjJp5RVvVji1KKaNNhkDKGXUMAQeYIuK6VFdGoymEw6v5wiiBvzyipQGuwOYFoopKAFooooAKKKKACiiigAooooAKKKKACiiigApCaWvEh0Nt9AGf4XBpjmxGImkcfHTRxgSSIOrhcxrYKw0bKT+9XbC9EsEWBkiLq2nbkkfK3I3aojopigmz1cgkL1rMBqbiR7136O9K48UuaOORYncxo7hQruouQLEkEanUCrarjj9zOdtm5tdkOto9C8DG9hhorb9Vvvpr+SeD4YdF+jdfsNW9B18dj56bjzFRbCxsamqjFrDXKILpTT3JvDIRejMIPxbzx/QnmUezNan6bImVhkxs+RgLCRYplHMHshjr+tTs10im0te4Oo46jiKSzT1y8kLVqrI92xnihj4DYthpxvHZkgJ9hYXqOO2lxcUiYjDOq2IcqVlQcGDbmGt+HCrq0YxEYO5l0/17qzbAYkLFtCS9ly4r1/GkL77+2qi0lUovjDRdlrbq5Jp8MgdrQSYcFHu1rPFJ84qHNlJ4SWHr31Jtic+VgdLKfbrT7a21sOcAUYnrhEoAKP54AAsbW051XcHiYUUIsq2UWALC4HLWua12mceVF935HXaLVxn3kvUmsTN2weVvfVY2jKzTugzBCcMXYWsLu2QEHfdioPdUyJlIuGB8CDTeHCYgFoZYjEZpIsQ5cqT1SH4lVANwTkNwbVHoalHdOfCS+5Nq5p7YR5bf2LBDjMT5wxeIzc7qV+oVy+6rJ0W6Wu0owuNyiV7mKVQVSXKCSpX5MgAJtfUbuQgsFhWdgiXYnhoP9K7dK8EIcGwUg4pWSdCp8x4WDrr3gFT3NT9DrLnPM37Pz/4KWu09KjiC9r5Gmg0tMNhbQGIw8Uy7pY0cfvKDT+uhMIKSlooAKKKKACiiigAooooAKKKKACiiigArya9UhoAzKPBjDS4uJhfCGR2zEi0bTDPKj8ku9w3DUcqqeA2Lg8DNnw0suKdSxjhVw0cbMLZnYCw0NrnXxrSsHrNjVPzwvfXQxR20rjF0WwqtnSFUN79ksq35lAcp9lNWsUXia7DJ6KUlug8ZKvsY4nFygtLLkU2ZorwxLY6ojec7cN5HO1Tu1Vmw15cz4iEeeGAMqDi6kAdYo3kEXsCRfdXjoWs0WGigljKtF2GuLXIPnqdzA771Zqis1s/E3R4RPHQQVe2XOTKvKy8smBjfCkvEWDOUuboR2Sbb1vXryf4yPES5sLBLh4IoUUqzEo2IJOdkGoGm/ieNWrFbDmw7M+AytG5zPhnOVbnzmhf5BOpKnQ91cX2rKi/oU6tyCZwD4pcVfqurtkp7sfIzbqbKoOtRz8x9tzbBw8Voj8dLeNR4jWTwUfdzqk7UARIsLG1xIEaQAFisUZuc1t99B+8akWwmLmcuuHkLtpnltEiLysTmC9wFzzq19Guj64VWLN1k0mskhFrkblQfJQcB66ffqq6V7Ly2M0+jsta3pqK/yU7/AGzlW5SQolzrC+UA79Sop3g5JMVm6jBxOENmaQtEua18oOpJA7ra76uu18AJ4JYt3WIyXtuuN9V1FaMjBwOyLCqvI4sJHeUlrLyGhJNuQqnPqVk+ySL1fSao+bZX5cIHkMC4JI8TpZMoIIJsJA2oMYO88KlOkeEOFxkQkJZXghRW5tDmWQX52YNbkTyqUkzrjNlqxDT3nDkaEwCI5yRwBbqb99WrpRsFMbAYmOVh2o3G9JB5rD7xxFR6n+Ko2tYJtJFaO7cnkpUmPSFfiwwZ7IXJtYHWygc6i8ZjMrZX3SBrHvtcg+rWo7Ezv1M8My5MRhwSV/Wj7aleatl07jXjaDCSOPW3xmGFxvs8qxm37slcyqJOahPjnH/TOm3QUJTjzxk07yZKRsvCX+bNvo52yfw2q0Cm+AwixRpHGLJGoRR3KLCnNdUjl33EpaKKUQKKKKACiiigAooooAKKKKACiiigApDS0UAU/ap+D48M2kWLRUzcBiIr5QfpIT9SpIU+21sqPFRNFMCVa2oJVlYaqysNQwOoNVNdpS4NhFtHcTaPFAfFycAJbfmpN2/snhyqrfVl7kWKrMLDPMG2QuJdcQXiDOsUKsjCNuTdZbKXdmsATwA31YKabSwqzRhGYBS0bX+g6uLfVGtOw19xvVWWPIsJYCiiimjhFW26loqD6VbdGFjGXWWQ5UFi1vSdgN4HLiSBxp0YuTwhG0uR3tPaOQiKLtztqkSjMSOJfgifrEj17qjMXDjzLnj2dD1gGUTPOmW3qGYjju41w6LdJ8LhjlnjlieU9vEy5H6xz84yk9UOQ80bq0VHBAINwdQRyq8tMoe8ipK2WeCs9FejLxSNicZKJsVIoS6jLHFHe+SJd4F95Opq0WpRS1MiEy/yx7PESLjkHaUGCW3yo5AQl/osR6iar/R/CGefCYcAm7RyyfqxQWe58XVFHjWl9ONlvi4FwsY0ldC7kXCRxsHJ72OUKB3066PdHIsICYwWd7ZnbzjbcBwCjkKq2adTsjP4cluvUuFMofEmRXqkFLVoqCUUtFABRRRQAUUUUAFFFFABRSUXoAWkvRVd6bqpw659fjsN2CdHDTojBlv2hlZjbmAeFAFivRWZT47BxyQGFZsKhlu8qiRY+qRHPnqSmUuqqQda0fC4lZFV42DowDKym4IO4g0iYHY1yxECupV1DKwsVYAgg8CDoa61WulPTCLBMEZHkco0hVMoIRTqe0Rc77DjY0o6MZSeIrLPI6KCIZcJJ1cd79S4Mkan+z1DIO4G3cKdxbNlVbAxX/fsfwqVweJWVFdDdXVWB7mFxTPpDtUYXDvMwuVFlXi0jdmNB3liBTHVGT7DlZJcJlLx228WsskaLhj1bZCxaXVgoYgDLwzD10wg2rjJGHXTxwxM2QmJBnRrXBJkuMhta++9ccrRoGY3ZSXdvSLteU+807ZGGbJYh7BlIuGAN/bWj+W17OFyWOcEzJtODCpd52mdtQM/WOx/UQHKo9QFVzGzPNKpkGWSUZso16vDL5uvNmYbt/qFIFSIO0eHii4lgLWtqT/rSbFRmDTy3Mkxza71T5Cn1akcyaTS6Hw55fLDlseSQJlIKBlO8WBuO8cakehu2Pg8i4Rz8TJf4OxJOVhq0JJ4cV8COAppTDG4NZg6XK+aQw0KyaMrKeBBAPrq9qKVOOAnDcjWhS1Weg+3ziomWbTEQHq5hwJt2ZF/VYaj1jhVlFYrWHgphagClopACiiigBKbY7GCJczeoczTmq90obVB4mhEGotddbkhJOkTfJQDxN68/lE/or7TUc8uXsqBpbhrurz8Jbu9gpTGert/USf5RP6C++j8on9BffUZ8Kbn7hR8JfnQJ+Lt/UyT/KF/QX30flDJ6C++oz4S/pUfCX9KgPxlv6mSP5QSeivv/GlHSCT0V9h/Go34S3OvPXt6RpRPxdv6mSn+35PQX+KoDHBMTLO88McuVYUytoQwDOChI0BD79NQaeDEN6RqNwO0EZ5mbKJDlSzN8blRiqjqzayksSCN+aob37HBo9MunZdib4Izov8AE4oJCssMbtJ1ivJnBkVAcqrc2JDBr31tVmwm13wc00cg+KdjPEzEqoD261M264ckgaaN41VNk7RhV5RMTHCJmkSSUNExZwucDMMzEMWAsNxHKrPhukUD2SQMiSEqjTLkWS3DXdfhmAvbSq0ZSi84Ne1RnDG7Db4JkdJD82PU3+VUrpVsf4fMuIXrQDaJhGA141zAlWvcG5Yeaal9tbMighkkw69W9rKEYoGZjZVsOyCSbXtpUDAzJPGjSBepR5JBGzopClFigjGazectyQT2uF6mdu5cIi00LqbHmfLXGEW7ZnSuHKIoQvxYCdXnysoUWAKEBhu5VFY7HnHzA5lWOBsqLe+eUizSE7gFBKi/G55VK7S2Th8VfrUVmQkZl0dGt8lxYgi/Cql+SQwvZys0d7jERdmZL/PKNHA9IAi28b6fTqoxeZIdVpZxszKWUSGPwxyujfKVlvw3EXB41w2bNnijb0kUnxtr7705G0OriKYhwQtij21a98qqo3sx0sOJqM6PXEbKwysksoKk3IDNnAJ7g4repvVnKLW5KW19zpi8O2IkWBbZVtJLqBcA9iMXOpJFz3L31IvGRvBHiLX8KiNn4eaXrZIpFUGQhCyBlcKLEnUGwIygg/J76exbZkiKxYxcqMQAwN4mN9AGOsbHkffUMdZB2OKfI7bJLOBwaZbIfOhk+cZnH0b2T+ECunSdskJ6m/xxEUZI1zvvHflFz+6a7QQhFVV3KAo8ALCrcZbnwInyMMTjTgsRHjEHZFoZxuBhY9lj9BjfwJq8jpG3oL7TVUxWHWRGRxdXBUjmCLGvHRDaTmAwyZTJhmMDEjUhQCjHxUqaz9ZUoy3LzMnqbnWlODwW/wDKJvQX2n8KkNmbWEpykZW8b38KriShiAyix0uBY112Z2Z0A9K32iqRl06y3esvKLiKWkFLTTcEqudJ/PTwP21Y6rXSY/GJ9H76VFPXfyX9CLxHnGvFe8R5xrnSmA+4tFFJQIFLSUUAFFc2nUb2UeJApVlU7mB8CDQO2s91H7bhZoWyC7KY3AG89XIslh4hLeunxkHMe0UoN91I8MWLcHkYQyLJKSouiIupUjtsbkagajKPbTvEQLIpWRQyneCLg11FFqSEVGO1D52OUtyIyTCvHGUjZ5I80ZWNmF0KupBWQ65AB5pv3VNT7HglQKpXOjdYGB7Qe4a5trlOUAjkByrhamuO2ektswYMvmuhKOv0WGvq3HjUU6d3KNDS9SlW8WLP+Rhs8Y7PEiCRCud5cyWiLsSxu9/jATpZd171YF6QBCVxEbxuoBa2V0C7s4YG5HqB7qjVbFhSnwgEHTrDGvWgcdR2Ce8rXrB4JYwQtyWN2ZjmZzxLsdSaYqG/eL1/Vq0s18skNo7FSbLJC/Vv5yuuVkbTeyHRvEWPfUDHsiZJHXEL2JnBaWG5HmKpBU9qO+XfqBffe1OI8U+COZQZMLvaNRdor73iHyk5pw1tyq0YLFpMiyRMHRxcMNQRTVO2h4T4LmnsqvxZHuEMCZFVVAQAAAbgANAKrPTFQkYiUZ2nJQKbeaNXbwA4niRVixuLjw8TSSHKi6nedTuAG8knQDvqpQM8sjYiYWdxlRN/VRXuF+kdC3fpwp+h0zusz5eZec2uER+xoZWCdfmy4csIw+hYkWEjD0gvZvx1NTVFFdTCCisEaWAqKj+Jxyn5GKTIeXXRXZPWULfVqVqM6QRExZ08+FlmX/pnMwHiuYeuotRDfBkGqq8WqUfkWNN48R9tPMEP94X6f2XNMIJA2UruOUg9x1FSOA/SV+kf5TWIcnSvbX7otopaQUU06UKrfSX86n0fvqyVW+kv5xPD76VFPXfyX9Ct9JNrJhe3IGILZRlAJva/MVW36fRA6RSkc/ix7s1OfKh+bX9qP5DWc1FOxxY3Q6Cm6rfPOcl/Tp7Cd8Uw9UZ/xVKbI6QDFFxhYpJOqAZvNU2JtoL6m9ZZV88h0tsVOOBiY+yZR99JG155LNnSqIrPPqWGfGSqrloWjKJ1gz5dV1uLA6GwJse6n2J2ZiFh64SRlAnWaoV0y5rEZtPfXDpZPnkxoB82ML6+pLfeKddJNsg7MlVQfzKLp3gDT2GnTtjBrc+5QqoqUpRa/YznZWCjxG1zDiIldZZZFYa9kqha6kW4rbWn/lO2DhsE0CYWMRl1lZrXFwCoUWva2p4Uy2M/VbQbFSMsUYadwznUZxlXTdftc+FdfKDtBcXLHJFLGypHk1a2pYk62qB2rO1GvXDbOMHHyKViFAUmw3VqvQt82Dj7jIvskasoxTWBBtu3g3B1A32HOtR6An/cx+0m/vDUtOc8lXrCSpTS8x5sTZks0rJIweRRmyymdUZb2zK0cmW3dlFWGTZOIAFsLg2A/tcQp/uyfbTLYuKEePJO74M398gH21aG2xyX30y/V1UvE2Q0zr8OLkl6FdbZ0h87BQerEYkfZFXH8mmfdhljPNcbjV/wVaBtc+j766JtYHepsPX7aih1HTyeFIl30v4ehTPgnUylBJI5U5XBcSIhK5gM7AOWsw3c6dVxlkBxmLtuLwsP3oQP8IrvV5PKyYusx4rSQhqEXNh8URhm6sSxvIyWzRl1dQWyaWazcLXO+9TdQ2LgLY6I3AAw+I1O6/WQkDx31JXGMpJSWUTdMk43r4MdY12lKlzmK6gEdkG1rgc+/vrj1zDens1qS/2dJoAA1xfskHT/ANNcTh3F7q2mh0OhrYrVcFiGEdVkZjFD0W9lehiByb2U56lvRPsNKMK50CNr3GpNy+IuTgrX4GlIp58AYGzkJpe7Hhu3U2x20IcOhZmAA/rG0Gnorzpjsj5ciZPex4ikaIRbIcljyDdn+G1TWA/SV+kf5TVa6L7UXFKZUvlMhHa8662BJ8dD66suzf0lfpN/Kaxp4UmcnOO3U4/1FsFLSClqI3hKrvSYduPwP2irFVC8oW22gmiVVDXQtqT6VvuobS5ZHZpbNVHwq1lsq3lUPYj/AGv/AGmrPKsnTTbzYhYwyqvxhOl+EbVW6rWNSeUXdJpLNLB12rkBUz5P9qLh8QXctYpJoqlifjlNrAHlUMK79GsFNNKFw9g3VvcnTQygcjUU0nB5HahQcHveEWPa+MjkllmkLKkjLlWQ5dAipfJe19PGmOL6ZTtmjjIZW0I6vLcbgAurHfyHCuOM2MsMkglPXOmUGxZRcqrHW5Y2zW3jwq9bXwUWGwk5hREswUZQBvYDU7zwpj2qUU+ckWoxWq0od+zM9wEWJxjuiuVKAlgT1I0bKdBdiQTbhS7e6PHCNGGcMzqWNltaxFu0SSd/dUh0HxN8Y1zrIk7evrUY2rv5Q8UHxSqP6uJB62Zj9gX205yas2rtjIxW2PU7JPjBU8SOz61/mFad5Px/uS97zn/7WrMcSOyfFf5hU9sfbE0cCrHP1YBk0yow1kY31F6sQko8sk1egt1kfDq79+S/v+lP/wDG/wD0R05ivYkNa3C591VnoZtBsRipUllEjthyI+yEvkkV3AtvNgD6jViXQ667xasfqnNia+Bga3S2aaSrsXKR6Ez+kfaadYTEnJKCfOUWuf1qaRSlTdd9doYg5IW7MbBdOJPavVGpPfwVa3LJwwI+PxPcYF9kIP8AiFSF6pmO2/LFPiBBHGwaZu07ML5FWIWAG74v31w/KrGfN4ceuSuqhOMYpNmpZ0PW2y3xhwy7zSqilmIVVBJJ0AA4k1mu3umUskoOG7ESXykgEvfeWB3LyHrrzt7H4vFKEcxIgNyq57MRqM3O3KoU7Jm5x/xVLC2tPOS9oeh30+3ZB5JmLp5iF3xxseYLIfvp/B5TpACDC+u/LKDv37xVWOy5uUZ/eI+6vDYCUC7KoA45h94FWPxcX/cab0ty5cX6F1Xyo3ABjnsLaXjO7dxrziPKff8AqsQ1tRdkXX61UIWtprbT/SvVhU6m3ysehBtaLLjOns736uNY/wBZiZD7NBVcxeIkmbPO7O3DNw+iNw9VJRakbb7sXBoXknb4qYcsR9scf4Voeyv0keLfYaznyTnsz/to/wC7FaPsn9JHi32Gqcu7OZuX8X/uLWKWkFLUZsiVlvlW/SYv2X+M1qVY95Z8Sy4qEKbXh/7hqK33TS6T/Ur9mUPbn9V9Jv5DTKuU07OVJJIDH2ZSL92te1lXdce2oMcFrW2Rle2j3Vi8l6kzuRqVj9/XcuI0quijZeGDEgjNcHQgHdIfxps4pwaZQup8aOzPcndtQGSfEM0uQNK4AFj5lkv4XWpTb/SBZ0EaRtZmV5C5WxykNlQA3ILC+ttPGon4PlF3KxqOegFNpMfCu7M/f5q+02BqPGccdixKiElBT/t7Bg4erkWSEsjobrbW1wQRYixBvu3V6x2EaRnlmlysxuzPlA0sNBoALAaU2k24SLRLlHMf+R0+2o5lZjdzr9Y/WO71CpFnzZPHSux5jD6nWcIu6XOOYSw9TFrVwiOvZ803OuupN99gPVXaLDXOiljzNyfbTyPZ7nfYeNK2uxpabQyqkpuXoNVJBDKSrKbqykhlI4gjdViw/TfFqAHMUtuMsQLetgRemEezF+USfdTlMKg3KPtpvdYZZv0dF/8AMimPh05xZ8yLDDvEJb7Xpvids4+YWkxDIp3rHliHh2Rf30lqKVfIhh0vS19oI8wxhQFG4C1e6az4+NNCwvyHaPsFMpdrMfzaW73/APEfjRgtu2K4X2JY0zxG0410zZjyXtH3VDzFm1lckcvNX2fjTc4pRogv4DT20uCOdsvPC+79CTl2pI3mKEHNu0fYNBTSV76yMWPC+6/co40xlncg65d+7U+2tf6MbBw8UUciRjOyIxdu012UE6ndqeFSVw3GN1PqsdFFNxcm+2ePsQ3RzolDLhQZ42Ejlze7owBY5Tbhp3VT9tbLfCTGGQ5hbMj2tnS/L0hxrZ6qXlKwQfDLLbtQyIQf1ZCEcH2g+qr0JbWcZpdfZLUZl2kzOaKKKtHRMv8A5JzpOOPWxH+D/I1ouyP0geLfYazXySt8ZMO+E/zCtJ2N+kL4t9hqpP3mczqP6z6otopaQUtRmwJWMeWz9Lh/Y/8AcNbPVF6edBn2hMkiSrHkTJYqTftFr7++mWLMcF7p1sKr1KbwuTDTGOWv/vGucmGB4n12b7a08eSCf/mI/qN+Nev6IJv+YT6h/Gq+yZvWavQz95p/Qyn4LbcB6iyfYbV3wcjxfmyVvv8ANY+okXGtaiPJBJxxK/UP40q+SF+OIX6h/Gl2zfkVW+n5ypYMukBY3Y+snMfUToPVXuHCE7lJPM6+87q1mHyT5f61b96k/fTlfJkfnx6l/wA6PDmT16rQ19n9jLI9mk+cbeGtO48Eg4X7zWkf0Zt8+Pq/50o8mbfPj6v+dJ4Uif8ANNL+r7GfKLUtaEPJn/b/AMA/GvX9GSn/AIhh4KtHhSE/NtL+r7GdXrjJjEXedeQ1rSJPJRE2/Ey+xfwpI/JHhxvmlP1R91HhSEfV9L8X6GWy7T9Ee2mc2IZvOJty3CtiPkkwvzs3tX8KRfJDg/lSTH94D7qPCkRvrGm+foYqXUbvdXJ8SeFbf/RBgr+dNblnH4V7XyRYHnN9f/KjwZjfzijGFn0MHKlt9zXZcNz0rek8leAHyZT/ANRh9ldk8mOzhvic+Msv3NS+BL4jF1XTLyf/AL6mATRAIx7j9hrcNkNH1EPZP5qLj+oKkz5NNm7jhyRu/Ozbvr1OxbCgUBVSwUAAXbcBYcamqhs7mB1yyOu2eFxjPcrfWR+ifbVa8ojr8Akyqb5ouP8AaLWl/wCxofQ97fjTfH9GcLMhjliDIbXGZxuNxqDfeKmTMOrRWQmpPHB8z0lfQ39HOzf+VH15v/OvQ8nezR/wq+tpD9rVY8aPwN7xkZn5JnCnEEgmxi48bNWkbCN5x+8ft/GpPZvRXCYcMIIETNYta5uQLC9zUjBgY0N1QA8xVeTy8mTbpZTv8TPGRyKWkFLTS8JRRRQAUUUUIAooooECiiikFCg0UUoMKKKKBEFFFFAoUUUUgBRRRSiBRRRQKFLRRQAUUUUAFFFFABRRRQAUUUU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CEAAkGBxQSEhUUEBQWFBQUGBQVGRcXGBUUGBgUFBUYFxQYFRYfHCggGBolHBUVITEhJSksLi4uFx8zODQsNygtLisBCgoKDg0OGxAQGi4kICUsLCw0NSwsLCwvMC0sNCwsNCwsLCwsLCwsLCwsLCwsLCwsLCwsLCwsLCwsLCwsLCwsLP/AABEIANUA7QMBIgACEQEDEQH/xAAcAAABBQEBAQAAAAAAAAAAAAAAAQQFBgcDAgj/xABNEAACAQIDBAUGCQgHCAMAAAABAgMAEQQSIQUxQVEGEyJhcQcyUoGRoRQjQlNykrHB0RYzNGJzgqKyF0Njs8Lh8RUkRFSDw9LwdKPE/8QAGgEAAQUBAAAAAAAAAAAAAAAAAAECAwQFBv/EADURAAICAQMCAwYEBQUBAAAAAAABAgMRBBIhBTETQZEiMlFhgaEUFVJxJDM0QrFigsHR8CP/2gAMAwEAAhEDEQA/ANxooooAKKKKAEpaKKACiiigAooooASilooASloooAKKS9eJJQouxAHMm1AHSkJqr4zp5g0bJHIcRJe2TDq2IN+RKAge2ofpVt/Ey4d41wWIhD2Akd4k3MCfNZmW4FuB1pkrIxTbfYdGEpNJGgXovWaQdKcdkCN1YNrdZlzsLcT2gpPfl9VMJuvkJMmMxRvwV1jA8AqCw9dUZ9U08fMux6be/I1qi9ZJGMQljFjcSp5MySqfEMt/fUrgOmmLhNsXEmIj+cgBWQDm0JJDfukeFPq6jp7HhSw/nwMs0F0Flr0NGpaj9j7YhxUYkw8iuu423qeKsu9WHI0/Bq8U8C0UUUAFFFFABRRRQAUUUUAFFFFABRRRQAUUUUAFFJS0AFFFFABRRSXoAgelXSEYRQEXrJpL5EvYWG93PyUFxr3gCs7xrPiWvjpjMeEQukS+EY87xa9SvTctJjSqHzUQM3og3IA5sb37t/K7LDwomijXid58Sa57qWtsU3CLwvkbug0lexTkstnSGMILIAoHAC32VK4XbkijK1pF5Nr76rkW07ytGVKhWyBiRq+XMBbgCtyPA0/JtvrKcrqZZy1k0ZVVzWGiWbG4c78Pr3MQPdXlUw8hsuaJjuzHMt+RO8VENOo3sB664ttCIb5E+sKcrpy96Cf0I/AjH3ZNfUkMRhmQ2cEfZ6jxFca9YXbmlknBHLMre6uzYgP54F/SUAfWA0NMnXHusr9x0Zy/uSf7EenWQSdfhNJR5y/ImXirjnybeD66t+x+mseJxMcESmzxNIzHQpILfFkcxrf1VWDUeFbDymfC2WUCS9xcXkVQWsO5BrY+BrS6f1B1/wDzsfHkUtboVP24dzZAaWs52B04EMZ+Gy4idyb3XCSKqDkLIC3iRVu2D0kw2NBOGlD5dGUhkdSfSRgCPZXRRnGXZmHKEo90TFFJS08YFFFFABRRRQAUUUUAFFFFABRRRQAUUUUAFFFFABXmvVIaAMYfGlpMQSe22KxQJPAJOyIPUqqPVSTbTSOyLdmO4AFmbvCjU+NSe2Oic5xk6w2WOaQzdYdyiQXcKPlMXzHlrenkHR94CVwixISAXxE4aRmbhZQQTa/FgOQrAnoVO6UpdsnQQ1kYUxUe+CnbX2RipB16wsNACqt8ZcG8cmVbjsknS+41acB0TeSNDiGZXIBZVYLY21FwL++rVhJMqASyIzgastkBPMLmNvbThZAdxB8CDVnw4pJY7Fd6qb7Fai6D4UedGr/tM0n8xNPYui8Ciyxxgd0aD7qk8YZAhMKqz8A5Kr33IBI9lRcO2pEIXGQGG5AEiMJYrnQAtYMt92ote2tOSZE7Xk9SdGoTvjiPjGh+6q/PGI8RJEAFyrGwAFhYgjQeINXkmqX03jMU0WIHm/mn+i5upPgwA/eqvqYeJW15ljT2tTWTxfnXdcOG8w6+idD6udRWJxVioHF1HqIp00tmA539orCUcd0a0k/Jjj4M+vYbTfoa5RYgYaQYgL2owSxAsWjGsinnpcgHiBTmPaci2USMOIFzwrni+lbCKYuqN1atfMoJIykj21Z02xTTjJp5RVvVji1KKaNNhkDKGXUMAQeYIuK6VFdGoymEw6v5wiiBvzyipQGuwOYFoopKAFooooAKKKKACiiigAooooAKKKKACiiigApCaWvEh0Nt9AGf4XBpjmxGImkcfHTRxgSSIOrhcxrYKw0bKT+9XbC9EsEWBkiLq2nbkkfK3I3aojopigmz1cgkL1rMBqbiR7136O9K48UuaOORYncxo7hQruouQLEkEanUCrarjj9zOdtm5tdkOto9C8DG9hhorb9Vvvpr+SeD4YdF+jdfsNW9B18dj56bjzFRbCxsamqjFrDXKILpTT3JvDIRejMIPxbzx/QnmUezNan6bImVhkxs+RgLCRYplHMHshjr+tTs10im0te4Oo46jiKSzT1y8kLVqrI92xnihj4DYthpxvHZkgJ9hYXqOO2lxcUiYjDOq2IcqVlQcGDbmGt+HCrq0YxEYO5l0/17qzbAYkLFtCS9ly4r1/GkL77+2qi0lUovjDRdlrbq5Jp8MgdrQSYcFHu1rPFJ84qHNlJ4SWHr31Jtic+VgdLKfbrT7a21sOcAUYnrhEoAKP54AAsbW051XcHiYUUIsq2UWALC4HLWua12mceVF935HXaLVxn3kvUmsTN2weVvfVY2jKzTugzBCcMXYWsLu2QEHfdioPdUyJlIuGB8CDTeHCYgFoZYjEZpIsQ5cqT1SH4lVANwTkNwbVHoalHdOfCS+5Nq5p7YR5bf2LBDjMT5wxeIzc7qV+oVy+6rJ0W6Wu0owuNyiV7mKVQVSXKCSpX5MgAJtfUbuQgsFhWdgiXYnhoP9K7dK8EIcGwUg4pWSdCp8x4WDrr3gFT3NT9DrLnPM37Pz/4KWu09KjiC9r5Gmg0tMNhbQGIw8Uy7pY0cfvKDT+uhMIKSlooAKKKKACiiigAooooAKKKKACiiigArya9UhoAzKPBjDS4uJhfCGR2zEi0bTDPKj8ku9w3DUcqqeA2Lg8DNnw0suKdSxjhVw0cbMLZnYCw0NrnXxrSsHrNjVPzwvfXQxR20rjF0WwqtnSFUN79ksq35lAcp9lNWsUXia7DJ6KUlug8ZKvsY4nFygtLLkU2ZorwxLY6ojec7cN5HO1Tu1Vmw15cz4iEeeGAMqDi6kAdYo3kEXsCRfdXjoWs0WGigljKtF2GuLXIPnqdzA771Zqis1s/E3R4RPHQQVe2XOTKvKy8smBjfCkvEWDOUuboR2Sbb1vXryf4yPES5sLBLh4IoUUqzEo2IJOdkGoGm/ieNWrFbDmw7M+AytG5zPhnOVbnzmhf5BOpKnQ91cX2rKi/oU6tyCZwD4pcVfqurtkp7sfIzbqbKoOtRz8x9tzbBw8Voj8dLeNR4jWTwUfdzqk7UARIsLG1xIEaQAFisUZuc1t99B+8akWwmLmcuuHkLtpnltEiLysTmC9wFzzq19Guj64VWLN1k0mskhFrkblQfJQcB66ffqq6V7Ly2M0+jsta3pqK/yU7/AGzlW5SQolzrC+UA79Sop3g5JMVm6jBxOENmaQtEua18oOpJA7ra76uu18AJ4JYt3WIyXtuuN9V1FaMjBwOyLCqvI4sJHeUlrLyGhJNuQqnPqVk+ySL1fSao+bZX5cIHkMC4JI8TpZMoIIJsJA2oMYO88KlOkeEOFxkQkJZXghRW5tDmWQX52YNbkTyqUkzrjNlqxDT3nDkaEwCI5yRwBbqb99WrpRsFMbAYmOVh2o3G9JB5rD7xxFR6n+Ko2tYJtJFaO7cnkpUmPSFfiwwZ7IXJtYHWygc6i8ZjMrZX3SBrHvtcg+rWo7Ezv1M8My5MRhwSV/Wj7aleatl07jXjaDCSOPW3xmGFxvs8qxm37slcyqJOahPjnH/TOm3QUJTjzxk07yZKRsvCX+bNvo52yfw2q0Cm+AwixRpHGLJGoRR3KLCnNdUjl33EpaKKUQKKKKACiiigAooooAKKKKACiiigApDS0UAU/ap+D48M2kWLRUzcBiIr5QfpIT9SpIU+21sqPFRNFMCVa2oJVlYaqysNQwOoNVNdpS4NhFtHcTaPFAfFycAJbfmpN2/snhyqrfVl7kWKrMLDPMG2QuJdcQXiDOsUKsjCNuTdZbKXdmsATwA31YKabSwqzRhGYBS0bX+g6uLfVGtOw19xvVWWPIsJYCiiimjhFW26loqD6VbdGFjGXWWQ5UFi1vSdgN4HLiSBxp0YuTwhG0uR3tPaOQiKLtztqkSjMSOJfgifrEj17qjMXDjzLnj2dD1gGUTPOmW3qGYjju41w6LdJ8LhjlnjlieU9vEy5H6xz84yk9UOQ80bq0VHBAINwdQRyq8tMoe8ipK2WeCs9FejLxSNicZKJsVIoS6jLHFHe+SJd4F95Opq0WpRS1MiEy/yx7PESLjkHaUGCW3yo5AQl/osR6iar/R/CGefCYcAm7RyyfqxQWe58XVFHjWl9ONlvi4FwsY0ldC7kXCRxsHJ72OUKB3066PdHIsICYwWd7ZnbzjbcBwCjkKq2adTsjP4cluvUuFMofEmRXqkFLVoqCUUtFABRRRQAUUUUAFFFFABRSUXoAWkvRVd6bqpw659fjsN2CdHDTojBlv2hlZjbmAeFAFivRWZT47BxyQGFZsKhlu8qiRY+qRHPnqSmUuqqQda0fC4lZFV42DowDKym4IO4g0iYHY1yxECupV1DKwsVYAgg8CDoa61WulPTCLBMEZHkco0hVMoIRTqe0Rc77DjY0o6MZSeIrLPI6KCIZcJJ1cd79S4Mkan+z1DIO4G3cKdxbNlVbAxX/fsfwqVweJWVFdDdXVWB7mFxTPpDtUYXDvMwuVFlXi0jdmNB3liBTHVGT7DlZJcJlLx228WsskaLhj1bZCxaXVgoYgDLwzD10wg2rjJGHXTxwxM2QmJBnRrXBJkuMhta++9ccrRoGY3ZSXdvSLteU+807ZGGbJYh7BlIuGAN/bWj+W17OFyWOcEzJtODCpd52mdtQM/WOx/UQHKo9QFVzGzPNKpkGWSUZso16vDL5uvNmYbt/qFIFSIO0eHii4lgLWtqT/rSbFRmDTy3Mkxza71T5Cn1akcyaTS6Hw55fLDlseSQJlIKBlO8WBuO8cakehu2Pg8i4Rz8TJf4OxJOVhq0JJ4cV8COAppTDG4NZg6XK+aQw0KyaMrKeBBAPrq9qKVOOAnDcjWhS1Weg+3ziomWbTEQHq5hwJt2ZF/VYaj1jhVlFYrWHgphagClopACiiigBKbY7GCJczeoczTmq90obVB4mhEGotddbkhJOkTfJQDxN68/lE/or7TUc8uXsqBpbhrurz8Jbu9gpTGert/USf5RP6C++j8on9BffUZ8Kbn7hR8JfnQJ+Lt/UyT/KF/QX30flDJ6C++oz4S/pUfCX9KgPxlv6mSP5QSeivv/GlHSCT0V9h/Go34S3OvPXt6RpRPxdv6mSn+35PQX+KoDHBMTLO88McuVYUytoQwDOChI0BD79NQaeDEN6RqNwO0EZ5mbKJDlSzN8blRiqjqzayksSCN+aob37HBo9MunZdib4Izov8AE4oJCssMbtJ1ivJnBkVAcqrc2JDBr31tVmwm13wc00cg+KdjPEzEqoD261M264ckgaaN41VNk7RhV5RMTHCJmkSSUNExZwucDMMzEMWAsNxHKrPhukUD2SQMiSEqjTLkWS3DXdfhmAvbSq0ZSi84Ne1RnDG7Db4JkdJD82PU3+VUrpVsf4fMuIXrQDaJhGA141zAlWvcG5Yeaal9tbMighkkw69W9rKEYoGZjZVsOyCSbXtpUDAzJPGjSBepR5JBGzopClFigjGazectyQT2uF6mdu5cIi00LqbHmfLXGEW7ZnSuHKIoQvxYCdXnysoUWAKEBhu5VFY7HnHzA5lWOBsqLe+eUizSE7gFBKi/G55VK7S2Th8VfrUVmQkZl0dGt8lxYgi/Cql+SQwvZys0d7jERdmZL/PKNHA9IAi28b6fTqoxeZIdVpZxszKWUSGPwxyujfKVlvw3EXB41w2bNnijb0kUnxtr7705G0OriKYhwQtij21a98qqo3sx0sOJqM6PXEbKwysksoKk3IDNnAJ7g4repvVnKLW5KW19zpi8O2IkWBbZVtJLqBcA9iMXOpJFz3L31IvGRvBHiLX8KiNn4eaXrZIpFUGQhCyBlcKLEnUGwIygg/J76exbZkiKxYxcqMQAwN4mN9AGOsbHkffUMdZB2OKfI7bJLOBwaZbIfOhk+cZnH0b2T+ECunSdskJ6m/xxEUZI1zvvHflFz+6a7QQhFVV3KAo8ALCrcZbnwInyMMTjTgsRHjEHZFoZxuBhY9lj9BjfwJq8jpG3oL7TVUxWHWRGRxdXBUjmCLGvHRDaTmAwyZTJhmMDEjUhQCjHxUqaz9ZUoy3LzMnqbnWlODwW/wDKJvQX2n8KkNmbWEpykZW8b38KriShiAyix0uBY112Z2Z0A9K32iqRl06y3esvKLiKWkFLTTcEqudJ/PTwP21Y6rXSY/GJ9H76VFPXfyX9CLxHnGvFe8R5xrnSmA+4tFFJQIFLSUUAFFc2nUb2UeJApVlU7mB8CDQO2s91H7bhZoWyC7KY3AG89XIslh4hLeunxkHMe0UoN91I8MWLcHkYQyLJKSouiIupUjtsbkagajKPbTvEQLIpWRQyneCLg11FFqSEVGO1D52OUtyIyTCvHGUjZ5I80ZWNmF0KupBWQ65AB5pv3VNT7HglQKpXOjdYGB7Qe4a5trlOUAjkByrhamuO2ektswYMvmuhKOv0WGvq3HjUU6d3KNDS9SlW8WLP+Rhs8Y7PEiCRCud5cyWiLsSxu9/jATpZd171YF6QBCVxEbxuoBa2V0C7s4YG5HqB7qjVbFhSnwgEHTrDGvWgcdR2Ce8rXrB4JYwQtyWN2ZjmZzxLsdSaYqG/eL1/Vq0s18skNo7FSbLJC/Vv5yuuVkbTeyHRvEWPfUDHsiZJHXEL2JnBaWG5HmKpBU9qO+XfqBffe1OI8U+COZQZMLvaNRdor73iHyk5pw1tyq0YLFpMiyRMHRxcMNQRTVO2h4T4LmnsqvxZHuEMCZFVVAQAAAbgANAKrPTFQkYiUZ2nJQKbeaNXbwA4niRVixuLjw8TSSHKi6nedTuAG8knQDvqpQM8sjYiYWdxlRN/VRXuF+kdC3fpwp+h0zusz5eZec2uER+xoZWCdfmy4csIw+hYkWEjD0gvZvx1NTVFFdTCCisEaWAqKj+Jxyn5GKTIeXXRXZPWULfVqVqM6QRExZ08+FlmX/pnMwHiuYeuotRDfBkGqq8WqUfkWNN48R9tPMEP94X6f2XNMIJA2UruOUg9x1FSOA/SV+kf5TWIcnSvbX7otopaQUU06UKrfSX86n0fvqyVW+kv5xPD76VFPXfyX9Ct9JNrJhe3IGILZRlAJva/MVW36fRA6RSkc/ix7s1OfKh+bX9qP5DWc1FOxxY3Q6Cm6rfPOcl/Tp7Cd8Uw9UZ/xVKbI6QDFFxhYpJOqAZvNU2JtoL6m9ZZV88h0tsVOOBiY+yZR99JG155LNnSqIrPPqWGfGSqrloWjKJ1gz5dV1uLA6GwJse6n2J2ZiFh64SRlAnWaoV0y5rEZtPfXDpZPnkxoB82ML6+pLfeKddJNsg7MlVQfzKLp3gDT2GnTtjBrc+5QqoqUpRa/YznZWCjxG1zDiIldZZZFYa9kqha6kW4rbWn/lO2DhsE0CYWMRl1lZrXFwCoUWva2p4Uy2M/VbQbFSMsUYadwznUZxlXTdftc+FdfKDtBcXLHJFLGypHk1a2pYk62qB2rO1GvXDbOMHHyKViFAUmw3VqvQt82Dj7jIvskasoxTWBBtu3g3B1A32HOtR6An/cx+0m/vDUtOc8lXrCSpTS8x5sTZks0rJIweRRmyymdUZb2zK0cmW3dlFWGTZOIAFsLg2A/tcQp/uyfbTLYuKEePJO74M398gH21aG2xyX30y/V1UvE2Q0zr8OLkl6FdbZ0h87BQerEYkfZFXH8mmfdhljPNcbjV/wVaBtc+j766JtYHepsPX7aih1HTyeFIl30v4ehTPgnUylBJI5U5XBcSIhK5gM7AOWsw3c6dVxlkBxmLtuLwsP3oQP8IrvV5PKyYusx4rSQhqEXNh8URhm6sSxvIyWzRl1dQWyaWazcLXO+9TdQ2LgLY6I3AAw+I1O6/WQkDx31JXGMpJSWUTdMk43r4MdY12lKlzmK6gEdkG1rgc+/vrj1zDens1qS/2dJoAA1xfskHT/ANNcTh3F7q2mh0OhrYrVcFiGEdVkZjFD0W9lehiByb2U56lvRPsNKMK50CNr3GpNy+IuTgrX4GlIp58AYGzkJpe7Hhu3U2x20IcOhZmAA/rG0Gnorzpjsj5ciZPex4ikaIRbIcljyDdn+G1TWA/SV+kf5TVa6L7UXFKZUvlMhHa8662BJ8dD66suzf0lfpN/Kaxp4UmcnOO3U4/1FsFLSClqI3hKrvSYduPwP2irFVC8oW22gmiVVDXQtqT6VvuobS5ZHZpbNVHwq1lsq3lUPYj/AGv/AGmrPKsnTTbzYhYwyqvxhOl+EbVW6rWNSeUXdJpLNLB12rkBUz5P9qLh8QXctYpJoqlifjlNrAHlUMK79GsFNNKFw9g3VvcnTQygcjUU0nB5HahQcHveEWPa+MjkllmkLKkjLlWQ5dAipfJe19PGmOL6ZTtmjjIZW0I6vLcbgAurHfyHCuOM2MsMkglPXOmUGxZRcqrHW5Y2zW3jwq9bXwUWGwk5hREswUZQBvYDU7zwpj2qUU+ckWoxWq0od+zM9wEWJxjuiuVKAlgT1I0bKdBdiQTbhS7e6PHCNGGcMzqWNltaxFu0SSd/dUh0HxN8Y1zrIk7evrUY2rv5Q8UHxSqP6uJB62Zj9gX205yas2rtjIxW2PU7JPjBU8SOz61/mFad5Px/uS97zn/7WrMcSOyfFf5hU9sfbE0cCrHP1YBk0yow1kY31F6sQko8sk1egt1kfDq79+S/v+lP/wDG/wD0R05ivYkNa3C591VnoZtBsRipUllEjthyI+yEvkkV3AtvNgD6jViXQ667xasfqnNia+Bga3S2aaSrsXKR6Ez+kfaadYTEnJKCfOUWuf1qaRSlTdd9doYg5IW7MbBdOJPavVGpPfwVa3LJwwI+PxPcYF9kIP8AiFSF6pmO2/LFPiBBHGwaZu07ML5FWIWAG74v31w/KrGfN4ceuSuqhOMYpNmpZ0PW2y3xhwy7zSqilmIVVBJJ0AA4k1mu3umUskoOG7ESXykgEvfeWB3LyHrrzt7H4vFKEcxIgNyq57MRqM3O3KoU7Jm5x/xVLC2tPOS9oeh30+3ZB5JmLp5iF3xxseYLIfvp/B5TpACDC+u/LKDv37xVWOy5uUZ/eI+6vDYCUC7KoA45h94FWPxcX/cab0ty5cX6F1Xyo3ABjnsLaXjO7dxrziPKff8AqsQ1tRdkXX61UIWtprbT/SvVhU6m3ysehBtaLLjOns736uNY/wBZiZD7NBVcxeIkmbPO7O3DNw+iNw9VJRakbb7sXBoXknb4qYcsR9scf4Voeyv0keLfYaznyTnsz/to/wC7FaPsn9JHi32Gqcu7OZuX8X/uLWKWkFLUZsiVlvlW/SYv2X+M1qVY95Z8Sy4qEKbXh/7hqK33TS6T/Ur9mUPbn9V9Jv5DTKuU07OVJJIDH2ZSL92te1lXdce2oMcFrW2Rle2j3Vi8l6kzuRqVj9/XcuI0quijZeGDEgjNcHQgHdIfxps4pwaZQup8aOzPcndtQGSfEM0uQNK4AFj5lkv4XWpTb/SBZ0EaRtZmV5C5WxykNlQA3ILC+ttPGon4PlF3KxqOegFNpMfCu7M/f5q+02BqPGccdixKiElBT/t7Bg4erkWSEsjobrbW1wQRYixBvu3V6x2EaRnlmlysxuzPlA0sNBoALAaU2k24SLRLlHMf+R0+2o5lZjdzr9Y/WO71CpFnzZPHSux5jD6nWcIu6XOOYSw9TFrVwiOvZ803OuupN99gPVXaLDXOiljzNyfbTyPZ7nfYeNK2uxpabQyqkpuXoNVJBDKSrKbqykhlI4gjdViw/TfFqAHMUtuMsQLetgRemEezF+USfdTlMKg3KPtpvdYZZv0dF/8AMimPh05xZ8yLDDvEJb7Xpvids4+YWkxDIp3rHliHh2Rf30lqKVfIhh0vS19oI8wxhQFG4C1e6az4+NNCwvyHaPsFMpdrMfzaW73/APEfjRgtu2K4X2JY0zxG0410zZjyXtH3VDzFm1lckcvNX2fjTc4pRogv4DT20uCOdsvPC+79CTl2pI3mKEHNu0fYNBTSV76yMWPC+6/co40xlncg65d+7U+2tf6MbBw8UUciRjOyIxdu012UE6ndqeFSVw3GN1PqsdFFNxcm+2ePsQ3RzolDLhQZ42Ejlze7owBY5Tbhp3VT9tbLfCTGGQ5hbMj2tnS/L0hxrZ6qXlKwQfDLLbtQyIQf1ZCEcH2g+qr0JbWcZpdfZLUZl2kzOaKKKtHRMv8A5JzpOOPWxH+D/I1ouyP0geLfYazXySt8ZMO+E/zCtJ2N+kL4t9hqpP3mczqP6z6otopaQUtRmwJWMeWz9Lh/Y/8AcNbPVF6edBn2hMkiSrHkTJYqTftFr7++mWLMcF7p1sKr1KbwuTDTGOWv/vGucmGB4n12b7a08eSCf/mI/qN+Nev6IJv+YT6h/Gq+yZvWavQz95p/Qyn4LbcB6iyfYbV3wcjxfmyVvv8ANY+okXGtaiPJBJxxK/UP40q+SF+OIX6h/Gl2zfkVW+n5ypYMukBY3Y+snMfUToPVXuHCE7lJPM6+87q1mHyT5f61b96k/fTlfJkfnx6l/wA6PDmT16rQ19n9jLI9mk+cbeGtO48Eg4X7zWkf0Zt8+Pq/50o8mbfPj6v+dJ4Uif8ANNL+r7GfKLUtaEPJn/b/AMA/GvX9GSn/AIhh4KtHhSE/NtL+r7GdXrjJjEXedeQ1rSJPJRE2/Ey+xfwpI/JHhxvmlP1R91HhSEfV9L8X6GWy7T9Ee2mc2IZvOJty3CtiPkkwvzs3tX8KRfJDg/lSTH94D7qPCkRvrGm+foYqXUbvdXJ8SeFbf/RBgr+dNblnH4V7XyRYHnN9f/KjwZjfzijGFn0MHKlt9zXZcNz0rek8leAHyZT/ANRh9ldk8mOzhvic+Msv3NS+BL4jF1XTLyf/AL6mATRAIx7j9hrcNkNH1EPZP5qLj+oKkz5NNm7jhyRu/Ozbvr1OxbCgUBVSwUAAXbcBYcamqhs7mB1yyOu2eFxjPcrfWR+ifbVa8ojr8Akyqb5ouP8AaLWl/wCxofQ97fjTfH9GcLMhjliDIbXGZxuNxqDfeKmTMOrRWQmpPHB8z0lfQ39HOzf+VH15v/OvQ8nezR/wq+tpD9rVY8aPwN7xkZn5JnCnEEgmxi48bNWkbCN5x+8ft/GpPZvRXCYcMIIETNYta5uQLC9zUjBgY0N1QA8xVeTy8mTbpZTv8TPGRyKWkFLTS8JRRRQAUUUUIAooooECiiikFCg0UUoMKKKKBEFFFFAoUUUUgBRRRSiBRRRQKFLRRQAUUUUAFFFFABRRRQAUUUU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Science Experiments for Kids at Home with Sir Teddy Bert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28575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 startAt="5"/>
            </a:pPr>
            <a:r>
              <a:rPr lang="en-US" u="sng" dirty="0"/>
              <a:t>Analyze</a:t>
            </a:r>
            <a:r>
              <a:rPr lang="en-US" dirty="0"/>
              <a:t> data.</a:t>
            </a:r>
          </a:p>
          <a:p>
            <a:pPr lvl="1">
              <a:buAutoNum type="arabicPeriod" startAt="5"/>
            </a:pPr>
            <a:r>
              <a:rPr lang="en-US" dirty="0"/>
              <a:t>Draw </a:t>
            </a:r>
            <a:r>
              <a:rPr lang="en-US" u="sng" dirty="0"/>
              <a:t>conclusions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7410" name="Picture 2" descr="https://encrypted-tbn0.gstatic.com/images?q=tbn:ANd9GcQZxnjTZShR_1LSIzU_ichaKH3Ju4WM4QTZs9Sb5N03kICw8olu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5048250" cy="32043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5943600"/>
            <a:ext cx="7424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What is a conclusion you could make based on this data?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Theories and laws</a:t>
            </a:r>
          </a:p>
          <a:p>
            <a:pPr lvl="1"/>
            <a:r>
              <a:rPr lang="en-US" dirty="0"/>
              <a:t>Scientific </a:t>
            </a:r>
            <a:r>
              <a:rPr lang="en-US" u="sng" dirty="0"/>
              <a:t>theory</a:t>
            </a:r>
            <a:r>
              <a:rPr lang="en-US" dirty="0"/>
              <a:t> – an </a:t>
            </a:r>
            <a:r>
              <a:rPr lang="en-US" u="sng" dirty="0"/>
              <a:t>explanation</a:t>
            </a:r>
            <a:r>
              <a:rPr lang="en-US" dirty="0"/>
              <a:t> of things or events based on scientific knowledge; the result of </a:t>
            </a:r>
            <a:r>
              <a:rPr lang="en-US" u="sng" dirty="0"/>
              <a:t>many</a:t>
            </a:r>
            <a:r>
              <a:rPr lang="en-US" dirty="0"/>
              <a:t> observations and experiments.</a:t>
            </a:r>
          </a:p>
          <a:p>
            <a:pPr lvl="1"/>
            <a:r>
              <a:rPr lang="en-US" u="sng" dirty="0"/>
              <a:t>Scientific law</a:t>
            </a:r>
            <a:r>
              <a:rPr lang="en-US" dirty="0"/>
              <a:t> – a statement about how things work in nature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International System of Units (</a:t>
            </a:r>
            <a:r>
              <a:rPr lang="en-US" u="sng" dirty="0"/>
              <a:t>SI</a:t>
            </a:r>
            <a:r>
              <a:rPr lang="en-US" dirty="0"/>
              <a:t>) – standard system of </a:t>
            </a:r>
            <a:r>
              <a:rPr lang="en-US" u="sng" dirty="0"/>
              <a:t>measurements</a:t>
            </a:r>
            <a:r>
              <a:rPr lang="en-US" dirty="0"/>
              <a:t> used by scientists</a:t>
            </a:r>
          </a:p>
          <a:p>
            <a:pPr lvl="1"/>
            <a:r>
              <a:rPr lang="en-US" dirty="0"/>
              <a:t>Length = millimeter, centimeter, </a:t>
            </a:r>
            <a:r>
              <a:rPr lang="en-US" u="sng" dirty="0"/>
              <a:t>meter</a:t>
            </a:r>
            <a:r>
              <a:rPr lang="en-US" dirty="0"/>
              <a:t>, kilometer</a:t>
            </a:r>
          </a:p>
          <a:p>
            <a:pPr lvl="1"/>
            <a:r>
              <a:rPr lang="en-US" u="sng" dirty="0"/>
              <a:t>Volume</a:t>
            </a:r>
            <a:r>
              <a:rPr lang="en-US" dirty="0"/>
              <a:t> = milliliter, liter</a:t>
            </a:r>
          </a:p>
          <a:p>
            <a:pPr lvl="1"/>
            <a:r>
              <a:rPr lang="en-US" dirty="0"/>
              <a:t>Mass = </a:t>
            </a:r>
            <a:r>
              <a:rPr lang="en-US" u="sng" dirty="0"/>
              <a:t>grams</a:t>
            </a:r>
            <a:r>
              <a:rPr lang="en-US" dirty="0"/>
              <a:t>, kilogram, </a:t>
            </a:r>
            <a:r>
              <a:rPr lang="en-US" dirty="0" err="1"/>
              <a:t>tonne</a:t>
            </a:r>
            <a:endParaRPr lang="en-US" dirty="0"/>
          </a:p>
          <a:p>
            <a:endParaRPr lang="en-US" dirty="0"/>
          </a:p>
        </p:txBody>
      </p:sp>
      <p:pic>
        <p:nvPicPr>
          <p:cNvPr id="15362" name="Picture 2" descr="http://www.eventprophire.com/_images/products/large/20080519124818_tonne_weight_prop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1208" y="3505200"/>
            <a:ext cx="2209391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2: Living </a:t>
            </a:r>
            <a:r>
              <a:rPr lang="en-US" dirty="0" smtClean="0"/>
              <a:t>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776</Words>
  <Application>Microsoft Office PowerPoint</Application>
  <PresentationFormat>On-screen Show (4:3)</PresentationFormat>
  <Paragraphs>81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1: Exploring and Classifying Life</vt:lpstr>
      <vt:lpstr>Section 1: What is science?</vt:lpstr>
      <vt:lpstr>Slide 3</vt:lpstr>
      <vt:lpstr>Slide 4</vt:lpstr>
      <vt:lpstr>Slide 5</vt:lpstr>
      <vt:lpstr>Slide 6</vt:lpstr>
      <vt:lpstr>Slide 7</vt:lpstr>
      <vt:lpstr>Slide 8</vt:lpstr>
      <vt:lpstr>Section 2: Living Things</vt:lpstr>
      <vt:lpstr>Slide 10</vt:lpstr>
      <vt:lpstr>Slide 11</vt:lpstr>
      <vt:lpstr>Slide 12</vt:lpstr>
      <vt:lpstr>Slide 13</vt:lpstr>
      <vt:lpstr>Section 3: Where does life come from?</vt:lpstr>
      <vt:lpstr>Slide 15</vt:lpstr>
      <vt:lpstr>Slide 16</vt:lpstr>
      <vt:lpstr>Section 4: How are living things classified?</vt:lpstr>
      <vt:lpstr>Slide 18</vt:lpstr>
      <vt:lpstr>Slide 19</vt:lpstr>
      <vt:lpstr>Slide 20</vt:lpstr>
      <vt:lpstr>Slide 21</vt:lpstr>
      <vt:lpstr>Slide 22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Exploring and Classifying Life</dc:title>
  <dc:creator>Kelly</dc:creator>
  <cp:lastModifiedBy>Kelly</cp:lastModifiedBy>
  <cp:revision>10</cp:revision>
  <dcterms:created xsi:type="dcterms:W3CDTF">2014-07-28T21:45:22Z</dcterms:created>
  <dcterms:modified xsi:type="dcterms:W3CDTF">2014-08-12T20:17:48Z</dcterms:modified>
</cp:coreProperties>
</file>