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81" r:id="rId13"/>
    <p:sldId id="266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5" autoAdjust="0"/>
    <p:restoredTop sz="94660"/>
  </p:normalViewPr>
  <p:slideViewPr>
    <p:cSldViewPr>
      <p:cViewPr varScale="1">
        <p:scale>
          <a:sx n="68" d="100"/>
          <a:sy n="6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Symbol" pitchFamily="18" charset="2"/>
              <a:buChar char="¨"/>
              <a:defRPr/>
            </a:lvl1pPr>
            <a:lvl2pPr>
              <a:buFont typeface="Courier New" pitchFamily="49" charset="0"/>
              <a:buChar char="o"/>
              <a:defRPr sz="3000"/>
            </a:lvl2pPr>
            <a:lvl3pPr>
              <a:buFont typeface="Wingdings" pitchFamily="2" charset="2"/>
              <a:buChar char="§"/>
              <a:defRPr sz="2800"/>
            </a:lvl3pPr>
            <a:lvl4pPr>
              <a:buFont typeface="Arial" pitchFamily="34" charset="0"/>
              <a:buChar char="•"/>
              <a:defRPr sz="2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7176-290E-4559-8A2D-938F92D1E3D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DF4E-531E-4430-8CA1-C598304E1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2: </a:t>
            </a:r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Transporting and storing organelles</a:t>
            </a:r>
          </a:p>
          <a:p>
            <a:pPr lvl="2"/>
            <a:r>
              <a:rPr lang="en-US" u="sng" dirty="0"/>
              <a:t>Golgi bodies</a:t>
            </a:r>
            <a:r>
              <a:rPr lang="en-US" dirty="0"/>
              <a:t> move substances out of a cell or to other parts of a cell</a:t>
            </a:r>
          </a:p>
          <a:p>
            <a:pPr lvl="3"/>
            <a:r>
              <a:rPr lang="en-US" sz="2800" dirty="0"/>
              <a:t>Package substances for </a:t>
            </a:r>
            <a:r>
              <a:rPr lang="en-US" sz="2800" u="sng" dirty="0"/>
              <a:t>transport</a:t>
            </a:r>
            <a:endParaRPr lang="en-US" sz="2800" dirty="0"/>
          </a:p>
          <a:p>
            <a:pPr lvl="2"/>
            <a:r>
              <a:rPr lang="en-US" u="sng" dirty="0"/>
              <a:t>Vacuoles</a:t>
            </a:r>
            <a:r>
              <a:rPr lang="en-US" dirty="0"/>
              <a:t> – membrane-bound temporary storage spaces</a:t>
            </a:r>
          </a:p>
          <a:p>
            <a:pPr lvl="3"/>
            <a:r>
              <a:rPr lang="en-US" sz="2800" dirty="0"/>
              <a:t>Can store </a:t>
            </a:r>
            <a:r>
              <a:rPr lang="en-US" sz="2800" u="sng" dirty="0"/>
              <a:t>water</a:t>
            </a:r>
            <a:r>
              <a:rPr lang="en-US" sz="2800" dirty="0"/>
              <a:t>, </a:t>
            </a:r>
            <a:r>
              <a:rPr lang="en-US" sz="2800" u="sng" dirty="0"/>
              <a:t>waste</a:t>
            </a:r>
            <a:r>
              <a:rPr lang="en-US" sz="2800" dirty="0"/>
              <a:t>, and other materials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images.wisegeek.com/plant-cell-diagra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77153"/>
            <a:ext cx="7619999" cy="6935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342900" lvl="1" indent="-342900">
              <a:buFont typeface="Symbol" pitchFamily="18" charset="2"/>
              <a:buChar char="¨"/>
            </a:pPr>
            <a:r>
              <a:rPr lang="en-US" sz="3200" dirty="0" smtClean="0"/>
              <a:t>Recycling organelles – </a:t>
            </a:r>
            <a:r>
              <a:rPr lang="en-US" sz="3200" u="sng" dirty="0" err="1" smtClean="0"/>
              <a:t>lysosomes</a:t>
            </a:r>
            <a:r>
              <a:rPr lang="en-US" sz="3200" dirty="0" smtClean="0"/>
              <a:t> break down food molecules and cell wastes</a:t>
            </a:r>
          </a:p>
          <a:p>
            <a:endParaRPr lang="en-US" dirty="0"/>
          </a:p>
        </p:txBody>
      </p:sp>
      <p:pic>
        <p:nvPicPr>
          <p:cNvPr id="37890" name="Picture 2" descr="http://8fb80e.medialib.glogster.com/media/cb356961fb7833de13f2d4da4b40ab6f28d3c4645986a5bdc13fb2eae9c4cdce/lysosome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09800"/>
            <a:ext cx="4540139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From cell to organism</a:t>
            </a:r>
          </a:p>
          <a:p>
            <a:pPr lvl="1"/>
            <a:r>
              <a:rPr lang="en-US" sz="3200" u="sng" dirty="0"/>
              <a:t>Tissue</a:t>
            </a:r>
            <a:r>
              <a:rPr lang="en-US" sz="3200" dirty="0"/>
              <a:t> – group of similar cells working together on one job</a:t>
            </a:r>
          </a:p>
          <a:p>
            <a:pPr lvl="1"/>
            <a:r>
              <a:rPr lang="en-US" sz="3200" dirty="0"/>
              <a:t>Different types of tissues working together make up an </a:t>
            </a:r>
            <a:r>
              <a:rPr lang="en-US" sz="3200" u="sng" dirty="0"/>
              <a:t>organ</a:t>
            </a:r>
            <a:endParaRPr lang="en-US" sz="3200" dirty="0"/>
          </a:p>
          <a:p>
            <a:pPr lvl="1"/>
            <a:r>
              <a:rPr lang="en-US" sz="3200" dirty="0"/>
              <a:t>A </a:t>
            </a:r>
            <a:r>
              <a:rPr lang="en-US" sz="3200" u="sng" dirty="0"/>
              <a:t>group</a:t>
            </a:r>
            <a:r>
              <a:rPr lang="en-US" sz="3200" dirty="0"/>
              <a:t> of organs working together on a particular </a:t>
            </a:r>
            <a:r>
              <a:rPr lang="en-US" sz="3200" u="sng" dirty="0"/>
              <a:t>function</a:t>
            </a:r>
            <a:r>
              <a:rPr lang="en-US" sz="3200" dirty="0"/>
              <a:t> form a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2: Viewing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Magnifying cells</a:t>
            </a:r>
          </a:p>
          <a:p>
            <a:pPr lvl="1"/>
            <a:r>
              <a:rPr lang="en-US" sz="3200" dirty="0"/>
              <a:t>Early microscopes – lenses made images </a:t>
            </a:r>
            <a:r>
              <a:rPr lang="en-US" sz="3200" u="sng" dirty="0"/>
              <a:t>larger</a:t>
            </a:r>
            <a:r>
              <a:rPr lang="en-US" sz="3200" dirty="0"/>
              <a:t> but not always </a:t>
            </a:r>
            <a:r>
              <a:rPr lang="en-US" sz="3200" u="sng" dirty="0"/>
              <a:t>clear</a:t>
            </a:r>
            <a:endParaRPr lang="en-US" sz="3200" dirty="0"/>
          </a:p>
          <a:p>
            <a:pPr lvl="2"/>
            <a:r>
              <a:rPr lang="en-US" dirty="0"/>
              <a:t>The first microscope was invented in the late </a:t>
            </a:r>
            <a:r>
              <a:rPr lang="en-US" u="sng" dirty="0"/>
              <a:t>1500s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1"/>
            <a:r>
              <a:rPr lang="en-US" sz="3200" dirty="0"/>
              <a:t>Modern microscopes that use lenses to bend </a:t>
            </a:r>
            <a:r>
              <a:rPr lang="en-US" sz="3200" u="sng" dirty="0"/>
              <a:t>light</a:t>
            </a:r>
            <a:endParaRPr lang="en-US" sz="32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simple</a:t>
            </a:r>
            <a:r>
              <a:rPr lang="en-US" dirty="0"/>
              <a:t> microscope has one lens while a compound microscope has </a:t>
            </a:r>
            <a:r>
              <a:rPr lang="en-US" u="sng" dirty="0"/>
              <a:t>multiple</a:t>
            </a:r>
            <a:r>
              <a:rPr lang="en-US" dirty="0"/>
              <a:t> lenses.</a:t>
            </a:r>
          </a:p>
          <a:p>
            <a:endParaRPr lang="en-US" dirty="0"/>
          </a:p>
        </p:txBody>
      </p:sp>
      <p:pic>
        <p:nvPicPr>
          <p:cNvPr id="11266" name="Picture 2" descr="http://www.microscope-depot.com/images/product/microscope_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199"/>
            <a:ext cx="48006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A </a:t>
            </a:r>
            <a:r>
              <a:rPr lang="en-US" u="sng" dirty="0" smtClean="0"/>
              <a:t>stereomicroscope</a:t>
            </a:r>
            <a:r>
              <a:rPr lang="en-US" dirty="0" smtClean="0"/>
              <a:t>, which has two eyepieces, creates a three dimensional image.</a:t>
            </a:r>
          </a:p>
          <a:p>
            <a:pPr lvl="2"/>
            <a:r>
              <a:rPr lang="en-US" dirty="0" smtClean="0"/>
              <a:t>Powers of the eyepiece multiplied by objective  lenses determine </a:t>
            </a:r>
            <a:r>
              <a:rPr lang="en-US" u="sng" dirty="0" smtClean="0"/>
              <a:t>total</a:t>
            </a:r>
            <a:r>
              <a:rPr lang="en-US" dirty="0" smtClean="0"/>
              <a:t> </a:t>
            </a:r>
            <a:r>
              <a:rPr lang="en-US" u="sng" dirty="0" smtClean="0"/>
              <a:t>magnification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9938" name="Picture 2" descr="http://www.optimaxonline.com/images/Stereo%20microscope%20bas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733800"/>
            <a:ext cx="2857500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Electron</a:t>
            </a:r>
            <a:r>
              <a:rPr lang="en-US" sz="3200" dirty="0"/>
              <a:t> microscopes – more powerful than other microscopes</a:t>
            </a:r>
          </a:p>
          <a:p>
            <a:pPr lvl="2"/>
            <a:r>
              <a:rPr lang="en-US" dirty="0"/>
              <a:t>Use a </a:t>
            </a:r>
            <a:r>
              <a:rPr lang="en-US" u="sng" dirty="0"/>
              <a:t>magnetic</a:t>
            </a:r>
            <a:r>
              <a:rPr lang="en-US" dirty="0"/>
              <a:t> field in a vacuum to bend electronic beams</a:t>
            </a:r>
          </a:p>
          <a:p>
            <a:pPr lvl="2"/>
            <a:r>
              <a:rPr lang="en-US" dirty="0"/>
              <a:t>Can magnify up to one </a:t>
            </a:r>
            <a:r>
              <a:rPr lang="en-US" u="sng" dirty="0"/>
              <a:t>million</a:t>
            </a:r>
            <a:r>
              <a:rPr lang="en-US" dirty="0"/>
              <a:t> times</a:t>
            </a:r>
          </a:p>
          <a:p>
            <a:pPr lvl="2"/>
            <a:r>
              <a:rPr lang="en-US" dirty="0"/>
              <a:t>Images must be </a:t>
            </a:r>
            <a:r>
              <a:rPr lang="en-US" u="sng" dirty="0"/>
              <a:t>photographed</a:t>
            </a:r>
            <a:r>
              <a:rPr lang="en-US" dirty="0"/>
              <a:t> or produced electronically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Development of the cell theory</a:t>
            </a:r>
          </a:p>
          <a:p>
            <a:pPr lvl="1"/>
            <a:r>
              <a:rPr lang="en-US" sz="3200" dirty="0"/>
              <a:t>Robert </a:t>
            </a:r>
            <a:r>
              <a:rPr lang="en-US" sz="3200" u="sng" dirty="0"/>
              <a:t>Hooke</a:t>
            </a:r>
            <a:r>
              <a:rPr lang="en-US" sz="3200" dirty="0"/>
              <a:t> looked at cork under a microscope and named the little boxes he saw “</a:t>
            </a:r>
            <a:r>
              <a:rPr lang="en-US" sz="3200" u="sng" dirty="0"/>
              <a:t>cells</a:t>
            </a:r>
            <a:r>
              <a:rPr lang="en-US" sz="3200" dirty="0"/>
              <a:t>” in 1665.</a:t>
            </a:r>
          </a:p>
          <a:p>
            <a:pPr lvl="1"/>
            <a:r>
              <a:rPr lang="en-US" sz="3200" dirty="0"/>
              <a:t>The </a:t>
            </a:r>
            <a:r>
              <a:rPr lang="en-US" sz="3200" u="sng" dirty="0"/>
              <a:t>cell theory</a:t>
            </a:r>
            <a:r>
              <a:rPr lang="en-US" sz="3200" dirty="0"/>
              <a:t> resulted from many scientists’ observations and conclusions – mainly Matthias </a:t>
            </a:r>
            <a:r>
              <a:rPr lang="en-US" sz="3200" dirty="0" err="1"/>
              <a:t>Schleiden</a:t>
            </a:r>
            <a:r>
              <a:rPr lang="en-US" sz="3200" dirty="0"/>
              <a:t>, Theodor Schwann, and Rudolf Virchow.</a:t>
            </a:r>
          </a:p>
          <a:p>
            <a:pPr lvl="2"/>
            <a:r>
              <a:rPr lang="en-US" dirty="0"/>
              <a:t> In the 1830s, </a:t>
            </a:r>
            <a:r>
              <a:rPr lang="en-US" u="sng" dirty="0" err="1"/>
              <a:t>Schleiden</a:t>
            </a:r>
            <a:r>
              <a:rPr lang="en-US" dirty="0"/>
              <a:t> studied </a:t>
            </a:r>
            <a:r>
              <a:rPr lang="en-US" u="sng" dirty="0"/>
              <a:t>plant</a:t>
            </a:r>
            <a:r>
              <a:rPr lang="en-US" dirty="0"/>
              <a:t> parts and concluded that all plants are made up of cells.</a:t>
            </a:r>
          </a:p>
          <a:p>
            <a:pPr lvl="2"/>
            <a:r>
              <a:rPr lang="en-US" dirty="0"/>
              <a:t>Schwann studied many different </a:t>
            </a:r>
            <a:r>
              <a:rPr lang="en-US" u="sng" dirty="0"/>
              <a:t>animal</a:t>
            </a:r>
            <a:r>
              <a:rPr lang="en-US" dirty="0"/>
              <a:t> parts under a microscope and concluded that all animals are made up of cells in the </a:t>
            </a:r>
            <a:r>
              <a:rPr lang="en-US" u="sng" dirty="0"/>
              <a:t>1830s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Later, Virchow proposed that </a:t>
            </a:r>
            <a:r>
              <a:rPr lang="en-US" u="sng" dirty="0"/>
              <a:t>every</a:t>
            </a:r>
            <a:r>
              <a:rPr lang="en-US" dirty="0"/>
              <a:t> cell came from a cell that already </a:t>
            </a:r>
            <a:r>
              <a:rPr lang="en-US" u="sng" dirty="0"/>
              <a:t>existed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1: Cell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Cell Theory:</a:t>
            </a:r>
          </a:p>
          <a:p>
            <a:pPr lvl="2"/>
            <a:r>
              <a:rPr lang="en-US" dirty="0"/>
              <a:t>The basic unit of </a:t>
            </a:r>
            <a:r>
              <a:rPr lang="en-US" u="sng" dirty="0"/>
              <a:t>organization</a:t>
            </a:r>
            <a:r>
              <a:rPr lang="en-US" dirty="0"/>
              <a:t> (structure and function) is the cell</a:t>
            </a:r>
          </a:p>
          <a:p>
            <a:pPr lvl="2"/>
            <a:r>
              <a:rPr lang="en-US" dirty="0"/>
              <a:t>All organisms are composed of </a:t>
            </a:r>
            <a:r>
              <a:rPr lang="en-US" u="sng" dirty="0"/>
              <a:t>one</a:t>
            </a:r>
            <a:r>
              <a:rPr lang="en-US" dirty="0"/>
              <a:t> or </a:t>
            </a:r>
            <a:r>
              <a:rPr lang="en-US" u="sng" dirty="0"/>
              <a:t>more</a:t>
            </a:r>
            <a:r>
              <a:rPr lang="en-US" dirty="0"/>
              <a:t> cells</a:t>
            </a:r>
          </a:p>
          <a:p>
            <a:pPr lvl="2"/>
            <a:r>
              <a:rPr lang="en-US" u="sng" dirty="0"/>
              <a:t>New</a:t>
            </a:r>
            <a:r>
              <a:rPr lang="en-US" dirty="0"/>
              <a:t> cells come from old cells through cell </a:t>
            </a:r>
            <a:r>
              <a:rPr lang="en-US" u="sng" dirty="0"/>
              <a:t>division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3: Viruses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Virus – a </a:t>
            </a:r>
            <a:r>
              <a:rPr lang="en-US" u="sng" dirty="0"/>
              <a:t>nonliving</a:t>
            </a:r>
            <a:r>
              <a:rPr lang="en-US" dirty="0"/>
              <a:t> strand of hereditary material surrounded by a </a:t>
            </a:r>
            <a:r>
              <a:rPr lang="en-US" u="sng" dirty="0"/>
              <a:t>protein</a:t>
            </a:r>
            <a:r>
              <a:rPr lang="en-US" dirty="0"/>
              <a:t> coating</a:t>
            </a:r>
          </a:p>
          <a:p>
            <a:pPr lvl="0"/>
            <a:r>
              <a:rPr lang="en-US" dirty="0"/>
              <a:t>Virus </a:t>
            </a:r>
            <a:r>
              <a:rPr lang="en-US" u="sng" dirty="0"/>
              <a:t>multiplication</a:t>
            </a:r>
            <a:r>
              <a:rPr lang="en-US" dirty="0"/>
              <a:t> – viruses can make copies of themselves only inside a living </a:t>
            </a:r>
            <a:r>
              <a:rPr lang="en-US" u="sng" dirty="0"/>
              <a:t>host</a:t>
            </a:r>
            <a:r>
              <a:rPr lang="en-US" dirty="0"/>
              <a:t> cell.</a:t>
            </a:r>
          </a:p>
          <a:p>
            <a:endParaRPr lang="en-US" dirty="0"/>
          </a:p>
        </p:txBody>
      </p:sp>
      <p:sp>
        <p:nvSpPr>
          <p:cNvPr id="6146" name="AutoShape 2" descr="data:image/jpeg;base64,/9j/4AAQSkZJRgABAQAAAQABAAD/2wCEAAkGBxQTEhUTExQWFhUWGR8bGRgWGBcdIBobGxoaIB8hHBkcHCkhIiAnHBwfIjQjJSksLi4uGh8zODMsNygtLisBCgoKDg0OGxAQGzQkICQsLDc0NC8sMDQwNywwLCw0LC8sNDQwLCw0LCw0LCwsLCwsLCw0LCwsLCwsLywsLCwsLP/AABEIALEBHAMBIgACEQEDEQH/xAAbAAACAgMBAAAAAAAAAAAAAAAFBgMEAAIHAf/EAEUQAAIBAgQDBgMECAUEAQQDAAECEQMhAAQSMQVBUQYTImFxgTKRoUKxwfAUIzNSYnKC0QeSsuHxNENzwhYVJKKzRGOD/8QAGgEAAgMBAQAAAAAAAAAAAAAAAgMAAQQFBv/EADMRAAICAQMCBAMIAgIDAAAAAAECABEDEiExBEETIlHwMnGBIzNhkaGxwdHh8RRyNEJS/9oADAMBAAIRAxEAPwDfhApLSKCorMEXUoIlRBmTNpuIwL4g0Bjf4ZI66YifUtqjkMCP8OqwOYdf36RknyZT/fBfjTRJ2JkbTuJE25aU9fa/nWx6MpExH4RF6sSPCL2Bkt4Zm3hFj9YGwvivBBOpSbA3I+GY8XqbRM354zOOCTE7yFMeFiZMHz/DFBxyuIi0+4+t+c42ou0WIR77TJZFVTy3iDvfe4ggm0eeDGRqwUDqFfUTceFgRAtFplhbmeRwrJIgySbded4j2254OcNfSdLSBqUQSfDEhmjqRO+1vLAZU2kjlwuTSiZBQ33mdZMgbEHnzxxgVahA8R29IGOzcEBI5wZ9BvpI/oa/U+c45E2mdIUgfxfm5xOhNM/0/mPBoDaO3+GdMCnXP/cLKD10wY+s/IYaa1MtjlvCeMVcvU1UhPJlaSpHQj8kYcKf+IChZ7gBuUuSPXTpFp88K6rp8hyF1F3KLesLtwdmvFvP++IjnstR+Oss/wAMt9Vt9cIfGe1lWuTLah0NlHQBQfqcD8vxUhpqKGH7th6Xwa9FkI8x/KBpbkCdT4fx+k76aVSZ+yy3P9IEffhkWnKAGrpI2VCvhv5LfqfXCF2b4vWqQKOSUUz9uo+hTHnp8X9IbD9l80zABFp61uxkAdYk3At0k+WOd1WPQ1AfqI5R6zypmaggIhZptKmAR5n/AG9cCOM8GzFTMI4YKXGolVb9XpAFhMsb2O5jBzS6/Huf3STO0WEE9JNrYqcOp5kuRrWlTXV9lCAf6tjeZPnhGNiu4qQi9jcoVOA081mB3Fc1CKYao9Q6jMkKNhBtccoxuauVruqFRQVaZV7qoZ5AsecXvufvg4R2fK1DXqPNGXDMGI1AFhJjkWG3OcWOGZGi71sxRaBTOpEa9gguyzN7xeRhzMPUmh791tBAJ7cyVeMN3i0/C6IYlV+OYCmGBjoYtfF6sAGAbWBuO5BU7GxFmiOYxTy/Elqtr7siowCsY1LA2Jm4t/63xbzLCD+v7vTdlILBg0AGRBIE7jbnGEMN6qoQNjm5pmqeWqDSXZv4ajHcdNcgH64572iRabEpQQjb9k4Efzhipt6YfcznqjKfGHCi4gkgx/SVnlcg8pxz/tLxTUpC1lBO6VRM9QLlZ8iJxs6NW1VAyUxihVqmRpuWsqqOZ5AfT3w18E7CqIqZxiSbiiDf+thf2X58sX+A8KTJr3rgHMuCST/2wR8K+cG5HoLYmr8R1bsINz6/1GD7kcr43ZeoY+XHsPX+pNQTYcwqM3TpqEpKtNB8IQACfu+/niq+cJEyPxsy8zzk+vrgaarTc7gmfQDztcj5XxMFJ8pP3GNvmfpjLoA3MWWJlhqzGxv0sfqJ3iRt+OIHckn777Wnz/t743FMkeokn3kevr/vi1QyhJI6SB5bR9xnbbEsCTcytRo6h1kbR1vHn/zgnTopTQ1KpCU1BJY9LfObWG8x0xmcrUstT72s2kXAA+Jj0Ree3oBvjnPabtE+bYfYogylMHbzbq3ny5eZYsTZjtsPX+owLW5mdrO1RzR0LKUFPhXm38T+fQcvXABK+i6nzvH44ZeynZRawOYzBIogwqrYvG9+Si9/I7Rh1oZ+jSGilTVAPshVHTe9z5n3xvbPjw/Zot1GMVGxnJcxmu8IOkWHI+eMqVQwGwOxk/n546tmuG5TNCKlJUcgEPTARhNgTyPowIxzbtHwKplKxpuQykSjiwdevkeRHI+xw3B1CZDpqiJahSNpXelp2kn6/TGpB/dJ8wD+GNhUuGaR6TsOmDlN10jSCREi3X2wTuV7XM+TIU7XLHAs8tCvSqkwshWPRX8JJO1pn2w6caoxqjwkwA20QWG88w035DHMc8pEUyNrmfpjoHZbiy5qj3FRv16KRuQXWAJF/iA384OMHU4yAMg+vykRfLUAZvJE3tMm9t9N5XkQ3pz3jA+vl4F9yZHIG27DeQfvOHDO8PGqWAOrmjfaiJZCDMncAfPAhcjpsE5Qx+zo66Yv95tiY820DiCqNKICy0EPEAXAnY8gJPmPXBzLZdnu5EmXYwAIkCJMTuSbREb49/RGkz4mAuzhdKkjkIESI+KwA88HuHcNgydA0ne8JAG5PK0kkjb0OAy5RUsAma8WzgyuUqvPiUFV2JNR9Q+h5dFJ545MtU7z6arn2OGXtdxNs1U7ukCaNKdM2LmLuR53j1Y88LT0W6EY19JiCJvyY614l4cSULES0XJHOOmKb1mYgRqOwAHXkB1Jxp3DRsflh17EcAqUi2br02TSsUdYiWaQW072Gxj7UicNdkxKWlLjQWRB2R7C12XVWdKM/ZMs3uBYfPEPEuyFegDVRlqqtyafxL5lCNh1ExgvxTiDyfKJHPpv+fpi5wLibalvufwv9Rv0OMxz5gNRqvSTxd+IM7L1qsBnriDeDD1CvnqkKltrA/LD/QzasBJmRZAAPDIuTe1xsL2sbY5x2pQZTNv3SoBUC1V1DUEmfhT4ZDKSCQYBEYZezb/qy9QjvWEsSZYA7Sdup2CjYA3lHVYw6jIO8Jo6ipqYIulQ5EFzcwLhZ3JjkLR1xpmsuzoyhtKg7xIix3iZJ5D1O+FngfaBalRloqXbbX0UDYMZ0rymST4jMQcHsnnaZZw1UF6dOVQEiVZrtHMljpE3HmZjmvhZDxL52MkrUF7oirIQWREYwYG52vq5naLY24dlloKrgt4o1TEQQJOwiGIHnOJly5NNnqgHSAmqIvEHTG0sQP6ZxElfUlZfAO5UKA5nVAWZAvfbnEjC7JFSVRuT0qgpl5VpYlgbeI3+EjlFiPfFfOsqNeKtN17xSAVKq3MHmBPLr4uZxW4hxqn3dOk2oM5Co9vCQp0hhzJAj1tgFxepWp/r6DSadygJ0lSeSnaCeW4YcjAbjxEnfa5TNQkdbidKnVFOt+rMHu6i/AwnaT8PQqCIIEzM4CZ0U3z2XQszTVWQ0ECGBF7MPRgbNYnEfGeMUcwhbSIJuQJNGp6Dem3I8iIuLYSqeZZXVgTrQgruYKmRHlOOx0/TbXwalKlm50jj1Vix97ztIm/55e2F+W35Gxg22JiNvfrhnWoucpCtTgEga0IBKMNwR03IPP6Yo/8A0aSQQR6X2POAPnIHLc4TjcINLciJYEGTZNNRO+5vbmRpk++/PTg1l8lPKJH0HTyvHt54zIZEIrO5CKILM0CPcnaSI52AwC7RdtKigpkqUAC9ZlkwLeBD97fIYSFbK1JGKo7xrrUUpKXrOtNebO2kE7bk33NvP0hT4z/iDRpjRlV71xbvHBCDlIUwWPyHrhGahmMy2uozuSGOpySYUSd9hewxqeFvsg1GYtblPXG3H0WNT9o1n9I20U1NeIcTqV3NSs5djzbkOigWA8gMSdwCs6ptIP5+WKf6I/OAOpP9sbUm0iCd7wMbiBXllPv8JnWOKp3NNaSC1OmF9AFiT1vf1Jws1azSdJN5g6rMBc2PtfYeeGXiVUVKVOqJOumjgeZUG/Xf7sKtYESb7i8zAk+m8g+9h05OAbb8xD/FCvCs2So8iekhbbG/U2iJGLfb3I9/kQ4EvRYMDG6tCt7TB/pwJ4YxkiJBG4knVIJMxHte04ccjR76jUon/uIyz6i2/Qtgch8PIHHYwsRozjbpq+HkMGck+lFBKm3UW8sVMnRYA2hTeCfw/DENQSZDafLHSfz+WLyU/l7R8q8CR9VQ7lIFzsqCT5Xm46DCtU4XVpxVUMhW4J8JEbHexN7bgAzjq1NUp5debkTsTpQCWkdZM+pHTArieUD0zIA1XOoAwN+di32iZIHO2/Lw9Wbo8RtVFfhnbskaM1TFQfvgLqPqp8JPmIwZy/aTI1IEtIOzUnt/Utl9RhH49ww0n1eBVPwqG1E+Z9etsVqObCzGoW3Ak/dt8sbG6XG41J+nv9pGJrYXOiLxzLUzFPVUIkxpUfM/F+eeFvjfGa1eUeEpckSR6aju3+22KeQr6hImeWqL23ON8xWFwdNuc/hhK4gjcbzEc2TVplahUA2BCjpzjr1/3xs2htSNad77Y9DKQIv5X/EYjrUFMk3J5A4f3lbXvYj32N7O06CLmHGqowmmCZCqdjG2oi88gfXDVnKPe0iNz+ZxBUAKqV+HSI9ItiXI1yMcbI7O2o8zpKK2nP8AiXB21GZmeU/2t+FvPF7gXCjq+E36nz8gLen/AA81KKPcj8/dgX2h4zRyNMt4e9YHu06nkT0Udee2HDqHcaFG8Hwq3ucy/wASMyDnSqn9ii0yf4hLH5F49RgEuec0zS1EK5lr3Y23PSwx5WoPUJdnDMxLEnckmST74iGXNwbEfnlju41VUC+kLUvYxt4LxunlaTBbrEE861QiYB5UwIBPOZ6YK9gdTd9mqt2qERsJCkhYH7uu0ctAxz8ECxx0/s0P/s6BH2hPyJUfQTHUnGLq1CISP/Yyr2hvMN4gRUY6iilbabVGbVp6y1ztbyxS4llqzVO+y7KxDMGpsY1odIIB2khYvHritWzEXnrG/P36DfzxrTzhHXmbReTPLlfHPVSNxALAneUuPeKm6EeOkur5OSDbbxLHscCcv2iikTUMupgjcVEaxBm0wd/Xzw4aKddGp1Fs8iVI1DVvB+UgiPLHO+1PZ+rlGv4qbHw1ALHyP7reXPlONfT6H8jc+7qVoviVafdjvALI0xJiRuJIP+2BVapBIBty9PniSq1gBcHeOo/DESJJgmB5C+Omi1uYSLVkyXJcQqUW10nKMOY6dCNiPLDRS7a5thIFE3+1TuT/AEkD6YBGmFA8KkjnB+c9ffFrJUKnhqFTURT4tMz7dDznyGFZBjfcgSjkviXKdetxBoq1WbTsiABUJHhYIIBG6nmJF4wX7PZAsrUqgl6ZZW0kXVlJET1gweq+eL/B+FoKqV6DwWs+rwh1JEkwPCwMGYFxcCZw1rkESozFQxexZJFlOpWWLRcyIsTaxOOfn6kDyqNv2MIjVFfgvC9NIK5Elqg1Ruo0Ab7BlJM9AMD6XBTlck71AQ6qTBBBBqhRccjGgR/Fh5pKAtNTpDLBGozOlgxCyZ0mSB5DEtWos1BUgsQCupZlm0lYBsWXQkHkb8sZR1TX+FyBRVTl/E+DinQUPOs7RvqJvImTEQB1k4B8ZyBpL4x4rCYvP59eWOocT4auqnUbcaoST4VEDVzkmLHleNTRgBxzI62EJGnZFgsx6SbIJ3M8ovAnfg6qyIsWpljgDmpw6iSL05T5NA+hXAfN5cljtyiT8rkgCBAnYbYIdiSR+k5ZoDWqgAz5H/1+ePOKKFaYmQBe/ITeeUeW/TAfDlYfX895Mm+8HcPs2ltrzFjHtbcD3i+HTglaGAMcr3A2g+kkTN7xhLptzNhO4Une/wARG5j6YYuE1vCsXtHpzFwTaetpHyHqBYlKaMWe0tA0s3WpgeEsXFtg41fK/wBMCqeVkSVv5Thy/wAQqJDUawE61KE8pXafUN9MK75lxYICPz54ficsgIisthiFnWOH1Joopio4+JV6gRDm9tUX5+YGIuJUlguzIGJErJY2GwkEW6WFztviHgJR6LPSpspgSNW45AEg3N/3dzflgw2YAXSzVbrv3URvzAlY6g2nyxxTavNa7jeco7S5Z2LsuTKDcvUqAE230moVHrflfAjKtTCfEJb+KD6Rvhk7Y8KpAaky9So1/GalR/mTV1R5xjn77xB9MegwAZMYo+/zMFsYcVcLVMuZ0rNzHWT+ONKWYIO8nrGD/DeDpSrUzOpGqRC7q0rptMlQSBqO0gne8faHhAVHrUgykGWDRdGMBgOUEEEXgz5YgyqTpi9IOxlPhdJqpYGJjmNiQdPzNsZwrJmqlSx1qmpPMibC8XjFrsfEsDuQDPQzpvyszA+2Gmhl6YKOggtFuYha3hM7eIbz0vfCsuXQSJAqiC+yHbpKaChmi2kfBVAJ0jeGAuR0IB6Rhx/+Q5RV7xqoCSArBXOuwNgFkmTccueOQ8S4ZpruizBfwCPstBX6EYeqfBqehNROinpdY5ahoXc9QGk9B54V1ODBYbcX6R5YDia9pO3dRaj0qCimFsXYKzEwNr6R9cI+ZrvWYvLM25JJJJMC5PqBgtxrJgeGRNRu8YhRYQNIkciGmOvpi1wjhX6ssqg7jUbQABLGfNhfyPTDsfhYltREs+/4yquWpqWUhRbff8354EZkwdJF5vb8MM+dyYpJUqMIiyC/oSSTc6jygAR1wvPnNUtuwtMcr2wWIk78xCK6mzvKv6HzPyFvpGH7/D/iCPS/RSYdCxQH7SkliB5gkmOh8jhNp1iVJMQBJiZHt6X+eIqQkyhOrcQYNueLyp4qFWjlyHvOoZ3JEGY/McvzzwGqUjPXb5x9/nyxFwftfUUac0pqL+8o8a+p2b7/ADwwNl1qKKlIhkOxH3EHYiTY451Nj2aXs3wynkTB/Nvu3weosroUqKrIwgqwBBHpgPTokEfT3H+/0xepGAPz+eWE5N94SGoC4n/h5lzJo1Woz9lh3g9pIb5k4DVewbj9nmaTnowZPr4sMPF8+QDHPbzP5/DC6nGb7x0F/f05c9pGNmJ+oK/Ff09mW2QekWuKZarQqCnXTQd73UjqCJBHphx7IKYjUjIBAhgZ8gQZBHQwcW6iDN0HpH41GqmSLh1FtxsQIPqcUuzWYfwl6uXFrBLsPKZ0+ww3Jk8TERVESUCLEc8nQgQy1NRI0sEUwIuCV+IfzSOU4tV2/wD7FBXxQ4jaRvubzYiYPy37gIAQkAwWOsk3E/DH0JtO2KnfLTao9DW9UAMEABWxvN+h5ERynHHvUYXEgo8Qp1zW7uk5ZVDjSC1gZJK7AGwixInnj3JZ161KrWVIYaVDAzzWwW5k2E23HTFJnzFTLLWoURSepUZHemSDWFSTGgcp5kyIMQJxdq0K1WrSem6l0prrSkoU09DRpKEmXF4BjaIw0qo/36f3B3l4EmnNRChM+EWYgX0iYIMgWFojnBwF43lVp09bKyK2wJlo3gKgkRbbyMyJBLKd2z1alOpUY31alvyJMCOYiCOW1sbcRy4q0h46aMb6qJ1uRe3ipsN+YE4BDpf8IVXObcFzgo52m60a1Om7aGaqGEh5F5HUqZJO2GLj2X0kgjn9wIt5w3l9MJ3awoKmjvcxUaJAeLH+XSpB9sPD1v0jL0axsWUF43DggNv/ABA29cdTOK05PXb+oLgFdosd6VJhgJiwNiPY33wT4XXkwt4IgW57bcr8tvrgVm3uSABbcA7ETI8oMfPE/DGhmC7EA78wRve08+Vh0xbC1iRGftIgqZF2Bnu2Vx6A6T9G+nocc2bPxz+gx1TK0u9o1aJvrplRPmCNvIgY5Z3TLYavYTiuj00VPrCcKaJnY+Go3cU9SqDA0KJFjyLcib35Hpzizz6R4EbRYjxmRaLzzsRJO2x5Yn4fnUXudLFtSMNBJuoIVwfOQCCPTmML+Yz897S1MhBlTeGG4II8QnYxsQbHHMRCzGMJAEG8fyIrNCmGYCCNSmWiA0SGnbxTygnCycgtMhgsFRzA+vrhtqZSdVSnLahDU2uLiSdEBQTLfDuBIuYx7Uyy1gE/7lxTexDkD4HP755H7UTzOOguYqKvaIy6mHl/3I+D1g6oLgPZl+EEiACefwwDv9g+YvZ+jpqCZZXBYKNmVgO8QQecFhEiadjgLw6dZpHwvMDWotUEwCGnf4fcdMGq2b/SaOpfDVpMSoMQGRZZINzY6x/UDthT/FcmNtS78wRleCtRaoghlYvpbaadSkChA/8AIAPc4LZKiWo0qixc6xMxKw7DYxYVR/UMGRQDZQV6EHuLhQJ8HNeR8ILRbYDzxWcpRp03EMO8QxGwcRsBbYiQb3wDZi/zjiIn8YyOniNBQJVhSIi+pVJG/mqT7++G7LJGXpOOaU00mD+zdjfyMC3XF/ifZgsKNbvEJy6OGWCTUBWEg2ggRviBFKUaYMfq61gRvz6eY3+mKfOMirXb/P8AiEVo7xX7WZHQnf2M0qSJ/MWLPPqpET1OLHD6fdp3ZJVadNQ0H7RJqOD6ABZ3AI9jfavh+kIXU93QZqjzswp+Gmt/3iZ9A2KVHLsaTCpqE02dyRzqODt+9ogEGwNuVyGTVjHv3/mAy0ZTfLCshFViQ0uzDZA0QFgjfVA/kJ2GEzhdAZrMuwEUQ32RA0geGByhRJ6AHnhw4llmeiwPg72NTH7FOCotyGhXEfxCOuIamQNDLqlFTTFUfGRJWmTe32qrmLC9hsFEacWTSpF7n9PWEDtUVuLtL1WVYQCCo6GRc7SfK1hEWwCpoyhWIIE2PWOmOlvlkpDuE0h2E1D+6pgeNo+IrPkI6CSm8dL16xK2pr4UnfSDvHU7/LpjV0+YNt2gowF6ppQz9gG/t90YLcK4pVpNrpOIPxKwJU+TDkfPfCxVy5Fpnryj8/hgrwPg9WqCVJVAYLudKyNwNyT6C2Ly4002YBxAeZDOi8O4/l69mIpPsQ3wk22ew9jGDT5M/PY/7++OUZ3hdXLHXAajEFkaQD5ztfYwBeMb5HiVanJo1nTykQJ2lDKn5YwP0gO6NtC1lfi49Y3cdyRMna9vz7fXCucgdQiwnzmJ9IwTo9tqwha9JKn8SSh+kj6DHua7XUFumWYt5soAnz04PGuVPLV/WQgE7GXMg4y1GpXfZFPuxEKvK5NsC+x2XqIA3dZemP3nDFo9e8HyJHvgZxfij5uO8gIt1prZQTzncnlJ+mPOBVUoX0gEXLu23mAokmNgL+Yw3wyMbXyZYYVpE6zTrFtIiihIi5nUTe294G1rGbyMeZupUUDuwJmCNgRBHxCCev8ATuMAuF54kB4iAfiF7jcqJvJsvK1i1iZpvpRXZiWMEjUW0qLKIBMMTaASTG8kY5D49Jhg3K2ayNdsxTqrVpqaKqX7uBo+IEQxYE6S2/LGlDK0zUzGYpsaoRvgbd5jU21xqkixFttjggMmqs6ga5ElXMktKkFufPbz6jEeVRaaIQAA4Gq5EhhvBjzPkJi2J4m0lbzzh3dhSyKyK15ZQd5MDfUB7GOuKGZzCmRrRyuxZNOqOYIvff4hPIYv8UzIpK1KoslVDKUBHmCBMxfa8E7HbCxxfP1JFamVqKyliDaYgSB9l5MHcXB53ZhQsbgsaFQTxjOTJ1HwySIUgejAdMXOx2a7zKVFB8SVNYAN1DyRP9SsffCzxauaiuxgCJ0gBTNt4O495xZ/w2zOnMVKc/tKTQOrIQw+gb546bYfsSfSBiW9RuWOK0vHMG5No2ECD8vvxplbEG4gX+sACegGL3G10lo5C2953nysTy2wNpEaiCZWTGw2HWLe3ntJxENrBjzwCrpYcgCQPv8AviPIeWEXjFUUq9WmVjTUYC/2dRj6Rhr4NVGoX53nlE3H1Hz91vt9w0/pjPP7RVa828IU8uqnCMAXxSG9JbKrL5oczGXavTpNSlHp6WDQYJ0KGv0MLIAmRtjziPC8xWUNFK91hyNwJE6Qp8U3nyxtl86WRZLbAQpk9LDnvut+UGMEMqlSGenFRDJYHc72ddtY5MCD1HUCxX02hUGFGL/A6tSnU7qrNODALnaeT9UPvEzho4xl3OqsgHeIAKtKbOtj1s4mb3FiCd8Q8R4UmbQPRK98llDEGVPxKGtN7idpMxMYs8Go5o09TU3DpNOSCNYAnSQeTKI1ciFInUYXkcMdXB7iQAg6e3aC83kqGYWmwd7kRWCktTNjpqIImAbMIiw2FjmfyHdPVaiSUcJXBAkSpOqBFtWo2E7HritwvhoqVmqJVRabK2umfjRzeLGDBM6p2JB3wbyzSr0wYaCNJ2EybAdd9I6GMJyZK2Bhqs94ZRopSZaNMBaiF4knUNI5m+/h/IwGylJa+XRHY6STTYgjqrKbi5JkejHFzhuXNNWBd3lpGogfECCABtJ5byfTEXEqC0aQSmhUhu8JWfHcAk85EAdfUYBfioHe4R3ELtULUu7E2U9TIUEwWIg4F06XenLqYA+KIj4WANwIvIjaQB5xtneMDu6pWmf1iiwVpG0houDfYefnixwqoGp0xpvpcgm0xMCCZgkfm0AAVW691LsE1LPaeoj0kZ5ISoGVJEO1953gSfbCnm8kzUAsOTWfXVaAWI1BRImOcW6Cd8GczQ/SSF1aCtyDpKxa7CfIX+nXbiKHu1Rd6ngFiIQdZt4mM+wEmMMxNoAHv33gv5iTI8tQpvK/9qkqamJJuABYG5spAHPArPZ41XNcXVP1eXQbM58IJgb2JmdrepbOcIWpSFJH0aZLDYOTBMmSRB2J5RvbEVSlTBYoxhFC6woMSBIpnm7RGrcADkDJIy3fv2ZRB9++0XeJcLNKkKa1F1E6nMyznmok9IJE8/PEFXgdJEJqFkaNRAudIAEloOnaAYFzYPgvUVlZnLLTKDx1WAIoIIJVN9T9SQLv1wo1uMvma3dUKbhASQkEs971KhHPfyUGJ5424tbjY/P37/aLZNialPPcSDkKFKqkwsAf1Hcknrhh7RU2ohKdOyU1AUD756k3nmcVE7Pv8dUqDsVQgkRuCxOkGL8+eHujwtK+Wou1zoW/OItPW2Ly5kUqRxKRSb2ij2aQ1G7trq40spuCGH9sLB4XUpVHR9MqSpW+6mOnS8jr5465wzIUqBlBLcvLHNu21Y/p9YAgLqTUf4u7QHn7X5g4nT5i7sF4qE6EJBD1FG2+18bKAb7+VrDyGCuS7OVK90U6f3m8I/zHf2wVy/Y2nS8VauzH92mNI/zGSfkMObPjHfeIVdQsRPr1IWbAHabe0YI8J7O16hFRwaNPeahIJ/lX4vu9cNSVKFD9jSVW/eN2k/xNf5Rihn847zM+uK8diKUV840UolipQVkFJa+mN4SNU7gEvab9d/XFocXKV6NGmukoQ9QwDCoJULIiIIWf4z7K1JKhfwzH5/PsMWe1HEO6dFEagid5HQOWCk+4t0IwHg6mCnfmWvMax2n05h6SgPUNIuXJup1JGnlcRveAOuKlXjQWtUywF7ODvdLBfK17dI2OOfUOIur1Kky9RSsx1jl/KD9Me1eIsav6QPimQNxtgx0Kj8v1jDcdM3xwpXCVCulgShYizSd/cb9eR5KfEuIwzBDCsZAk+A3sI2O45gg+eBeczTPp1H4RA8hiqgJONWLplXeWE7mGKMOCm4MTM8oxe7MFaecosAI1gf5vD/7euBFFjBiwH4/f1x6c3oqIxvoYH5EGI9sRkJtfWKVTq2Me+0NIyVG8QPbaB15H0HTC4aZZjAMWMfFBPU+nPDh2nSH5ESTf0/2PzwntMjxMATBgxEkztzscY+nNrKPMP8IrfAfs2mecbyPX6nDVmuDJmdLvuq6efIk/jhM4c49m5Ebbi/lcx+Yb8rmzp/vq9+XWd8Zs4Ia1h464MT62WJAdEbUoHiBkLHL/AG2HngpwfMPMwQxgalswA2huf8rAjn5YqZem5VTTVmQAWpwwBiD4CZj/AMbW+9g4VnkO2l2FgogG29nAvf8AePtg8reWquQDee5UK8MKmmoTYlQFcSDBglCeerfxbC4LDw3jDBdFU6XXciSomI679R52GPcxwmno1I5DMQxIKEMRuGWYI3vv54o1K1VIWompJADLsCTeVmw5X23G0Y57MuTaNAKTMxkqffnMC5IMAfCSNmnpB5dZnHnEan6tajMe8BIPIkG0kc+kDFitlDBakzjqsyRE2uYn1H2RtF6Q7+rWVHp6UBu6qOc7NGkkAiYnbfEG+98SiP1kuS4z3hV2Uy0RAIJ8QuQeUc7WHPfFvi9FqieEBtEllIBJjZlkch58hvgVxDg1VSSiGqs6pU385Uncbcz58sZmu0yK36tGDtGoGYDeZ5XF/f1xeiyDjlaqBDyXs9RWolUiTq/VrqCi+noJm5GIaPaIJVOqmVIBWBEA/um9r8vnzxBwfjIVVoqpq1LxpEBmIsJA0j4Y6eZxX7XUHV0rFSGqK2thMeGIAZd9jPr6HDRjtyGHPEG6Wx2hLJcaREVPiBksZMtBkQb7AXF7774IeF6qV0JAVALQRYknTJt0PXltcF2Z4fVRu9rUx3WmddWI2sRJ8U2vp578sEeNcUpPSKU6geo7KPCw8Kz1iAfDtzjpgHQa6X84Sk6bMh4vnarEU0B7tvtjnzudxA6/fgtk8nSpw9QropgBBy1GCW82mAPL1OIcnkjTcHvQ5gDQFAWQBJJba8nlfEy0RUZdQ1Kfh2BZRz8OySJ6+mFswqhxCUG7MXe0uVpZkLTRagpydNKdIqPJMkDxGDI3EXN+WqZf9GowUAXTPdUJ2I3dp1uOe4AB3thtFbL0gWPhmZ16VP8ADOozysNrdNgOWyaazUQVK9RjOuoVME87BRz6EC2ww5cpK6ewlMD6xG4jUrVxpRG7qfCiAx7kAA3vEQJ2E4bOzHGWo5YU8wpU0vDuhkcgRq8LAWgxyxrxqqKWrvKqgHanSHiNx0kEC4vG+4woZ3OBnsrBRYFjJM9Ry+u2+NVeKmmtpmLnEObMfeIdp6FNCacVKnIcgerHb2H++Of8I4YaubLVSXSWqtJPiMzB9WI9QDjdSfY42yWYNKqHXluORBEEH2+RjBYl8MEL3iB1TM/m4jjTz5a3sB/YfhirnUJPriGjnsuBPeD+Uhp9CAD15HBnh7aiTDFDziIMT0uPr775z5N6msHV3gNOFMbc7fn88oxpmDQoqWqPOmCVQSbxFtgTIseow0BgCG2BOrWCIQxpk6jAvPLePLFPN5JawHgXWpVioixifEBubiJ2jyERc9nzcS9IERM72uKsVoUNB/fq+I+yCwM9ScAGc1CWY+Nvim8k7zhg7TcO0Nq5+YURbl4p9owCStpaCAfTkcdbFo02ggs3oJRak3PbDPwPso9ddZIppHxNtF7gWn1kDzxv2e4cuZrgMJpoCzmTeIge5gek4aeI8SIgLpAAhRa/oJsByjlpwrP1DbKvMvVqAJg6l2FykQ1asx6gIo+qn5Tj3/4Jlvs5ioD0ZUJ+Q04jTPEkgyL+Q+hUjn1Jx6/Eyu5HiuFZiYG/xAfSOW2M+rP/APX7S/Eubt2FER+kqd7mkR9RUOI//gfh/bUib8mA+d5+eJU4iRdYtFzq28/ESfn6C+Nm4vBNwwHMSCRv67c2vvvitef1/SDa+kPZ/hfegeNA0CbNBYC/K4m//OAVfsk8girSMcmVrzFidM/848/+qtvYA/Tb385JI22tiM8UINyBPt7EzvPr/cEGReDLLKe0ky/Z2omz0iANw5vEnmoG9reu4wZoUaiiAoI82H4NtgC3GfMQL/ESduYG14ubY2o8WkTKj+YR8oG2LZMjcwlKyLJIiaGNPSzD7JubbmDI+WCrCnXUEmk1tnZUcbQQy2ve5F9o5YBZJ6gVe7y52+xWcA23MW/HfBng2UStq1ZfS6gDwsQwknmxgm21thc4vKK8x/cf3LrtCvBaS5clmWsZUfEVaAJMhrTMDbqOliJ41RB0qzSxIZSBeZ29wSJ9dsDKNA0NIDV0p80aGDEjYDoDO3TfYYtzliwfSAVvqYNAJ80PyJHvNsYnAY2d4QsChLVPOBQdY+EATs1pEk8+v4gnFXi+dFPxJVVla1pm7DcAWHLp6xGCaZbw60WkyQYb4xBIIIvG9/lhL4pXZnckDQAYIFjOmwkdTb3GJiUO0pyVEZcv2gFREEt30D9WgLM3QiBF7ny9LlO422YB116dRA58JdGWI/dnnuQP4vfF7shxkUa/eVTFJ5Vj0m4sBO5vflhg7dcbo1csUoutRmI06WB53MiwEThyr4WUKF2PeCadLJ3EXey/EFoVu+q0yEZSoYLIVjAm1xMGR52GDPavtHSqLSUEMqOGJAsBtzj97DFmOJ5RcjodlamKQTTIJPhjl9q/zOOU06UkHUs6gFWAZnbaREwNXni8YXM+siqke0GkG7nSe03H8u2WqAOrs4AQKQSpWCNtoiYMSbYRcsrO6hfjZpUAGQRok25XgyL6dtsGewtegjt3hQMY7tnA+GBETMbDe+2DXaHtBQp1aYQUqhkaqg8RQmQNOlbmJJvaRYzGAW8THGoJlt5xqJqat+kGkaZyzKTBYytxuQOs7YrpRrP3YVigjS3xSOQjnaDfoALQYILnjXPd0W8IEvUYCNgQADuCNzaYPvVzOUrU6pahmEaU0kPYkzvG0xNuVsJBPGwMsjvCdDh+XpAO41nkzXAIUXvtYC/lilxDitNiAxAHwgLWAUwZEizGx2BO3riHM5B6iAV6lIgiYfSyqdJ57DxQ3Ln70KmTTL1RTFPvGEEFKAYfCCQInmZm0HERQTubMssQNhQnmay1Os+taSVC19YVj8MAT4SOnMc94nAfiHcpPeKgK/ZRApO9p1NI5THKZGCWfenpBr5do5NVq6AT/CsltuUTgJmDkyCoBTzUux5zZlH56414wfxqZ3Py9/SDamYWrOhQqTY3nbr0nF3IcMBQvUbSgsOrHy/vgZVWhr/VvVnzC8vKB88GHc1MpSKyQNQI5hgxPzMg+hGNDjithEDFb2eJPl8rl2gU2cNy1MCPoB9+GmllwtMAfFEahv8A064t78sc74Pl3FQbzP539vTDvkarAkCNvExFhte17esm2M/UoRsDNGMAcCaZ1Aah1rSGsgHvHZjUooNZKrPxiAPCwJkgDnibIvKqWOoGnrLd2qo42UMbGVAIjb1vi01AaSR4fCSCoQFAW0ltUGJFuXKN5xHm8yKatUGotAHgNwVUQdNh4lAuI2PlOfVqGke/fvtGxc7bhH1NME+GYp25WJUm/QN6RhDfJkXmZ3P98Ge1XEtURBXcMGJkHcEG+/L8RgGlY7k7/THZ6dGTGIB1HcGOX+H7jRmoN4pkR6vt7x7xjXij6XkbA2IJ6A+8AgYC9mOMLQzAZh4HBp1CJiDs0RuD9C2HXiPC5uviDCVIAIIEQR5Ec7/LbPmGjLZ7yMDQivU1g+ImQIMESGkyJ6AifliLW+9yQJY22tf08/LBOrwwmIAN5tF9pBgyNvv9oMzlDZgsRbw32uJFj7xgg6mLg/vukRETBBMRvfkT0xmskyxPUwBebjf54uvkjEWEnkCZg8rA/MRbe2NVyJP7x3+HkTAMECANrRtGD1LJIak3HMHkBYERzibfjiPvvHM2neZvtJMXFvPE7ZbyEbTe20C/Mz648rZVtTAjS0AWtcHncX9OtsWCJYlRquwuYHxXEb78j1xWBY7CfPb7sW81l/4T/lJK/wBU35GT1xVXw2lhN7GB9xwxaraGBCOTqBQCsj+aih5DY7nfkeeDmX4tmJhaqrtZ0ZCQLblQPYHrhe4VWGgMipT/AIigWbfvspJv0PPBvK8XqNeZEfvVQPWQI3/IxnzJvxcdVRk4MuYFVzXYqpW02ueh2JjpcYtZ/idNLO6sWEN4diTuLdDywOo5dif1ip/VUdgen2Y629MWGytHQutNJ3IBmSJ+G02uZ5Y5zBdVn9JCDW0nyuQQkDXKfuoANwImCYsBymNW3Ixne7q5c96aYoKJbQQQoAsBpm+BHCMqA71KtM3gUk5kSxll3G/PfoOYrtTQ7mqNIC61IKTIAkRAiRJ5c/LkOnW9XKvSt1HDs/8AozZcU6fdtSAk6h4jqvJBAmb3iMcq41TVczU7v4J8AFwRYW5RynnGJsvlGq1ForPiNyJkqSL2sLT5XOOh8W4Hlxk6gpoqCkh0ud7c2aJIN7XF9sOBHTvub1Qd8i8cRL7GJQGYUVjK6oHeAadUWJB6EGPT0w3f4iZKgEov4Q+uLfaTdj4b2gH3xJ2Y4Bl2yaaqYfvZJJ+ISxsCIII29QcInGMoKVapS1M9NGYIRf8AegC3KBMbnlfEBGXNYJFSG0x0RzOnZjhGXq0dNREFLTap4VKyIBV+Vjvf3xzDOUFStUSi+pVezhrNp03aLA3323jeMWeDFKlZFr1D3QExVcadRWwE7L58rbYe+J8PpV6XckoIMoUZCVi1gLxEggfTAKf+O1Ekgyz9oNhVRd7K0agmp3TvTeGMTCxIgWN4UW5TOCv6aKjeFEAIDKNCn1JJG8z8/LEtfMLlVCPUKtsFQMTc2iQBseXynbDLglNLE/C69Qb6kETfmJnnMYUzajqqQChUoZLI5xwdao1M8iF21CdVto6GLYhzSpQA73uaRMHSrVelyAnob2/DF2pxo6alCugupQtTNrg/ErQRAufntgeOHEKBSzNN120MpYzMXWCdpuZ8ueDW7823y9mUa7bys2dprIStKn92p1E7VJeZJ5dN9sUuJ8O8IdadOvIgWYsNj8I0ncb33xPmaAp2ZctqYeHwVwYI3A0m1+gFsU+JMtMHXSkRd8sg8MQbyIA1LMsoGNKA2NMWULbRbYeL4YYCAIKxHr9cXsjxB6RMEEHdGuG+X3i+B3Eu0q6NFA1D0LhCBe9gBy8sDcvx43LoCTzUx8/+cbvAdhuIk4MvxLOh8N4/lLCojUSegLrv1W/0w00RRdNVJ1qCd0YGCOvn645LS4XmcwA9CkwQ8zpUG3IsQD6jEhy2ZyhFR9VMR8Snn0kGPYfLGXJ0itw2/pcerMq7iPue1yb89r/nePpgNx5zTy7MSQzFQo66Yk+yg/5sCT20rlJXQ/m6X2/hIHv54WOLcUq1yWqsSwsNgFEzAUWGGYOlexq7S1GqaZitqJ3v6XM42TLNp622PTBrgfYqtVUVKhFBG2LgliPJBy9SMMS9jKcQmaIO16Vv9c405Opxp5QYTKRssSqWXhYBPlH5k4OcC4/Vofq201EN9Djb0PL7vLFXjfZmvlRrZhVokxrWSPLUu46Dlte+BtMlvFFvKb+2+IwXKt3YimDLvcf07SZZr1Kb045jxD6EH5DFinnMnUutZf61YfUqPnhFp5sN7coNxjbMV/CSBY84284xkPTC6FiK8V7oiPpo5c7VqM/+QTf+qfmMePlKR3q0yPN1NzuRexPt5zjmqZqLOfocSIw/hvtcX9uuL/4pHeN11yI/1adAH9vSW+xqJa3MioJ9CPbFGo2Vv+upegcXnmSDJn2vhCzJZdj7QP7Y0pHrbbDR0m16owVV1HTNVsuD+3pg/wA0f8Yqs9A/96j7uv8AfChnL39sUzh6dLtzGqoIjdwxtS6wUABgkq7mw6OY+Qwe4fnNB1VGOn+NUWfMAeL3H/K9lNQVVEKAB4RJYk7kxEAydz0xboZhQfF3YJtA/WPc7WmJnCMqark4jNR4jUrSFpnR6ASb/SPTBLK1gNIY+NiQJYch1EHr5eVsCBxFVCytxJLNAI6Cb3jpPvjwGpWJjwiPjiIHRZEx5894xhZPwoQj+sK1eIprNLUuvT9mQGj39fT6YtZCgrKwZQ7sQBIBKi9zI3MTedukSOy2Sp0gGbdd3JG1gbbEmPrienVdx4X7hLXMamH7wMf7X2thTAV5YFb7y9wfhiUMxVIiAIUQbM0TEn3tcBhywK7W96pANVnp1Qf1bOw2IuPIFhy5YsZzjLLIoRq6sJ52OkkidzJk7dcb1+CNmFR6tVnqMNQiIA2AKm4EbgAXnriKSrB3ME7jSsCcJ47mEpjKoUCMSoa8jWYu4IgiSZHlB54aKnY3LrSqJB7wU2Oss1iAT6RM/kYE8L7OiohZ7FXNOAegMmTf7Vib23vgn2vzZp5dKCMVLp42aCSqgcpi7c/Lni8j6sgXGa33lKPLbSLsZwWm9DWyK4JIMwdjETa20es4GdreGrQrgUkOhkDg/uEEz4otGmd+frivwbiTUKobWQCbrCgMOfhmCIG94jlaXannEqaXQ6l2b0a9weoPL0wLs+PIW5BkUKyV3ilkqLV6wFTU7ACxJkKDKmZkTcX6ycMxoqToCtTI/iE35RHW42+WKGWVKZqNUbQ/ebgEzdRJAWd4jeQZti3xHMs9I92yCoQAlSQQxB2nYMdhOxMcsBkJYiuJagAbyNcxV0lKoaOThSrDe4IkER9m5vtbA3NMV1K9NaijapTSnqAH79Fo22lSLThh4NxlMyhoVtVGqIDLJUEgydDc7gyPI45/xDjlJKzUcwhFRSf2hCtHIpXSAwMAy8T15YPDjZmIrj3Y91LZbFjeEszlRVpmnNGvYaQQSVAAJJpsQ+5+w1pxz3iNLNZMaSzgTAILFNtl1behAOOhCpQqpdtex011DT5LUET03PWDvgNxfiC0ge8pHuzYldTqDOzo5tsBY6TGwxv6Z2U6asenv+pSE8RCzvE3q/tBTLfvBFVvcpE+84P9guDJVZ69UTToxCnZ3O0jmALxzkYBcVRC5ZGplDt3epY/oe49rY6fwThPcZClTIh2Bqva4ZxafMLpHqMbOqyhMQC7X7McxpdpR4px5pgMd/IfeI5fXG3DuLlwadTxK1irAQVvNufL8MA+IZZi3Pfo17RY+23lixwbKtq+Hny2ix9rjrscZDjQJMdm4K43lv0Wu1I6jSIDUzPwq14PWCCN7xi92N4QtSs1WppZaI16QZBczp5XAgn2GIf8RG/+6RJ+CigPrLt9xGCv+HLg0cwg+JSr+2lh9D94w52YdPrHJAj9NGxC3EuJeIhmO55Eenrf8nbFbL5s9SPM9DzuYvzA2jEGZWDcczPna0fKTP8AzShRqYXANgbDpJjy8+e+MqoKme465DOhlKOVZGEMDBBB5GTPXf74wkdrey5y3jpSaBPh56eisfuJ3wSy2ZKwIb1bmPbUdup5+eGDKZ1WU06gDKRDKwWIvMrz9p3nC1ZsLWOI0GxRnLKraQCFA85xq2ZJWNwOQjDP2p7LtSBqZYGrRj4ZlqfrzYDrv164UMm52OOnjZXXUIPh0LIljMKWAMg2/O2B7pfmPXFhwdRbltiKoY/scPTaGm20kWrNnm3OcaajYAx641p0x5+2La0wBYX874hoSEhZWzDg9bYrwMWqyScViMEp2hodoX7xmAQbdNgPWLfPBPKZcU1kEAkHxtMG3IbwetvlbAhK8AAAT1P5vHn19cWMojO1yfMk7A+fL7sIddvwlxmyejlNRhYEjSBflzxcrcT8TEeFFGgDqZuTytt7nAV6pA0rtHI+Jup/h9TtviXKhRpnSzEgKv2VgSd94A329zjE2McmFfaGOHo7xrGpFMiTYk7GLkx52Hmb4vZ3P6UKRNR2hPYXM8hyny9MC6HGWLPYaBZSTBLdB5AXJO2LGWqqpZ6hBqRJsZg8hzAGqw3OM7IbsiVQraWcnw8JAYWdWLCPhkETHI/3wbfOtTpzSFwArNvoCxAWx1EbE+WAGTzpqkaQVAEnc8zp2N7ydo2xtn6qvSkEli+gAEgcuQ8/zc4UyEt5oPwjaFeFZkhC3iYFi5A2sOpPPp/vjWtwhq1RGqNqNS50zAB2EjkBHxW9eUH6KEy5pN4vAWJknx+Z3N4tH4YkpcQWll6eosPBpEwTLE+U7SJ6EWwBBu1lV2Mk4dk6YFZlILU2sYnwAEeFSpHsLfDO2LtTMeKhpSGbUCIgEDRGrmN5BjkfQjRWFMozhipOgmTCh7EmSRYXja2wwRzh0qjfusVO3WTJ9vqeZEgw3syhxJ6FSm9YIQPEttYN4NhBFrdevrizmOB6v2J0MJlbFT6zcXE+UmMC+OJpZS6HuRpAqoDqVrmSF3UGLW/DFduKmi5qz3iOAtZQZ1IbK6HoR0tJPWcCEY0VMKwNmEkzTByKWYTRWAlagJAaIghgIJG8wfmbDO0nCUqrpzSd4wnRUWzgHa4J1C88xzIBM4i4rTzRqlqVWi2XIHdozOptsynRAaZm8bgjpmS4oAe4qrJiTScLrW+6fZdNz4SSs2541IjLTKfy7f1+0HcbiIHFOH1cpBV27p/hdZAO4IdZs1jY78pxHQ7UVVGhgtRf4lEjqAQIgjcEHDfmuK0VY5fMwQVgMTIdCTdasww/hcAqQPEYwncS4DorBaZ1UmGoMCDA6EgxOOticOPtB9fWGCALaEOxfCUzWbNQppo0vG4mQT9lfc/RTjonEczqJ87+33/k4H9n8qKOTQaQpeXMdJhfcqAffFSvWkxv9RaYsL852xgzP42S+w2EW72JtVVSdonfoem/5vywS4RlgDJAAF5gWF5Pl1v/AL4H5Uajb8cR9ruKpQoih9usIaLaaex/zRHpqwGkuQggKN7iPxfO/pGYq1vsu3ht9kWX/wDEDF/s3xIZWuKtyD4HA5q0T6xE+ojAnMIS2pDAFgFnf09LzjaupGnXK6uvLlfHVZQV09qhFrInS+KUFYKyGUYSpBtBAAIPSPwHLC9maV4tPK3ORFrz8X/MYt9m+JrTQUHP6vkx+yxN5/hJJ8r4t8WyZE7TB5m2xB6dZjrOOYpKNpMWCHFiApklpvuSZEk9TYDn5ycW6PEdNo2tItBFue3tHvtirmAFLQJ3g7dR73v+RFB60HdhHv15ehGNGgNIBG/J8Yj7Rnp+I2m3QHbA7jPA6df9ZSISr9pdg89Rybz+fXARc2RaR57eL2tex5Ti9lc8fsmek2gbXHTb78B4RQ6l2jQexgCtltEq0iDeeXtimWWTBEeeGvi+WXNJIIFUCx/eHRv78vnhLegVJBFxYg8sbcLaxvzLVPxlpK0RjcVQeeIUploCqSY2AJMc7DHgyNUGO7qf5G/thugGTQDJiuKzAztOLJy9UbpUjrob+2MHD35U3/yt/bEAIkUEczZ+XoPwwVyPwt6r/wCmMxmFZOIYntf4W9v/AFxfy3wf/wCJ/wBRxmMwlvhliS8E+Gj6n/WmLXEfjzX8q/c2MxmM7fGffeTt79IQ7L/sx6J/pOKuV+PL/wA9X/XjMZhR+JvfYyjwPfcRg4j+zqf1ffgfmf8ApqH/AI/wfHuMwjHwPn/Ep+8Mcc/6et/Mn3jEHFf2A/mX/wBMZjMLx9vn/Akfv8v7jHxL/p6v8n4YROAf9Kv8jf8A7jjMZiYPuz/2H8yZviHymvCv+kp/+Sp9+A/b79rkfU/60x7jMb8H3/1b+YOLn6Sr/iJsv/nqfhgFwH9i/wDN/bGYzGvH/wCOPn/MHP8AdfX+Z0v/APj0v/BT/wBK4EVPz/mGMxmOfj7/ADgtCmU/t+OEXt//ANdU/o//AFpj3GYf0X3x+R/iMxyHLfsj6HFPivxD0P8AqOMxmNafHM+P7w/WF8x8Teg/9sONH/pqX/hH+jHuMxhzcD32g9N3+kW818J9B/rbFEfEnqv/AK49xmNCcR4g/Nc/6v8AUMSL8Q9TjMZjR2hQ3w/f+o/eML/aH9u39P8ApGMxmE4PvD8ofaR8D/bD0b/ScNGd+AfyP/pbGYzG8cQxxNa3we7fjiKty9/9Rx5jMWIQ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xQTEhUTExQWFhUWGR8bGRgWGBcdIBobGxoaIB8hHBkcHCkhIiAnHBwfIjQjJSksLi4uGh8zODMsNygtLisBCgoKDg0OGxAQGzQkICQsLDc0NC8sMDQwNywwLCw0LC8sNDQwLCw0LCw0LCwsLCwsLCw0LCwsLCwsLywsLCwsLP/AABEIALEBHAMBIgACEQEDEQH/xAAbAAACAgMBAAAAAAAAAAAAAAAFBgMEAAIHAf/EAEUQAAIBAgQDBgMECAUEAQQDAAECEQMhAAQSMQVBUQYTImFxgTKRoUKxwfAUIzNSYnKC0QeSsuHxNENzwhYVJKKzRGOD/8QAGgEAAgMBAQAAAAAAAAAAAAAAAgMAAQQFBv/EADMRAAICAQMCBAMIAgIDAAAAAAECABEDEiExBEETIlHwMnGBIzNhkaGxwdHh8RRyNEJS/9oADAMBAAIRAxEAPwDfhApLSKCorMEXUoIlRBmTNpuIwL4g0Bjf4ZI66YifUtqjkMCP8OqwOYdf36RknyZT/fBfjTRJ2JkbTuJE25aU9fa/nWx6MpExH4RF6sSPCL2Bkt4Zm3hFj9YGwvivBBOpSbA3I+GY8XqbRM354zOOCTE7yFMeFiZMHz/DFBxyuIi0+4+t+c42ou0WIR77TJZFVTy3iDvfe4ggm0eeDGRqwUDqFfUTceFgRAtFplhbmeRwrJIgySbded4j2254OcNfSdLSBqUQSfDEhmjqRO+1vLAZU2kjlwuTSiZBQ33mdZMgbEHnzxxgVahA8R29IGOzcEBI5wZ9BvpI/oa/U+c45E2mdIUgfxfm5xOhNM/0/mPBoDaO3+GdMCnXP/cLKD10wY+s/IYaa1MtjlvCeMVcvU1UhPJlaSpHQj8kYcKf+IChZ7gBuUuSPXTpFp88K6rp8hyF1F3KLesLtwdmvFvP++IjnstR+Oss/wAMt9Vt9cIfGe1lWuTLah0NlHQBQfqcD8vxUhpqKGH7th6Xwa9FkI8x/KBpbkCdT4fx+k76aVSZ+yy3P9IEffhkWnKAGrpI2VCvhv5LfqfXCF2b4vWqQKOSUUz9uo+hTHnp8X9IbD9l80zABFp61uxkAdYk3At0k+WOd1WPQ1AfqI5R6zypmaggIhZptKmAR5n/AG9cCOM8GzFTMI4YKXGolVb9XpAFhMsb2O5jBzS6/Huf3STO0WEE9JNrYqcOp5kuRrWlTXV9lCAf6tjeZPnhGNiu4qQi9jcoVOA081mB3Fc1CKYao9Q6jMkKNhBtccoxuauVruqFRQVaZV7qoZ5AsecXvufvg4R2fK1DXqPNGXDMGI1AFhJjkWG3OcWOGZGi71sxRaBTOpEa9gguyzN7xeRhzMPUmh791tBAJ7cyVeMN3i0/C6IYlV+OYCmGBjoYtfF6sAGAbWBuO5BU7GxFmiOYxTy/Elqtr7siowCsY1LA2Jm4t/63xbzLCD+v7vTdlILBg0AGRBIE7jbnGEMN6qoQNjm5pmqeWqDSXZv4ajHcdNcgH64572iRabEpQQjb9k4Efzhipt6YfcznqjKfGHCi4gkgx/SVnlcg8pxz/tLxTUpC1lBO6VRM9QLlZ8iJxs6NW1VAyUxihVqmRpuWsqqOZ5AfT3w18E7CqIqZxiSbiiDf+thf2X58sX+A8KTJr3rgHMuCST/2wR8K+cG5HoLYmr8R1bsINz6/1GD7kcr43ZeoY+XHsPX+pNQTYcwqM3TpqEpKtNB8IQACfu+/niq+cJEyPxsy8zzk+vrgaarTc7gmfQDztcj5XxMFJ8pP3GNvmfpjLoA3MWWJlhqzGxv0sfqJ3iRt+OIHckn777Wnz/t743FMkeokn3kevr/vi1QyhJI6SB5bR9xnbbEsCTcytRo6h1kbR1vHn/zgnTopTQ1KpCU1BJY9LfObWG8x0xmcrUstT72s2kXAA+Jj0Ree3oBvjnPabtE+bYfYogylMHbzbq3ny5eZYsTZjtsPX+owLW5mdrO1RzR0LKUFPhXm38T+fQcvXABK+i6nzvH44ZeynZRawOYzBIogwqrYvG9+Si9/I7Rh1oZ+jSGilTVAPshVHTe9z5n3xvbPjw/Zot1GMVGxnJcxmu8IOkWHI+eMqVQwGwOxk/n546tmuG5TNCKlJUcgEPTARhNgTyPowIxzbtHwKplKxpuQykSjiwdevkeRHI+xw3B1CZDpqiJahSNpXelp2kn6/TGpB/dJ8wD+GNhUuGaR6TsOmDlN10jSCREi3X2wTuV7XM+TIU7XLHAs8tCvSqkwshWPRX8JJO1pn2w6caoxqjwkwA20QWG88w035DHMc8pEUyNrmfpjoHZbiy5qj3FRv16KRuQXWAJF/iA384OMHU4yAMg+vykRfLUAZvJE3tMm9t9N5XkQ3pz3jA+vl4F9yZHIG27DeQfvOHDO8PGqWAOrmjfaiJZCDMncAfPAhcjpsE5Qx+zo66Yv95tiY820DiCqNKICy0EPEAXAnY8gJPmPXBzLZdnu5EmXYwAIkCJMTuSbREb49/RGkz4mAuzhdKkjkIESI+KwA88HuHcNgydA0ne8JAG5PK0kkjb0OAy5RUsAma8WzgyuUqvPiUFV2JNR9Q+h5dFJ545MtU7z6arn2OGXtdxNs1U7ukCaNKdM2LmLuR53j1Y88LT0W6EY19JiCJvyY614l4cSULES0XJHOOmKb1mYgRqOwAHXkB1Jxp3DRsflh17EcAqUi2br02TSsUdYiWaQW072Gxj7UicNdkxKWlLjQWRB2R7C12XVWdKM/ZMs3uBYfPEPEuyFegDVRlqqtyafxL5lCNh1ExgvxTiDyfKJHPpv+fpi5wLibalvufwv9Rv0OMxz5gNRqvSTxd+IM7L1qsBnriDeDD1CvnqkKltrA/LD/QzasBJmRZAAPDIuTe1xsL2sbY5x2pQZTNv3SoBUC1V1DUEmfhT4ZDKSCQYBEYZezb/qy9QjvWEsSZYA7Sdup2CjYA3lHVYw6jIO8Jo6ipqYIulQ5EFzcwLhZ3JjkLR1xpmsuzoyhtKg7xIix3iZJ5D1O+FngfaBalRloqXbbX0UDYMZ0rymST4jMQcHsnnaZZw1UF6dOVQEiVZrtHMljpE3HmZjmvhZDxL52MkrUF7oirIQWREYwYG52vq5naLY24dlloKrgt4o1TEQQJOwiGIHnOJly5NNnqgHSAmqIvEHTG0sQP6ZxElfUlZfAO5UKA5nVAWZAvfbnEjC7JFSVRuT0qgpl5VpYlgbeI3+EjlFiPfFfOsqNeKtN17xSAVKq3MHmBPLr4uZxW4hxqn3dOk2oM5Co9vCQp0hhzJAj1tgFxepWp/r6DSadygJ0lSeSnaCeW4YcjAbjxEnfa5TNQkdbidKnVFOt+rMHu6i/AwnaT8PQqCIIEzM4CZ0U3z2XQszTVWQ0ECGBF7MPRgbNYnEfGeMUcwhbSIJuQJNGp6Dem3I8iIuLYSqeZZXVgTrQgruYKmRHlOOx0/TbXwalKlm50jj1Vix97ztIm/55e2F+W35Gxg22JiNvfrhnWoucpCtTgEga0IBKMNwR03IPP6Yo/8A0aSQQR6X2POAPnIHLc4TjcINLciJYEGTZNNRO+5vbmRpk++/PTg1l8lPKJH0HTyvHt54zIZEIrO5CKILM0CPcnaSI52AwC7RdtKigpkqUAC9ZlkwLeBD97fIYSFbK1JGKo7xrrUUpKXrOtNebO2kE7bk33NvP0hT4z/iDRpjRlV71xbvHBCDlIUwWPyHrhGahmMy2uozuSGOpySYUSd9hewxqeFvsg1GYtblPXG3H0WNT9o1n9I20U1NeIcTqV3NSs5djzbkOigWA8gMSdwCs6ptIP5+WKf6I/OAOpP9sbUm0iCd7wMbiBXllPv8JnWOKp3NNaSC1OmF9AFiT1vf1Jws1azSdJN5g6rMBc2PtfYeeGXiVUVKVOqJOumjgeZUG/Xf7sKtYESb7i8zAk+m8g+9h05OAbb8xD/FCvCs2So8iekhbbG/U2iJGLfb3I9/kQ4EvRYMDG6tCt7TB/pwJ4YxkiJBG4knVIJMxHte04ccjR76jUon/uIyz6i2/Qtgch8PIHHYwsRozjbpq+HkMGck+lFBKm3UW8sVMnRYA2hTeCfw/DENQSZDafLHSfz+WLyU/l7R8q8CR9VQ7lIFzsqCT5Xm46DCtU4XVpxVUMhW4J8JEbHexN7bgAzjq1NUp5debkTsTpQCWkdZM+pHTArieUD0zIA1XOoAwN+di32iZIHO2/Lw9Wbo8RtVFfhnbskaM1TFQfvgLqPqp8JPmIwZy/aTI1IEtIOzUnt/Utl9RhH49ww0n1eBVPwqG1E+Z9etsVqObCzGoW3Ak/dt8sbG6XG41J+nv9pGJrYXOiLxzLUzFPVUIkxpUfM/F+eeFvjfGa1eUeEpckSR6aju3+22KeQr6hImeWqL23ON8xWFwdNuc/hhK4gjcbzEc2TVplahUA2BCjpzjr1/3xs2htSNad77Y9DKQIv5X/EYjrUFMk3J5A4f3lbXvYj32N7O06CLmHGqowmmCZCqdjG2oi88gfXDVnKPe0iNz+ZxBUAKqV+HSI9ItiXI1yMcbI7O2o8zpKK2nP8AiXB21GZmeU/2t+FvPF7gXCjq+E36nz8gLen/AA81KKPcj8/dgX2h4zRyNMt4e9YHu06nkT0Udee2HDqHcaFG8Hwq3ucy/wASMyDnSqn9ii0yf4hLH5F49RgEuec0zS1EK5lr3Y23PSwx5WoPUJdnDMxLEnckmST74iGXNwbEfnlju41VUC+kLUvYxt4LxunlaTBbrEE861QiYB5UwIBPOZ6YK9gdTd9mqt2qERsJCkhYH7uu0ctAxz8ECxx0/s0P/s6BH2hPyJUfQTHUnGLq1CISP/Yyr2hvMN4gRUY6iilbabVGbVp6y1ztbyxS4llqzVO+y7KxDMGpsY1odIIB2khYvHritWzEXnrG/P36DfzxrTzhHXmbReTPLlfHPVSNxALAneUuPeKm6EeOkur5OSDbbxLHscCcv2iikTUMupgjcVEaxBm0wd/Xzw4aKddGp1Fs8iVI1DVvB+UgiPLHO+1PZ+rlGv4qbHw1ALHyP7reXPlONfT6H8jc+7qVoviVafdjvALI0xJiRuJIP+2BVapBIBty9PniSq1gBcHeOo/DESJJgmB5C+Omi1uYSLVkyXJcQqUW10nKMOY6dCNiPLDRS7a5thIFE3+1TuT/AEkD6YBGmFA8KkjnB+c9ffFrJUKnhqFTURT4tMz7dDznyGFZBjfcgSjkviXKdetxBoq1WbTsiABUJHhYIIBG6nmJF4wX7PZAsrUqgl6ZZW0kXVlJET1gweq+eL/B+FoKqV6DwWs+rwh1JEkwPCwMGYFxcCZw1rkESozFQxexZJFlOpWWLRcyIsTaxOOfn6kDyqNv2MIjVFfgvC9NIK5Elqg1Ruo0Ab7BlJM9AMD6XBTlck71AQ6qTBBBBqhRccjGgR/Fh5pKAtNTpDLBGozOlgxCyZ0mSB5DEtWos1BUgsQCupZlm0lYBsWXQkHkb8sZR1TX+FyBRVTl/E+DinQUPOs7RvqJvImTEQB1k4B8ZyBpL4x4rCYvP59eWOocT4auqnUbcaoST4VEDVzkmLHleNTRgBxzI62EJGnZFgsx6SbIJ3M8ovAnfg6qyIsWpljgDmpw6iSL05T5NA+hXAfN5cljtyiT8rkgCBAnYbYIdiSR+k5ZoDWqgAz5H/1+ePOKKFaYmQBe/ITeeUeW/TAfDlYfX895Mm+8HcPs2ltrzFjHtbcD3i+HTglaGAMcr3A2g+kkTN7xhLptzNhO4Une/wARG5j6YYuE1vCsXtHpzFwTaetpHyHqBYlKaMWe0tA0s3WpgeEsXFtg41fK/wBMCqeVkSVv5Thy/wAQqJDUawE61KE8pXafUN9MK75lxYICPz54ficsgIisthiFnWOH1Joopio4+JV6gRDm9tUX5+YGIuJUlguzIGJErJY2GwkEW6WFztviHgJR6LPSpspgSNW45AEg3N/3dzflgw2YAXSzVbrv3URvzAlY6g2nyxxTavNa7jeco7S5Z2LsuTKDcvUqAE230moVHrflfAjKtTCfEJb+KD6Rvhk7Y8KpAaky9So1/GalR/mTV1R5xjn77xB9MegwAZMYo+/zMFsYcVcLVMuZ0rNzHWT+ONKWYIO8nrGD/DeDpSrUzOpGqRC7q0rptMlQSBqO0gne8faHhAVHrUgykGWDRdGMBgOUEEEXgz5YgyqTpi9IOxlPhdJqpYGJjmNiQdPzNsZwrJmqlSx1qmpPMibC8XjFrsfEsDuQDPQzpvyszA+2Gmhl6YKOggtFuYha3hM7eIbz0vfCsuXQSJAqiC+yHbpKaChmi2kfBVAJ0jeGAuR0IB6Rhx/+Q5RV7xqoCSArBXOuwNgFkmTccueOQ8S4ZpruizBfwCPstBX6EYeqfBqehNROinpdY5ahoXc9QGk9B54V1ODBYbcX6R5YDia9pO3dRaj0qCimFsXYKzEwNr6R9cI+ZrvWYvLM25JJJJMC5PqBgtxrJgeGRNRu8YhRYQNIkciGmOvpi1wjhX6ssqg7jUbQABLGfNhfyPTDsfhYltREs+/4yquWpqWUhRbff8354EZkwdJF5vb8MM+dyYpJUqMIiyC/oSSTc6jygAR1wvPnNUtuwtMcr2wWIk78xCK6mzvKv6HzPyFvpGH7/D/iCPS/RSYdCxQH7SkliB5gkmOh8jhNp1iVJMQBJiZHt6X+eIqQkyhOrcQYNueLyp4qFWjlyHvOoZ3JEGY/McvzzwGqUjPXb5x9/nyxFwftfUUac0pqL+8o8a+p2b7/ADwwNl1qKKlIhkOxH3EHYiTY451Nj2aXs3wynkTB/Nvu3weosroUqKrIwgqwBBHpgPTokEfT3H+/0xepGAPz+eWE5N94SGoC4n/h5lzJo1Woz9lh3g9pIb5k4DVewbj9nmaTnowZPr4sMPF8+QDHPbzP5/DC6nGb7x0F/f05c9pGNmJ+oK/Ff09mW2QekWuKZarQqCnXTQd73UjqCJBHphx7IKYjUjIBAhgZ8gQZBHQwcW6iDN0HpH41GqmSLh1FtxsQIPqcUuzWYfwl6uXFrBLsPKZ0+ww3Jk8TERVESUCLEc8nQgQy1NRI0sEUwIuCV+IfzSOU4tV2/wD7FBXxQ4jaRvubzYiYPy37gIAQkAwWOsk3E/DH0JtO2KnfLTao9DW9UAMEABWxvN+h5ERynHHvUYXEgo8Qp1zW7uk5ZVDjSC1gZJK7AGwixInnj3JZ161KrWVIYaVDAzzWwW5k2E23HTFJnzFTLLWoURSepUZHemSDWFSTGgcp5kyIMQJxdq0K1WrSem6l0prrSkoU09DRpKEmXF4BjaIw0qo/36f3B3l4EmnNRChM+EWYgX0iYIMgWFojnBwF43lVp09bKyK2wJlo3gKgkRbbyMyJBLKd2z1alOpUY31alvyJMCOYiCOW1sbcRy4q0h46aMb6qJ1uRe3ipsN+YE4BDpf8IVXObcFzgo52m60a1Om7aGaqGEh5F5HUqZJO2GLj2X0kgjn9wIt5w3l9MJ3awoKmjvcxUaJAeLH+XSpB9sPD1v0jL0axsWUF43DggNv/ABA29cdTOK05PXb+oLgFdosd6VJhgJiwNiPY33wT4XXkwt4IgW57bcr8tvrgVm3uSABbcA7ETI8oMfPE/DGhmC7EA78wRve08+Vh0xbC1iRGftIgqZF2Bnu2Vx6A6T9G+nocc2bPxz+gx1TK0u9o1aJvrplRPmCNvIgY5Z3TLYavYTiuj00VPrCcKaJnY+Go3cU9SqDA0KJFjyLcib35Hpzizz6R4EbRYjxmRaLzzsRJO2x5Yn4fnUXudLFtSMNBJuoIVwfOQCCPTmML+Yz897S1MhBlTeGG4II8QnYxsQbHHMRCzGMJAEG8fyIrNCmGYCCNSmWiA0SGnbxTygnCycgtMhgsFRzA+vrhtqZSdVSnLahDU2uLiSdEBQTLfDuBIuYx7Uyy1gE/7lxTexDkD4HP755H7UTzOOguYqKvaIy6mHl/3I+D1g6oLgPZl+EEiACefwwDv9g+YvZ+jpqCZZXBYKNmVgO8QQecFhEiadjgLw6dZpHwvMDWotUEwCGnf4fcdMGq2b/SaOpfDVpMSoMQGRZZINzY6x/UDthT/FcmNtS78wRleCtRaoghlYvpbaadSkChA/8AIAPc4LZKiWo0qixc6xMxKw7DYxYVR/UMGRQDZQV6EHuLhQJ8HNeR8ILRbYDzxWcpRp03EMO8QxGwcRsBbYiQb3wDZi/zjiIn8YyOniNBQJVhSIi+pVJG/mqT7++G7LJGXpOOaU00mD+zdjfyMC3XF/ifZgsKNbvEJy6OGWCTUBWEg2ggRviBFKUaYMfq61gRvz6eY3+mKfOMirXb/P8AiEVo7xX7WZHQnf2M0qSJ/MWLPPqpET1OLHD6fdp3ZJVadNQ0H7RJqOD6ABZ3AI9jfavh+kIXU93QZqjzswp+Gmt/3iZ9A2KVHLsaTCpqE02dyRzqODt+9ogEGwNuVyGTVjHv3/mAy0ZTfLCshFViQ0uzDZA0QFgjfVA/kJ2GEzhdAZrMuwEUQ32RA0geGByhRJ6AHnhw4llmeiwPg72NTH7FOCotyGhXEfxCOuIamQNDLqlFTTFUfGRJWmTe32qrmLC9hsFEacWTSpF7n9PWEDtUVuLtL1WVYQCCo6GRc7SfK1hEWwCpoyhWIIE2PWOmOlvlkpDuE0h2E1D+6pgeNo+IrPkI6CSm8dL16xK2pr4UnfSDvHU7/LpjV0+YNt2gowF6ppQz9gG/t90YLcK4pVpNrpOIPxKwJU+TDkfPfCxVy5Fpnryj8/hgrwPg9WqCVJVAYLudKyNwNyT6C2Ly4002YBxAeZDOi8O4/l69mIpPsQ3wk22ew9jGDT5M/PY/7++OUZ3hdXLHXAajEFkaQD5ztfYwBeMb5HiVanJo1nTykQJ2lDKn5YwP0gO6NtC1lfi49Y3cdyRMna9vz7fXCucgdQiwnzmJ9IwTo9tqwha9JKn8SSh+kj6DHua7XUFumWYt5soAnz04PGuVPLV/WQgE7GXMg4y1GpXfZFPuxEKvK5NsC+x2XqIA3dZemP3nDFo9e8HyJHvgZxfij5uO8gIt1prZQTzncnlJ+mPOBVUoX0gEXLu23mAokmNgL+Yw3wyMbXyZYYVpE6zTrFtIiihIi5nUTe294G1rGbyMeZupUUDuwJmCNgRBHxCCev8ATuMAuF54kB4iAfiF7jcqJvJsvK1i1iZpvpRXZiWMEjUW0qLKIBMMTaASTG8kY5D49Jhg3K2ayNdsxTqrVpqaKqX7uBo+IEQxYE6S2/LGlDK0zUzGYpsaoRvgbd5jU21xqkixFttjggMmqs6ga5ElXMktKkFufPbz6jEeVRaaIQAA4Gq5EhhvBjzPkJi2J4m0lbzzh3dhSyKyK15ZQd5MDfUB7GOuKGZzCmRrRyuxZNOqOYIvff4hPIYv8UzIpK1KoslVDKUBHmCBMxfa8E7HbCxxfP1JFamVqKyliDaYgSB9l5MHcXB53ZhQsbgsaFQTxjOTJ1HwySIUgejAdMXOx2a7zKVFB8SVNYAN1DyRP9SsffCzxauaiuxgCJ0gBTNt4O495xZ/w2zOnMVKc/tKTQOrIQw+gb546bYfsSfSBiW9RuWOK0vHMG5No2ECD8vvxplbEG4gX+sACegGL3G10lo5C2953nysTy2wNpEaiCZWTGw2HWLe3ntJxENrBjzwCrpYcgCQPv8AviPIeWEXjFUUq9WmVjTUYC/2dRj6Rhr4NVGoX53nlE3H1Hz91vt9w0/pjPP7RVa828IU8uqnCMAXxSG9JbKrL5oczGXavTpNSlHp6WDQYJ0KGv0MLIAmRtjziPC8xWUNFK91hyNwJE6Qp8U3nyxtl86WRZLbAQpk9LDnvut+UGMEMqlSGenFRDJYHc72ddtY5MCD1HUCxX02hUGFGL/A6tSnU7qrNODALnaeT9UPvEzho4xl3OqsgHeIAKtKbOtj1s4mb3FiCd8Q8R4UmbQPRK98llDEGVPxKGtN7idpMxMYs8Go5o09TU3DpNOSCNYAnSQeTKI1ciFInUYXkcMdXB7iQAg6e3aC83kqGYWmwd7kRWCktTNjpqIImAbMIiw2FjmfyHdPVaiSUcJXBAkSpOqBFtWo2E7HritwvhoqVmqJVRabK2umfjRzeLGDBM6p2JB3wbyzSr0wYaCNJ2EybAdd9I6GMJyZK2Bhqs94ZRopSZaNMBaiF4knUNI5m+/h/IwGylJa+XRHY6STTYgjqrKbi5JkejHFzhuXNNWBd3lpGogfECCABtJ5byfTEXEqC0aQSmhUhu8JWfHcAk85EAdfUYBfioHe4R3ELtULUu7E2U9TIUEwWIg4F06XenLqYA+KIj4WANwIvIjaQB5xtneMDu6pWmf1iiwVpG0houDfYefnixwqoGp0xpvpcgm0xMCCZgkfm0AAVW691LsE1LPaeoj0kZ5ISoGVJEO1953gSfbCnm8kzUAsOTWfXVaAWI1BRImOcW6Cd8GczQ/SSF1aCtyDpKxa7CfIX+nXbiKHu1Rd6ngFiIQdZt4mM+wEmMMxNoAHv33gv5iTI8tQpvK/9qkqamJJuABYG5spAHPArPZ41XNcXVP1eXQbM58IJgb2JmdrepbOcIWpSFJH0aZLDYOTBMmSRB2J5RvbEVSlTBYoxhFC6woMSBIpnm7RGrcADkDJIy3fv2ZRB9++0XeJcLNKkKa1F1E6nMyznmok9IJE8/PEFXgdJEJqFkaNRAudIAEloOnaAYFzYPgvUVlZnLLTKDx1WAIoIIJVN9T9SQLv1wo1uMvma3dUKbhASQkEs971KhHPfyUGJ5424tbjY/P37/aLZNialPPcSDkKFKqkwsAf1Hcknrhh7RU2ohKdOyU1AUD756k3nmcVE7Pv8dUqDsVQgkRuCxOkGL8+eHujwtK+Wou1zoW/OItPW2Ly5kUqRxKRSb2ij2aQ1G7trq40spuCGH9sLB4XUpVHR9MqSpW+6mOnS8jr5465wzIUqBlBLcvLHNu21Y/p9YAgLqTUf4u7QHn7X5g4nT5i7sF4qE6EJBD1FG2+18bKAb7+VrDyGCuS7OVK90U6f3m8I/zHf2wVy/Y2nS8VauzH92mNI/zGSfkMObPjHfeIVdQsRPr1IWbAHabe0YI8J7O16hFRwaNPeahIJ/lX4vu9cNSVKFD9jSVW/eN2k/xNf5Rihn847zM+uK8diKUV840UolipQVkFJa+mN4SNU7gEvab9d/XFocXKV6NGmukoQ9QwDCoJULIiIIWf4z7K1JKhfwzH5/PsMWe1HEO6dFEagid5HQOWCk+4t0IwHg6mCnfmWvMax2n05h6SgPUNIuXJup1JGnlcRveAOuKlXjQWtUywF7ODvdLBfK17dI2OOfUOIur1Kky9RSsx1jl/KD9Me1eIsav6QPimQNxtgx0Kj8v1jDcdM3xwpXCVCulgShYizSd/cb9eR5KfEuIwzBDCsZAk+A3sI2O45gg+eBeczTPp1H4RA8hiqgJONWLplXeWE7mGKMOCm4MTM8oxe7MFaecosAI1gf5vD/7euBFFjBiwH4/f1x6c3oqIxvoYH5EGI9sRkJtfWKVTq2Me+0NIyVG8QPbaB15H0HTC4aZZjAMWMfFBPU+nPDh2nSH5ESTf0/2PzwntMjxMATBgxEkztzscY+nNrKPMP8IrfAfs2mecbyPX6nDVmuDJmdLvuq6efIk/jhM4c49m5Ebbi/lcx+Yb8rmzp/vq9+XWd8Zs4Ia1h464MT62WJAdEbUoHiBkLHL/AG2HngpwfMPMwQxgalswA2huf8rAjn5YqZem5VTTVmQAWpwwBiD4CZj/AMbW+9g4VnkO2l2FgogG29nAvf8AePtg8reWquQDee5UK8MKmmoTYlQFcSDBglCeerfxbC4LDw3jDBdFU6XXciSomI679R52GPcxwmno1I5DMQxIKEMRuGWYI3vv54o1K1VIWompJADLsCTeVmw5X23G0Y57MuTaNAKTMxkqffnMC5IMAfCSNmnpB5dZnHnEan6tajMe8BIPIkG0kc+kDFitlDBakzjqsyRE2uYn1H2RtF6Q7+rWVHp6UBu6qOc7NGkkAiYnbfEG+98SiP1kuS4z3hV2Uy0RAIJ8QuQeUc7WHPfFvi9FqieEBtEllIBJjZlkch58hvgVxDg1VSSiGqs6pU385Uncbcz58sZmu0yK36tGDtGoGYDeZ5XF/f1xeiyDjlaqBDyXs9RWolUiTq/VrqCi+noJm5GIaPaIJVOqmVIBWBEA/um9r8vnzxBwfjIVVoqpq1LxpEBmIsJA0j4Y6eZxX7XUHV0rFSGqK2thMeGIAZd9jPr6HDRjtyGHPEG6Wx2hLJcaREVPiBksZMtBkQb7AXF7774IeF6qV0JAVALQRYknTJt0PXltcF2Z4fVRu9rUx3WmddWI2sRJ8U2vp578sEeNcUpPSKU6geo7KPCw8Kz1iAfDtzjpgHQa6X84Sk6bMh4vnarEU0B7tvtjnzudxA6/fgtk8nSpw9QropgBBy1GCW82mAPL1OIcnkjTcHvQ5gDQFAWQBJJba8nlfEy0RUZdQ1Kfh2BZRz8OySJ6+mFswqhxCUG7MXe0uVpZkLTRagpydNKdIqPJMkDxGDI3EXN+WqZf9GowUAXTPdUJ2I3dp1uOe4AB3thtFbL0gWPhmZ16VP8ADOozysNrdNgOWyaazUQVK9RjOuoVME87BRz6EC2ww5cpK6ewlMD6xG4jUrVxpRG7qfCiAx7kAA3vEQJ2E4bOzHGWo5YU8wpU0vDuhkcgRq8LAWgxyxrxqqKWrvKqgHanSHiNx0kEC4vG+4woZ3OBnsrBRYFjJM9Ry+u2+NVeKmmtpmLnEObMfeIdp6FNCacVKnIcgerHb2H++Of8I4YaubLVSXSWqtJPiMzB9WI9QDjdSfY42yWYNKqHXluORBEEH2+RjBYl8MEL3iB1TM/m4jjTz5a3sB/YfhirnUJPriGjnsuBPeD+Uhp9CAD15HBnh7aiTDFDziIMT0uPr775z5N6msHV3gNOFMbc7fn88oxpmDQoqWqPOmCVQSbxFtgTIseow0BgCG2BOrWCIQxpk6jAvPLePLFPN5JawHgXWpVioixifEBubiJ2jyERc9nzcS9IERM72uKsVoUNB/fq+I+yCwM9ScAGc1CWY+Nvim8k7zhg7TcO0Nq5+YURbl4p9owCStpaCAfTkcdbFo02ggs3oJRak3PbDPwPso9ddZIppHxNtF7gWn1kDzxv2e4cuZrgMJpoCzmTeIge5gek4aeI8SIgLpAAhRa/oJsByjlpwrP1DbKvMvVqAJg6l2FykQ1asx6gIo+qn5Tj3/4Jlvs5ioD0ZUJ+Q04jTPEkgyL+Q+hUjn1Jx6/Eyu5HiuFZiYG/xAfSOW2M+rP/APX7S/Eubt2FER+kqd7mkR9RUOI//gfh/bUib8mA+d5+eJU4iRdYtFzq28/ESfn6C+Nm4vBNwwHMSCRv67c2vvvitef1/SDa+kPZ/hfegeNA0CbNBYC/K4m//OAVfsk8girSMcmVrzFidM/848/+qtvYA/Tb385JI22tiM8UINyBPt7EzvPr/cEGReDLLKe0ky/Z2omz0iANw5vEnmoG9reu4wZoUaiiAoI82H4NtgC3GfMQL/ESduYG14ubY2o8WkTKj+YR8oG2LZMjcwlKyLJIiaGNPSzD7JubbmDI+WCrCnXUEmk1tnZUcbQQy2ve5F9o5YBZJ6gVe7y52+xWcA23MW/HfBng2UStq1ZfS6gDwsQwknmxgm21thc4vKK8x/cf3LrtCvBaS5clmWsZUfEVaAJMhrTMDbqOliJ41RB0qzSxIZSBeZ29wSJ9dsDKNA0NIDV0p80aGDEjYDoDO3TfYYtzliwfSAVvqYNAJ80PyJHvNsYnAY2d4QsChLVPOBQdY+EATs1pEk8+v4gnFXi+dFPxJVVla1pm7DcAWHLp6xGCaZbw60WkyQYb4xBIIIvG9/lhL4pXZnckDQAYIFjOmwkdTb3GJiUO0pyVEZcv2gFREEt30D9WgLM3QiBF7ny9LlO422YB116dRA58JdGWI/dnnuQP4vfF7shxkUa/eVTFJ5Vj0m4sBO5vflhg7dcbo1csUoutRmI06WB53MiwEThyr4WUKF2PeCadLJ3EXey/EFoVu+q0yEZSoYLIVjAm1xMGR52GDPavtHSqLSUEMqOGJAsBtzj97DFmOJ5RcjodlamKQTTIJPhjl9q/zOOU06UkHUs6gFWAZnbaREwNXni8YXM+siqke0GkG7nSe03H8u2WqAOrs4AQKQSpWCNtoiYMSbYRcsrO6hfjZpUAGQRok25XgyL6dtsGewtegjt3hQMY7tnA+GBETMbDe+2DXaHtBQp1aYQUqhkaqg8RQmQNOlbmJJvaRYzGAW8THGoJlt5xqJqat+kGkaZyzKTBYytxuQOs7YrpRrP3YVigjS3xSOQjnaDfoALQYILnjXPd0W8IEvUYCNgQADuCNzaYPvVzOUrU6pahmEaU0kPYkzvG0xNuVsJBPGwMsjvCdDh+XpAO41nkzXAIUXvtYC/lilxDitNiAxAHwgLWAUwZEizGx2BO3riHM5B6iAV6lIgiYfSyqdJ57DxQ3Ln70KmTTL1RTFPvGEEFKAYfCCQInmZm0HERQTubMssQNhQnmay1Os+taSVC19YVj8MAT4SOnMc94nAfiHcpPeKgK/ZRApO9p1NI5THKZGCWfenpBr5do5NVq6AT/CsltuUTgJmDkyCoBTzUux5zZlH56414wfxqZ3Py9/SDamYWrOhQqTY3nbr0nF3IcMBQvUbSgsOrHy/vgZVWhr/VvVnzC8vKB88GHc1MpSKyQNQI5hgxPzMg+hGNDjithEDFb2eJPl8rl2gU2cNy1MCPoB9+GmllwtMAfFEahv8A064t78sc74Pl3FQbzP539vTDvkarAkCNvExFhte17esm2M/UoRsDNGMAcCaZ1Aah1rSGsgHvHZjUooNZKrPxiAPCwJkgDnibIvKqWOoGnrLd2qo42UMbGVAIjb1vi01AaSR4fCSCoQFAW0ltUGJFuXKN5xHm8yKatUGotAHgNwVUQdNh4lAuI2PlOfVqGke/fvtGxc7bhH1NME+GYp25WJUm/QN6RhDfJkXmZ3P98Ge1XEtURBXcMGJkHcEG+/L8RgGlY7k7/THZ6dGTGIB1HcGOX+H7jRmoN4pkR6vt7x7xjXij6XkbA2IJ6A+8AgYC9mOMLQzAZh4HBp1CJiDs0RuD9C2HXiPC5uviDCVIAIIEQR5Ec7/LbPmGjLZ7yMDQivU1g+ImQIMESGkyJ6AifliLW+9yQJY22tf08/LBOrwwmIAN5tF9pBgyNvv9oMzlDZgsRbw32uJFj7xgg6mLg/vukRETBBMRvfkT0xmskyxPUwBebjf54uvkjEWEnkCZg8rA/MRbe2NVyJP7x3+HkTAMECANrRtGD1LJIak3HMHkBYERzibfjiPvvHM2neZvtJMXFvPE7ZbyEbTe20C/Mz648rZVtTAjS0AWtcHncX9OtsWCJYlRquwuYHxXEb78j1xWBY7CfPb7sW81l/4T/lJK/wBU35GT1xVXw2lhN7GB9xwxaraGBCOTqBQCsj+aih5DY7nfkeeDmX4tmJhaqrtZ0ZCQLblQPYHrhe4VWGgMipT/AIigWbfvspJv0PPBvK8XqNeZEfvVQPWQI3/IxnzJvxcdVRk4MuYFVzXYqpW02ueh2JjpcYtZ/idNLO6sWEN4diTuLdDywOo5dif1ip/VUdgen2Y629MWGytHQutNJ3IBmSJ+G02uZ5Y5zBdVn9JCDW0nyuQQkDXKfuoANwImCYsBymNW3Ixne7q5c96aYoKJbQQQoAsBpm+BHCMqA71KtM3gUk5kSxll3G/PfoOYrtTQ7mqNIC61IKTIAkRAiRJ5c/LkOnW9XKvSt1HDs/8AozZcU6fdtSAk6h4jqvJBAmb3iMcq41TVczU7v4J8AFwRYW5RynnGJsvlGq1ForPiNyJkqSL2sLT5XOOh8W4Hlxk6gpoqCkh0ud7c2aJIN7XF9sOBHTvub1Qd8i8cRL7GJQGYUVjK6oHeAadUWJB6EGPT0w3f4iZKgEov4Q+uLfaTdj4b2gH3xJ2Y4Bl2yaaqYfvZJJ+ISxsCIII29QcInGMoKVapS1M9NGYIRf8AegC3KBMbnlfEBGXNYJFSG0x0RzOnZjhGXq0dNREFLTap4VKyIBV+Vjvf3xzDOUFStUSi+pVezhrNp03aLA3323jeMWeDFKlZFr1D3QExVcadRWwE7L58rbYe+J8PpV6XckoIMoUZCVi1gLxEggfTAKf+O1Ekgyz9oNhVRd7K0agmp3TvTeGMTCxIgWN4UW5TOCv6aKjeFEAIDKNCn1JJG8z8/LEtfMLlVCPUKtsFQMTc2iQBseXynbDLglNLE/C69Qb6kETfmJnnMYUzajqqQChUoZLI5xwdao1M8iF21CdVto6GLYhzSpQA73uaRMHSrVelyAnob2/DF2pxo6alCugupQtTNrg/ErQRAufntgeOHEKBSzNN120MpYzMXWCdpuZ8ueDW7823y9mUa7bys2dprIStKn92p1E7VJeZJ5dN9sUuJ8O8IdadOvIgWYsNj8I0ncb33xPmaAp2ZctqYeHwVwYI3A0m1+gFsU+JMtMHXSkRd8sg8MQbyIA1LMsoGNKA2NMWULbRbYeL4YYCAIKxHr9cXsjxB6RMEEHdGuG+X3i+B3Eu0q6NFA1D0LhCBe9gBy8sDcvx43LoCTzUx8/+cbvAdhuIk4MvxLOh8N4/lLCojUSegLrv1W/0w00RRdNVJ1qCd0YGCOvn645LS4XmcwA9CkwQ8zpUG3IsQD6jEhy2ZyhFR9VMR8Snn0kGPYfLGXJ0itw2/pcerMq7iPue1yb89r/nePpgNx5zTy7MSQzFQo66Yk+yg/5sCT20rlJXQ/m6X2/hIHv54WOLcUq1yWqsSwsNgFEzAUWGGYOlexq7S1GqaZitqJ3v6XM42TLNp622PTBrgfYqtVUVKhFBG2LgliPJBy9SMMS9jKcQmaIO16Vv9c405Opxp5QYTKRssSqWXhYBPlH5k4OcC4/Vofq201EN9Djb0PL7vLFXjfZmvlRrZhVokxrWSPLUu46Dlte+BtMlvFFvKb+2+IwXKt3YimDLvcf07SZZr1Kb045jxD6EH5DFinnMnUutZf61YfUqPnhFp5sN7coNxjbMV/CSBY84284xkPTC6FiK8V7oiPpo5c7VqM/+QTf+qfmMePlKR3q0yPN1NzuRexPt5zjmqZqLOfocSIw/hvtcX9uuL/4pHeN11yI/1adAH9vSW+xqJa3MioJ9CPbFGo2Vv+upegcXnmSDJn2vhCzJZdj7QP7Y0pHrbbDR0m16owVV1HTNVsuD+3pg/wA0f8Yqs9A/96j7uv8AfChnL39sUzh6dLtzGqoIjdwxtS6wUABgkq7mw6OY+Qwe4fnNB1VGOn+NUWfMAeL3H/K9lNQVVEKAB4RJYk7kxEAydz0xboZhQfF3YJtA/WPc7WmJnCMqark4jNR4jUrSFpnR6ASb/SPTBLK1gNIY+NiQJYch1EHr5eVsCBxFVCytxJLNAI6Cb3jpPvjwGpWJjwiPjiIHRZEx5894xhZPwoQj+sK1eIprNLUuvT9mQGj39fT6YtZCgrKwZQ7sQBIBKi9zI3MTedukSOy2Sp0gGbdd3JG1gbbEmPrienVdx4X7hLXMamH7wMf7X2thTAV5YFb7y9wfhiUMxVIiAIUQbM0TEn3tcBhywK7W96pANVnp1Qf1bOw2IuPIFhy5YsZzjLLIoRq6sJ52OkkidzJk7dcb1+CNmFR6tVnqMNQiIA2AKm4EbgAXnriKSrB3ME7jSsCcJ47mEpjKoUCMSoa8jWYu4IgiSZHlB54aKnY3LrSqJB7wU2Oss1iAT6RM/kYE8L7OiohZ7FXNOAegMmTf7Vib23vgn2vzZp5dKCMVLp42aCSqgcpi7c/Lni8j6sgXGa33lKPLbSLsZwWm9DWyK4JIMwdjETa20es4GdreGrQrgUkOhkDg/uEEz4otGmd+frivwbiTUKobWQCbrCgMOfhmCIG94jlaXannEqaXQ6l2b0a9weoPL0wLs+PIW5BkUKyV3ilkqLV6wFTU7ACxJkKDKmZkTcX6ycMxoqToCtTI/iE35RHW42+WKGWVKZqNUbQ/ebgEzdRJAWd4jeQZti3xHMs9I92yCoQAlSQQxB2nYMdhOxMcsBkJYiuJagAbyNcxV0lKoaOThSrDe4IkER9m5vtbA3NMV1K9NaijapTSnqAH79Fo22lSLThh4NxlMyhoVtVGqIDLJUEgydDc7gyPI45/xDjlJKzUcwhFRSf2hCtHIpXSAwMAy8T15YPDjZmIrj3Y91LZbFjeEszlRVpmnNGvYaQQSVAAJJpsQ+5+w1pxz3iNLNZMaSzgTAILFNtl1behAOOhCpQqpdtex011DT5LUET03PWDvgNxfiC0ge8pHuzYldTqDOzo5tsBY6TGwxv6Z2U6asenv+pSE8RCzvE3q/tBTLfvBFVvcpE+84P9guDJVZ69UTToxCnZ3O0jmALxzkYBcVRC5ZGplDt3epY/oe49rY6fwThPcZClTIh2Bqva4ZxafMLpHqMbOqyhMQC7X7McxpdpR4px5pgMd/IfeI5fXG3DuLlwadTxK1irAQVvNufL8MA+IZZi3Pfo17RY+23lixwbKtq+Hny2ix9rjrscZDjQJMdm4K43lv0Wu1I6jSIDUzPwq14PWCCN7xi92N4QtSs1WppZaI16QZBczp5XAgn2GIf8RG/+6RJ+CigPrLt9xGCv+HLg0cwg+JSr+2lh9D94w52YdPrHJAj9NGxC3EuJeIhmO55Eenrf8nbFbL5s9SPM9DzuYvzA2jEGZWDcczPna0fKTP8AzShRqYXANgbDpJjy8+e+MqoKme465DOhlKOVZGEMDBBB5GTPXf74wkdrey5y3jpSaBPh56eisfuJ3wSy2ZKwIb1bmPbUdup5+eGDKZ1WU06gDKRDKwWIvMrz9p3nC1ZsLWOI0GxRnLKraQCFA85xq2ZJWNwOQjDP2p7LtSBqZYGrRj4ZlqfrzYDrv164UMm52OOnjZXXUIPh0LIljMKWAMg2/O2B7pfmPXFhwdRbltiKoY/scPTaGm20kWrNnm3OcaajYAx641p0x5+2La0wBYX874hoSEhZWzDg9bYrwMWqyScViMEp2hodoX7xmAQbdNgPWLfPBPKZcU1kEAkHxtMG3IbwetvlbAhK8AAAT1P5vHn19cWMojO1yfMk7A+fL7sIddvwlxmyejlNRhYEjSBflzxcrcT8TEeFFGgDqZuTytt7nAV6pA0rtHI+Jup/h9TtviXKhRpnSzEgKv2VgSd94A329zjE2McmFfaGOHo7xrGpFMiTYk7GLkx52Hmb4vZ3P6UKRNR2hPYXM8hyny9MC6HGWLPYaBZSTBLdB5AXJO2LGWqqpZ6hBqRJsZg8hzAGqw3OM7IbsiVQraWcnw8JAYWdWLCPhkETHI/3wbfOtTpzSFwArNvoCxAWx1EbE+WAGTzpqkaQVAEnc8zp2N7ydo2xtn6qvSkEli+gAEgcuQ8/zc4UyEt5oPwjaFeFZkhC3iYFi5A2sOpPPp/vjWtwhq1RGqNqNS50zAB2EjkBHxW9eUH6KEy5pN4vAWJknx+Z3N4tH4YkpcQWll6eosPBpEwTLE+U7SJ6EWwBBu1lV2Mk4dk6YFZlILU2sYnwAEeFSpHsLfDO2LtTMeKhpSGbUCIgEDRGrmN5BjkfQjRWFMozhipOgmTCh7EmSRYXja2wwRzh0qjfusVO3WTJ9vqeZEgw3syhxJ6FSm9YIQPEttYN4NhBFrdevrizmOB6v2J0MJlbFT6zcXE+UmMC+OJpZS6HuRpAqoDqVrmSF3UGLW/DFduKmi5qz3iOAtZQZ1IbK6HoR0tJPWcCEY0VMKwNmEkzTByKWYTRWAlagJAaIghgIJG8wfmbDO0nCUqrpzSd4wnRUWzgHa4J1C88xzIBM4i4rTzRqlqVWi2XIHdozOptsynRAaZm8bgjpmS4oAe4qrJiTScLrW+6fZdNz4SSs2541IjLTKfy7f1+0HcbiIHFOH1cpBV27p/hdZAO4IdZs1jY78pxHQ7UVVGhgtRf4lEjqAQIgjcEHDfmuK0VY5fMwQVgMTIdCTdasww/hcAqQPEYwncS4DorBaZ1UmGoMCDA6EgxOOticOPtB9fWGCALaEOxfCUzWbNQppo0vG4mQT9lfc/RTjonEczqJ87+33/k4H9n8qKOTQaQpeXMdJhfcqAffFSvWkxv9RaYsL852xgzP42S+w2EW72JtVVSdonfoem/5vywS4RlgDJAAF5gWF5Pl1v/AL4H5Uajb8cR9ruKpQoih9usIaLaaex/zRHpqwGkuQggKN7iPxfO/pGYq1vsu3ht9kWX/wDEDF/s3xIZWuKtyD4HA5q0T6xE+ojAnMIS2pDAFgFnf09LzjaupGnXK6uvLlfHVZQV09qhFrInS+KUFYKyGUYSpBtBAAIPSPwHLC9maV4tPK3ORFrz8X/MYt9m+JrTQUHP6vkx+yxN5/hJJ8r4t8WyZE7TB5m2xB6dZjrOOYpKNpMWCHFiApklpvuSZEk9TYDn5ycW6PEdNo2tItBFue3tHvtirmAFLQJ3g7dR73v+RFB60HdhHv15ehGNGgNIBG/J8Yj7Rnp+I2m3QHbA7jPA6df9ZSISr9pdg89Rybz+fXARc2RaR57eL2tex5Ti9lc8fsmek2gbXHTb78B4RQ6l2jQexgCtltEq0iDeeXtimWWTBEeeGvi+WXNJIIFUCx/eHRv78vnhLegVJBFxYg8sbcLaxvzLVPxlpK0RjcVQeeIUploCqSY2AJMc7DHgyNUGO7qf5G/thugGTQDJiuKzAztOLJy9UbpUjrob+2MHD35U3/yt/bEAIkUEczZ+XoPwwVyPwt6r/wCmMxmFZOIYntf4W9v/AFxfy3wf/wCJ/wBRxmMwlvhliS8E+Gj6n/WmLXEfjzX8q/c2MxmM7fGffeTt79IQ7L/sx6J/pOKuV+PL/wA9X/XjMZhR+JvfYyjwPfcRg4j+zqf1ffgfmf8ApqH/AI/wfHuMwjHwPn/Ep+8Mcc/6et/Mn3jEHFf2A/mX/wBMZjMLx9vn/Akfv8v7jHxL/p6v8n4YROAf9Kv8jf8A7jjMZiYPuz/2H8yZviHymvCv+kp/+Sp9+A/b79rkfU/60x7jMb8H3/1b+YOLn6Sr/iJsv/nqfhgFwH9i/wDN/bGYzGvH/wCOPn/MHP8AdfX+Z0v/APj0v/BT/wBK4EVPz/mGMxmOfj7/ADgtCmU/t+OEXt//ANdU/o//AFpj3GYf0X3x+R/iMxyHLfsj6HFPivxD0P8AqOMxmNafHM+P7w/WF8x8Teg/9sONH/pqX/hH+jHuMxhzcD32g9N3+kW818J9B/rbFEfEnqv/AK49xmNCcR4g/Nc/6v8AUMSL8Q9TjMZjR2hQ3w/f+o/eML/aH9u39P8ApGMxmE4PvD8ofaR8D/bD0b/ScNGd+AfyP/pbGYzG8cQxxNa3we7fjiKty9/9Rx5jMWIQ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jonlieffmd.com/wp-content/uploads/2012/06/20070207_viru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2667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u="sng" dirty="0"/>
              <a:t>Active</a:t>
            </a:r>
            <a:r>
              <a:rPr lang="en-US" sz="3200" dirty="0"/>
              <a:t> viruses – make the host cell </a:t>
            </a:r>
            <a:r>
              <a:rPr lang="en-US" sz="3200" u="sng" dirty="0"/>
              <a:t>create</a:t>
            </a:r>
            <a:r>
              <a:rPr lang="en-US" sz="3200" dirty="0"/>
              <a:t> new viruses, which kills the host cell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Virus </a:t>
            </a:r>
            <a:r>
              <a:rPr lang="en-US" u="sng" dirty="0"/>
              <a:t>attaches</a:t>
            </a:r>
            <a:r>
              <a:rPr lang="en-US" dirty="0"/>
              <a:t> to a host cell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u="sng" dirty="0"/>
              <a:t>Hereditary material</a:t>
            </a:r>
            <a:r>
              <a:rPr lang="en-US" dirty="0"/>
              <a:t> of virus enters the host cell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Hereditary material of virus causes the </a:t>
            </a:r>
            <a:r>
              <a:rPr lang="en-US" u="sng" dirty="0"/>
              <a:t>host</a:t>
            </a:r>
            <a:r>
              <a:rPr lang="en-US" dirty="0"/>
              <a:t> cell to make viral hereditary material and </a:t>
            </a:r>
            <a:r>
              <a:rPr lang="en-US" u="sng" dirty="0"/>
              <a:t>proteins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New viruses form </a:t>
            </a:r>
            <a:r>
              <a:rPr lang="en-US" u="sng" dirty="0"/>
              <a:t>inside</a:t>
            </a:r>
            <a:r>
              <a:rPr lang="en-US" dirty="0"/>
              <a:t> the host cell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Host </a:t>
            </a:r>
            <a:r>
              <a:rPr lang="en-US" u="sng" dirty="0"/>
              <a:t>bursts</a:t>
            </a:r>
            <a:r>
              <a:rPr lang="en-US" dirty="0"/>
              <a:t> and new viruses are </a:t>
            </a:r>
            <a:r>
              <a:rPr lang="en-US" u="sng" dirty="0"/>
              <a:t>released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Latent viruses – </a:t>
            </a:r>
            <a:r>
              <a:rPr lang="en-US" sz="3200" u="sng" dirty="0"/>
              <a:t>hide</a:t>
            </a:r>
            <a:r>
              <a:rPr lang="en-US" sz="3200" dirty="0"/>
              <a:t> in the host cell without </a:t>
            </a:r>
            <a:r>
              <a:rPr lang="en-US" sz="3200" u="sng" dirty="0"/>
              <a:t>destroying</a:t>
            </a:r>
            <a:r>
              <a:rPr lang="en-US" sz="3200" dirty="0"/>
              <a:t> it</a:t>
            </a:r>
          </a:p>
          <a:p>
            <a:pPr lvl="2"/>
            <a:r>
              <a:rPr lang="en-US" dirty="0"/>
              <a:t>Virus hereditary material becomes part of the host cell hereditary material so that as the host cell </a:t>
            </a:r>
            <a:r>
              <a:rPr lang="en-US" u="sng" dirty="0"/>
              <a:t>reproduces</a:t>
            </a:r>
            <a:r>
              <a:rPr lang="en-US" dirty="0"/>
              <a:t> the </a:t>
            </a:r>
            <a:r>
              <a:rPr lang="en-US" u="sng" dirty="0"/>
              <a:t>viral</a:t>
            </a:r>
            <a:r>
              <a:rPr lang="en-US" dirty="0"/>
              <a:t> DNA is copied.</a:t>
            </a:r>
          </a:p>
          <a:p>
            <a:pPr lvl="2"/>
            <a:r>
              <a:rPr lang="en-US" u="sng" dirty="0"/>
              <a:t>Latent</a:t>
            </a:r>
            <a:r>
              <a:rPr lang="en-US" dirty="0"/>
              <a:t> viruses can become </a:t>
            </a:r>
            <a:r>
              <a:rPr lang="en-US" u="sng" dirty="0"/>
              <a:t>active</a:t>
            </a:r>
            <a:r>
              <a:rPr lang="en-US" dirty="0"/>
              <a:t> and then destroy the host cells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Virus effects on organisms</a:t>
            </a:r>
          </a:p>
          <a:p>
            <a:pPr lvl="1"/>
            <a:r>
              <a:rPr lang="en-US" sz="3200" dirty="0"/>
              <a:t>Most viruses infect only </a:t>
            </a:r>
            <a:r>
              <a:rPr lang="en-US" sz="3200" u="sng" dirty="0"/>
              <a:t>specific</a:t>
            </a:r>
            <a:r>
              <a:rPr lang="en-US" sz="3200" dirty="0"/>
              <a:t> kinds of cells</a:t>
            </a:r>
          </a:p>
          <a:p>
            <a:pPr lvl="1"/>
            <a:r>
              <a:rPr lang="en-US" sz="3200" dirty="0"/>
              <a:t>Viruses are often </a:t>
            </a:r>
            <a:r>
              <a:rPr lang="en-US" sz="3200" u="sng" dirty="0"/>
              <a:t>carried</a:t>
            </a:r>
            <a:r>
              <a:rPr lang="en-US" sz="3200" dirty="0"/>
              <a:t> to the host through the </a:t>
            </a:r>
            <a:r>
              <a:rPr lang="en-US" sz="3200" u="sng" dirty="0"/>
              <a:t>air</a:t>
            </a:r>
            <a:endParaRPr lang="en-US" sz="3200" dirty="0"/>
          </a:p>
          <a:p>
            <a:pPr lvl="1"/>
            <a:r>
              <a:rPr lang="en-US" sz="3200" dirty="0"/>
              <a:t>The virus and host cell must fit together </a:t>
            </a:r>
            <a:r>
              <a:rPr lang="en-US" sz="3200" u="sng" dirty="0"/>
              <a:t>exactly</a:t>
            </a:r>
            <a:r>
              <a:rPr lang="en-US" sz="3200" dirty="0"/>
              <a:t> to begin a viral </a:t>
            </a:r>
            <a:r>
              <a:rPr lang="en-US" sz="3200" u="sng" dirty="0"/>
              <a:t>infection</a:t>
            </a:r>
            <a:endParaRPr lang="en-US" sz="3200" dirty="0"/>
          </a:p>
          <a:p>
            <a:pPr lvl="1"/>
            <a:r>
              <a:rPr lang="en-US" sz="3200" u="sng" dirty="0" err="1"/>
              <a:t>Bacteriophages</a:t>
            </a:r>
            <a:r>
              <a:rPr lang="en-US" sz="3200" dirty="0"/>
              <a:t> attach to bacteria and inject their hereditary material</a:t>
            </a:r>
          </a:p>
          <a:p>
            <a:endParaRPr lang="en-US" dirty="0"/>
          </a:p>
        </p:txBody>
      </p:sp>
      <p:pic>
        <p:nvPicPr>
          <p:cNvPr id="3074" name="Picture 2" descr="http://jonlieffmd.com/wp-content/uploads/2012/06/20070207_viru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653642"/>
            <a:ext cx="2057400" cy="2204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Fighting viruses</a:t>
            </a:r>
          </a:p>
          <a:p>
            <a:pPr lvl="1"/>
            <a:r>
              <a:rPr lang="en-US" sz="3200" dirty="0"/>
              <a:t>Vaccines – </a:t>
            </a:r>
            <a:r>
              <a:rPr lang="en-US" sz="3200" u="sng" dirty="0"/>
              <a:t>weakened</a:t>
            </a:r>
            <a:r>
              <a:rPr lang="en-US" sz="3200" dirty="0"/>
              <a:t> virus particles which allow the host to </a:t>
            </a:r>
            <a:r>
              <a:rPr lang="en-US" sz="3200" u="sng" dirty="0"/>
              <a:t>fight</a:t>
            </a:r>
            <a:r>
              <a:rPr lang="en-US" sz="3200" dirty="0"/>
              <a:t> some diseases</a:t>
            </a:r>
          </a:p>
          <a:p>
            <a:pPr lvl="1"/>
            <a:r>
              <a:rPr lang="en-US" sz="3200" dirty="0"/>
              <a:t>Treating viral diseases</a:t>
            </a:r>
          </a:p>
          <a:p>
            <a:pPr lvl="2"/>
            <a:r>
              <a:rPr lang="en-US" u="sng" dirty="0"/>
              <a:t>Antibiotics</a:t>
            </a:r>
            <a:r>
              <a:rPr lang="en-US" dirty="0"/>
              <a:t> are not effective treatments for viral infections</a:t>
            </a:r>
          </a:p>
          <a:p>
            <a:pPr lvl="2"/>
            <a:r>
              <a:rPr lang="en-US" dirty="0"/>
              <a:t>Infected cells sometimes produce </a:t>
            </a:r>
            <a:r>
              <a:rPr lang="en-US" u="sng" dirty="0" err="1"/>
              <a:t>interferons</a:t>
            </a:r>
            <a:r>
              <a:rPr lang="en-US" dirty="0"/>
              <a:t>, which are proteins that can </a:t>
            </a:r>
            <a:r>
              <a:rPr lang="en-US" u="sng" dirty="0"/>
              <a:t>protect</a:t>
            </a:r>
            <a:r>
              <a:rPr lang="en-US" dirty="0"/>
              <a:t> </a:t>
            </a:r>
            <a:r>
              <a:rPr lang="en-US" dirty="0" err="1"/>
              <a:t>noninfected</a:t>
            </a:r>
            <a:r>
              <a:rPr lang="en-US" dirty="0"/>
              <a:t> cells</a:t>
            </a:r>
          </a:p>
          <a:p>
            <a:pPr lvl="2"/>
            <a:r>
              <a:rPr lang="en-US" dirty="0"/>
              <a:t>Antiviral drugs often have adverse </a:t>
            </a:r>
            <a:r>
              <a:rPr lang="en-US" u="sng" dirty="0"/>
              <a:t>side effects</a:t>
            </a:r>
            <a:r>
              <a:rPr lang="en-US" dirty="0"/>
              <a:t>, limiting their use.</a:t>
            </a:r>
          </a:p>
          <a:p>
            <a:pPr lvl="2"/>
            <a:r>
              <a:rPr lang="en-US" u="sng" dirty="0"/>
              <a:t>Public</a:t>
            </a:r>
            <a:r>
              <a:rPr lang="en-US" dirty="0"/>
              <a:t> health measures can prevent or </a:t>
            </a:r>
            <a:r>
              <a:rPr lang="en-US" u="sng" dirty="0"/>
              <a:t>slow</a:t>
            </a:r>
            <a:r>
              <a:rPr lang="en-US" dirty="0"/>
              <a:t> disease spread</a:t>
            </a:r>
          </a:p>
          <a:p>
            <a:endParaRPr lang="en-US" dirty="0"/>
          </a:p>
        </p:txBody>
      </p:sp>
      <p:sp>
        <p:nvSpPr>
          <p:cNvPr id="2050" name="AutoShape 2" descr="data:image/jpeg;base64,/9j/4AAQSkZJRgABAQAAAQABAAD/2wCEAAkGBw8PDw8PDw8PDRAODw8NDQ0NDw8NDg0NFBEWFhURFBQYHCggGBolHBQUITEhJSkrLi4uFx80ODMsNygtLisBCgoKDg0OFBAQFywkIB0sLCwsKywsLCwsLCwsLCwsLCwsLCwsLCwsLCwsLCwsLCwrLCwsLCwsLCssLCwsLCwsLP/AABEIAMIBAwMBIgACEQEDEQH/xAAcAAACAwEBAQEAAAAAAAAAAAABAgADBAUGBwj/xAA7EAACAQIEAwUFBgYBBQAAAAAAAQIDEQQSITEFQVETImFxgQYyUpGhFEJiscHRByNy4fDxUzNDZJKy/8QAGQEBAQEBAQEAAAAAAAAAAAAAAAECAwQF/8QAIBEBAQACAgIDAQEAAAAAAAAAAAECEQMhMUEEElFhBf/aAAwDAQACEQMRAD8A+pWGQAo46aMiWIhgBYKIQug6Y8WVIdAXxZZFmeLLYs1EXJhEix0aQQBIACEIAADAClIEBAGKMABWBjMDIFYAsDIAKwydtzFjMTlV+S5LdktkU9etbbTxOTiatlKSV2tcq3ZT9udRyi7Rerpt6pr9yltyam1lna0rPRnHLLbciurO/eTvGUdYtbGPs9Ypq0Xon+h1KeHzavboTGRcYpQipO60fLxM6XbMsHBaWAP9iqPVzab5LYhhdvQpjopiyxM9Uc1iGQiY6Kg2JYKCAAoBAHRZFlSYyZRfFliZRFlsWaiLAioYqIQhAAAYAAAEgUoBgECgaGAAjM+LxdOkk6klHNJQgm0nOb2iurNFSSSu/wDZ8a/jHjXVwyqxk4SoV4uG6ahLutac07Mzb6WPQUv4lUKtaeHUHGvCdWGST7qySsteba1OjQ42qr252qK+sXyaXQ/M1LGVIVVWjJqalnUvxH1v2a4/9opxqU2sysq1PZqRx5cbO28bK99Utulvr5GrBJS1d7rTXYp4U41qd373PwHjga0nkUssOb6roc5Frf5FtHDX1+pfhsGopLp13Zqsdpj+sWqFRj0IWtELpGGLLYszxZbFiKuiyxFMWWxZRYggiMaQADCsCIZChAsiy2LKEPFlRoiyxFEWWxZoMEAQgECAAAGAAABAFAqq1FHxfJFx5zj2O7ObySu3o2tVB2tYnfpnLKY+V2Ix0JprMlOOtv0PnPtJh1VnVjOOanVTU4P3oXWvrzOrDEunO0m3fXN0NOK4csQll0lykv1OfJhZU4eaZx+fOO8JnhKzhJNwetKfKcOTuDhHEKuFqxq034NfdkujPtHHfZXtI9hiKeZPWE46qMvwvk/Aw+yn8KKlPFKpVdOthUnmp4mk3J3W2XZvxLOT7TVjprT1nsFQnWoxxMoypKrFNUnz/EvA9rCkkVcN4dSwtKNGhBU6cFaMVd2XqaWZxw0tuysDGAzaEIEJkciLLYsz02XRZmNLostgyhMsizSNMWOimDLUaQQBJYAMCGsSwEQyFQyAsgy2LKYlkWWIuTGK4sdGkEhCFAIEhAoGGTtqzgcf47Toxy31loorVvxa6eBrHC5XUc+Xlx48ftlVmK4vGUnTpu6Wkpp+8+kfDfU8viZNVpwk7Wayp7ZWtGvyMfD8Q3JSg9E2rvaS5x/Y9NguFvEONWcXC297NSR68+OcfT5OHLn8i/1yIYJVbRaduT2t68jqcK4XKDazya+4mtUj0VPCQjHKopePNj06SirI8WV31PD6nFw/Xu+WbD4NLWXelv4L+5oY4rM6dyMDGYAFYGM0KyKUgQGRw6bLkZacjXT1MRo6Y6Ylgo0LoSNEJGSLLITLEakMVU5FqNIhLDWJYBbBDYiQBQ6FSCiosTLEyqJYih0EVDFQCBObjOJPO6GGgq9dWz3dqOGTV81aS2dtoLvO62V5IMntZxJ4elDL79SbhC1nbutuVvl8zyXD+CVsXPPUuo370ne8uqR7rB8LhBynUf2itUVqlapFXa+CEdoQXKK83d3b2RppbJLlorHfj57hjZJ3+vFz/DnNyTLLLqenPwHCKVKKioRtHZNJ/M6FhgHG227r14YY4TWMKBhYDLZWAYDAVisdisgVisZgYCECQyrzEZGzDzOcmaaEzlK3XVULoRxLcFO+hbXpdDppllRLkkrCSZBdSqG2nK5x+0szTTxL0UdZPXXZLqyzIsdCpVjFavyXNmSWNlJ2hG3i9X5ldSdk5PVrnzv0MVWvJKy1b1bJlkadeH4pTb8LJfRmhQi9pSXnqcLB15N2lJo60o2i5Jv12LjltKsbnHdZl8UdX6o5/EOP0aWZK85R963uxl8LfXw/IzcZ4rOlhqtSLytZYRmrN55SS0TVtrnhJ4ztalKktszk14L/AGYyzu9RqY/r2Tx1Sp3pSavqorRItoYqpF3jNr1uvkc6M9bLyR4XH/xDq08S1Ro0pUacnG1XM5Vkna901l2dt9/l2+P8bl57Zh6Z5M8cJ2+zcP4kp92fdlyfKX9zoSmopybUVFNyk3ZJLdt8kfN+F+1+DxVF1KaqUa0HGNTB2lUqZ5Xy9jK38xPLLo0ld2Wp6jhdKpjEp4y1qbThgou9NP7tSs/+5Lw91PlJpSLZnx5XDOdxOrNxq+0VcXpQcqGG+9irWq4hdKCfuxf/ACPde6tVJdLB4SnRgqdKChBXdldtybu5Sb1lJvVt6tvUuIVEAEAAAxgAKAZgClAwgIFYBmKArAxmKyBSBsQyrx0mWUpldZWKoTODo7eDrWaO9h7TR5HD1T0HDa70OuFYyi7E4Wxy8ReJ6aE1JfmcvGSpudkl3dXbmzWWKSuVGjaLqT0STeX9WPRrKMFK2skpeOuxrrRzrL10+ZyOJ1NUlySS8LHK9NeXSwbVTM91G3lfX9jPia1NPkiz2ed4VY9bpebiZ8VwxO/r4NFu9SxPaiNRPVfM6dWpLsZWldZoJfEk9WmecrUZUpJq9rq65NHc4LXVWM49dUZwvpa4HtfXk8Hl5Rqwk3u9brX5o8z7OxTxdFSfv56a/qauvyZ7zH8M7WliKH3qkO43tmTzR+qPmicovS8J05XXJxqRf7kvV7ax8PeOk1JpqzjLXlZo+J8Vws6NatSa78Kko3ls1fSXk1Z+p9xhiVi6FPFwWskoYmC3p11o214nnvaP2Zp41KakqNaKyxqWvGUfhml5uz5H0v8AO+Vj8fkymfjL3+flefn47nJrzHg/Yzi88HjaFRe632FWMV/1IVFlafq4v0R934RVtVj0mnH9UfL/AGe9hJ066qYipBxpu9OFJyeaXxNtK3l5H0rAR/m07fEvkjX+lzcPJy43i9Tu/wB2nBjlMb9np0QCCedtCEIAADAIFAMwMBQMYVkUoGMxWAoo4rIFIEhFeVr0jmzVmdyUbo52LpczhY6RTRlqdrBVHdJa7JLqzi0f7HTpYqGHpOtUeVd2MG+snb6jG6SteP4jJTyxelOjUrO3Nx0j9ZIrwD1fPuoxYhNuu/8AxKjsvwyg39DVgJ6xfxRa9b3/AFLLuo6UXp5HnsY3d+qO9FmTGYdST016lzm4kJ7NVbSknzyv81+p0MVSbb1s09L877HnqE3Smm9F7rt0Z6J3rU7xtmtaXn/cYdzRfLk1ZqTyzVnfUy0L4eqqkfdbyTS5J7P5mnGUJPvS0a3shVSzrXna/mtUzHtXVzSnBVErNPRrmjxntfwfvvFUo92euIgvuz/5Euj5nreDVGk6U+TeW5qqYW0vBm7PtEl1Xzn2ex1XC1HOC7SnUsq9B7VI9V0keyjhqdaPa4aWeO8qT0q0n0cRq/sxRk81F9nJ707Xg34c4l2C4JJNPupr70ZNP0e5mY5eLGrYwxTWjT9VY7XBcK79pLZK0PF9TVR4ZTTUpLtJLnJuS+puR1xw1d1i0RhQnVkSEIUQASAKQICBQMZgYUorGAyBGAZisgBCEIODEpxVK6ZfEZxujnrptwb2XqaOP4GVah2UVZ071bb3dOCsvVsTF08vzPQ4NJ1JJ2d48tVyvZ+hzk3uLayxUVLDz3hWj2cv6akbfnYwYFuKlTfv0JtP0dm/odBYe1OVHnSl3LaPJq4W8r29DDxOpknTxaaUalqOIjraNe2mniv81NMuzB3SfVXFqIpwdS6tvzT8DSom/I4/EsPmWnLXwYeC8QcZf02U49Y8mdCvDQ4iw0u0nKKa2yvkm3rf0OXeOS+npMbknByi07q9vQw4Wnp8jLGq4t5deVnpp4GyhJtJu9vH9ze91NNtHDpztfW3m0zVi8TCHdetras5GGqOE3Us43nmabvp/iE49U/mO3O0l5NGvtrFNduzhMbGWhqUlZ262Xiea4Zdt/56Ho6ULKMfh3/qZrDLcSxYQhDoCFAIEMEUIBIQhQABIABWMAgVisZgZFKxWMxWAoQBMjgxLYlaRbEw2x46hmjLqtRcBisuSd75VaStbRaNfLU3yXMwVqORtL3JvNHmlU6epi9XY7OMSuqkdVbvW1Uqb5+m5jxuGi1KEnaliY9nNr7krdyqvFO30LOE4xW7KflBv/5LqlNJunL3GtPw35eRq/qPNcFlVpSnh6qaqUJWvykuTXg1ZrwaPQRnmV1vzXQzYvCOTWi7eEctObdvtFJXfZt/Eru3+yvC4hPVXTWkoyTUl4NPZknQ6EI333MOMoSjqjoR1V0M2noy3HY4EPr47BdRq6TsuaT0Z2nwpTV46GafCJLdx+aRn6ZG4ydspK2t/mSNNPz8U9EbaeBeyXyT/PY34fhq3l8hMLTbPwzD20gra3c5b36o68Y2VkGEUlZKyCd8cdRkAkIaEIQIRAgIAQgIUEBCAAgQECsVjMDClYrGYrIFIQJkcNIdCodGGjoEoJpp6p9QosQHNrYVrbVau7buacLj1bJV1VrKT1dujNDj6oqnQT6ev7k1oJip5I6p1qPxQ706Xjbdry1MtTFUpWc56rSOIitV+GrH9S54WS91uPqU1+Gxqu9RJy2zK8ZNeLW5m7Xprw+dK6tNfFTeeL+Wxpi828Xf5GPB8Pp07ZU//aR1IG8YlGhGUdnYvyK+ZpN9baiRLEdIysQRUMaBIQgEIQIQAkIBCEIBAgIASEIUQBCEAYrGYrAVisZisilIBhMjiodCxHRloyHiIh0A6DYCGRULYV0y0NhoVxiXQAkPFFgsiWIriWI0h0FCoZFBCBBCIEAQIQhAIQhAIQhAIEBCiEIACCsIGQKxGOyuRFLcgrZDI5EC1AIYjR0OiEKGQ6AQqGGRCARDxIQQWRHRCGkOgohChkEhCogSEAhCEAhCEAhCEAhCEKIBkIQADIQBGVzCQyqlkIQy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w8PDw8PDw8PDRAODw8NDQ0NDw8NDg0NFBEWFhURFBQYHCggGBolHBQUITEhJSkrLi4uFx80ODMsNygtLisBCgoKDg0OFBAQFywkIB0sLCwsKywsLCwsLCwsLCwsLCwsLCwsLCwsLCwsLCwsLCwrLCwsLCwsLCssLCwsLCwsLP/AABEIAMIBAwMBIgACEQEDEQH/xAAcAAACAwEBAQEAAAAAAAAAAAABAgADBAUGBwj/xAA7EAACAQIEAwUFBgYBBQAAAAAAAQIDEQQSITEFQVETImFxgQYyUpGhFEJiscHRByNy4fDxUzNDZJKy/8QAGQEBAQEBAQEAAAAAAAAAAAAAAAECAwQF/8QAIBEBAQACAgIDAQEAAAAAAAAAAAECEQMhMUEEElFhBf/aAAwDAQACEQMRAD8A+pWGQAo46aMiWIhgBYKIQug6Y8WVIdAXxZZFmeLLYs1EXJhEix0aQQBIACEIAADAClIEBAGKMABWBjMDIFYAsDIAKwydtzFjMTlV+S5LdktkU9etbbTxOTiatlKSV2tcq3ZT9udRyi7Rerpt6pr9yltyam1lna0rPRnHLLbciurO/eTvGUdYtbGPs9Ypq0Xon+h1KeHzavboTGRcYpQipO60fLxM6XbMsHBaWAP9iqPVzab5LYhhdvQpjopiyxM9Uc1iGQiY6Kg2JYKCAAoBAHRZFlSYyZRfFliZRFlsWaiLAioYqIQhAAAYAAAEgUoBgECgaGAAjM+LxdOkk6klHNJQgm0nOb2iurNFSSSu/wDZ8a/jHjXVwyqxk4SoV4uG6ahLutac07Mzb6WPQUv4lUKtaeHUHGvCdWGST7qySsteba1OjQ42qr252qK+sXyaXQ/M1LGVIVVWjJqalnUvxH1v2a4/9opxqU2sysq1PZqRx5cbO28bK99Utulvr5GrBJS1d7rTXYp4U41qd373PwHjga0nkUssOb6roc5Frf5FtHDX1+pfhsGopLp13Zqsdpj+sWqFRj0IWtELpGGLLYszxZbFiKuiyxFMWWxZRYggiMaQADCsCIZChAsiy2LKEPFlRoiyxFEWWxZoMEAQgECAAAGAAABAFAqq1FHxfJFx5zj2O7ObySu3o2tVB2tYnfpnLKY+V2Ix0JprMlOOtv0PnPtJh1VnVjOOanVTU4P3oXWvrzOrDEunO0m3fXN0NOK4csQll0lykv1OfJhZU4eaZx+fOO8JnhKzhJNwetKfKcOTuDhHEKuFqxq034NfdkujPtHHfZXtI9hiKeZPWE46qMvwvk/Aw+yn8KKlPFKpVdOthUnmp4mk3J3W2XZvxLOT7TVjprT1nsFQnWoxxMoypKrFNUnz/EvA9rCkkVcN4dSwtKNGhBU6cFaMVd2XqaWZxw0tuysDGAzaEIEJkciLLYsz02XRZmNLostgyhMsizSNMWOimDLUaQQBJYAMCGsSwEQyFQyAsgy2LKYlkWWIuTGK4sdGkEhCFAIEhAoGGTtqzgcf47Toxy31loorVvxa6eBrHC5XUc+Xlx48ftlVmK4vGUnTpu6Wkpp+8+kfDfU8viZNVpwk7Wayp7ZWtGvyMfD8Q3JSg9E2rvaS5x/Y9NguFvEONWcXC297NSR68+OcfT5OHLn8i/1yIYJVbRaduT2t68jqcK4XKDazya+4mtUj0VPCQjHKopePNj06SirI8WV31PD6nFw/Xu+WbD4NLWXelv4L+5oY4rM6dyMDGYAFYGM0KyKUgQGRw6bLkZacjXT1MRo6Y6Ylgo0LoSNEJGSLLITLEakMVU5FqNIhLDWJYBbBDYiQBQ6FSCiosTLEyqJYih0EVDFQCBObjOJPO6GGgq9dWz3dqOGTV81aS2dtoLvO62V5IMntZxJ4elDL79SbhC1nbutuVvl8zyXD+CVsXPPUuo370ne8uqR7rB8LhBynUf2itUVqlapFXa+CEdoQXKK83d3b2RppbJLlorHfj57hjZJ3+vFz/DnNyTLLLqenPwHCKVKKioRtHZNJ/M6FhgHG227r14YY4TWMKBhYDLZWAYDAVisdisgVisZgYCECQyrzEZGzDzOcmaaEzlK3XVULoRxLcFO+hbXpdDppllRLkkrCSZBdSqG2nK5x+0szTTxL0UdZPXXZLqyzIsdCpVjFavyXNmSWNlJ2hG3i9X5ldSdk5PVrnzv0MVWvJKy1b1bJlkadeH4pTb8LJfRmhQi9pSXnqcLB15N2lJo60o2i5Jv12LjltKsbnHdZl8UdX6o5/EOP0aWZK85R963uxl8LfXw/IzcZ4rOlhqtSLytZYRmrN55SS0TVtrnhJ4ztalKktszk14L/AGYyzu9RqY/r2Tx1Sp3pSavqorRItoYqpF3jNr1uvkc6M9bLyR4XH/xDq08S1Ro0pUacnG1XM5Vkna901l2dt9/l2+P8bl57Zh6Z5M8cJ2+zcP4kp92fdlyfKX9zoSmopybUVFNyk3ZJLdt8kfN+F+1+DxVF1KaqUa0HGNTB2lUqZ5Xy9jK38xPLLo0ld2Wp6jhdKpjEp4y1qbThgou9NP7tSs/+5Lw91PlJpSLZnx5XDOdxOrNxq+0VcXpQcqGG+9irWq4hdKCfuxf/ACPde6tVJdLB4SnRgqdKChBXdldtybu5Sb1lJvVt6tvUuIVEAEAAAxgAKAZgClAwgIFYBmKArAxmKyBSBsQyrx0mWUpldZWKoTODo7eDrWaO9h7TR5HD1T0HDa70OuFYyi7E4Wxy8ReJ6aE1JfmcvGSpudkl3dXbmzWWKSuVGjaLqT0STeX9WPRrKMFK2skpeOuxrrRzrL10+ZyOJ1NUlySS8LHK9NeXSwbVTM91G3lfX9jPia1NPkiz2ed4VY9bpebiZ8VwxO/r4NFu9SxPaiNRPVfM6dWpLsZWldZoJfEk9WmecrUZUpJq9rq65NHc4LXVWM49dUZwvpa4HtfXk8Hl5Rqwk3u9brX5o8z7OxTxdFSfv56a/qauvyZ7zH8M7WliKH3qkO43tmTzR+qPmicovS8J05XXJxqRf7kvV7ax8PeOk1JpqzjLXlZo+J8Vws6NatSa78Kko3ls1fSXk1Z+p9xhiVi6FPFwWskoYmC3p11o214nnvaP2Zp41KakqNaKyxqWvGUfhml5uz5H0v8AO+Vj8fkymfjL3+flefn47nJrzHg/Yzi88HjaFRe632FWMV/1IVFlafq4v0R934RVtVj0mnH9UfL/AGe9hJ066qYipBxpu9OFJyeaXxNtK3l5H0rAR/m07fEvkjX+lzcPJy43i9Tu/wB2nBjlMb9np0QCCedtCEIAADAIFAMwMBQMYVkUoGMxWAoo4rIFIEhFeVr0jmzVmdyUbo52LpczhY6RTRlqdrBVHdJa7JLqzi0f7HTpYqGHpOtUeVd2MG+snb6jG6SteP4jJTyxelOjUrO3Nx0j9ZIrwD1fPuoxYhNuu/8AxKjsvwyg39DVgJ6xfxRa9b3/AFLLuo6UXp5HnsY3d+qO9FmTGYdST016lzm4kJ7NVbSknzyv81+p0MVSbb1s09L877HnqE3Smm9F7rt0Z6J3rU7xtmtaXn/cYdzRfLk1ZqTyzVnfUy0L4eqqkfdbyTS5J7P5mnGUJPvS0a3shVSzrXna/mtUzHtXVzSnBVErNPRrmjxntfwfvvFUo92euIgvuz/5Euj5nreDVGk6U+TeW5qqYW0vBm7PtEl1Xzn2ex1XC1HOC7SnUsq9B7VI9V0keyjhqdaPa4aWeO8qT0q0n0cRq/sxRk81F9nJ707Xg34c4l2C4JJNPupr70ZNP0e5mY5eLGrYwxTWjT9VY7XBcK79pLZK0PF9TVR4ZTTUpLtJLnJuS+puR1xw1d1i0RhQnVkSEIUQASAKQICBQMZgYUorGAyBGAZisgBCEIODEpxVK6ZfEZxujnrptwb2XqaOP4GVah2UVZ071bb3dOCsvVsTF08vzPQ4NJ1JJ2d48tVyvZ+hzk3uLayxUVLDz3hWj2cv6akbfnYwYFuKlTfv0JtP0dm/odBYe1OVHnSl3LaPJq4W8r29DDxOpknTxaaUalqOIjraNe2mniv81NMuzB3SfVXFqIpwdS6tvzT8DSom/I4/EsPmWnLXwYeC8QcZf02U49Y8mdCvDQ4iw0u0nKKa2yvkm3rf0OXeOS+npMbknByi07q9vQw4Wnp8jLGq4t5deVnpp4GyhJtJu9vH9ze91NNtHDpztfW3m0zVi8TCHdetras5GGqOE3Us43nmabvp/iE49U/mO3O0l5NGvtrFNduzhMbGWhqUlZ262Xiea4Zdt/56Ho6ULKMfh3/qZrDLcSxYQhDoCFAIEMEUIBIQhQABIABWMAgVisZgZFKxWMxWAoQBMjgxLYlaRbEw2x46hmjLqtRcBisuSd75VaStbRaNfLU3yXMwVqORtL3JvNHmlU6epi9XY7OMSuqkdVbvW1Uqb5+m5jxuGi1KEnaliY9nNr7krdyqvFO30LOE4xW7KflBv/5LqlNJunL3GtPw35eRq/qPNcFlVpSnh6qaqUJWvykuTXg1ZrwaPQRnmV1vzXQzYvCOTWi7eEctObdvtFJXfZt/Eru3+yvC4hPVXTWkoyTUl4NPZknQ6EI333MOMoSjqjoR1V0M2noy3HY4EPr47BdRq6TsuaT0Z2nwpTV46GafCJLdx+aRn6ZG4ydspK2t/mSNNPz8U9EbaeBeyXyT/PY34fhq3l8hMLTbPwzD20gra3c5b36o68Y2VkGEUlZKyCd8cdRkAkIaEIQIRAgIAQgIUEBCAAgQECsVjMDClYrGYrIFIQJkcNIdCodGGjoEoJpp6p9QosQHNrYVrbVau7buacLj1bJV1VrKT1dujNDj6oqnQT6ev7k1oJip5I6p1qPxQ706Xjbdry1MtTFUpWc56rSOIitV+GrH9S54WS91uPqU1+Gxqu9RJy2zK8ZNeLW5m7Xprw+dK6tNfFTeeL+Wxpi828Xf5GPB8Pp07ZU//aR1IG8YlGhGUdnYvyK+ZpN9baiRLEdIysQRUMaBIQgEIQIQAkIBCEIBAgIASEIUQBCEAYrGYrAVisZisilIBhMjiodCxHRloyHiIh0A6DYCGRULYV0y0NhoVxiXQAkPFFgsiWIriWI0h0FCoZFBCBBCIEAQIQhAIQhAIQhAIEBCiEIACCsIGQKxGOyuRFLcgrZDI5EC1AIYjR0OiEKGQ6AQqGGRCARDxIQQWRHRCGkOgohChkEhCogSEAhCEAhCEAhCEAhCEKIBkIQADIQBGVzCQyqlkIQy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s://encrypted-tbn2.gstatic.com/images?q=tbn:ANd9GcSbKzSgjGdJ1hu3pOvBPjzdh0L2WXX9tJKtAJOhU30bfpxwsHr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Research with viruses – </a:t>
            </a:r>
            <a:r>
              <a:rPr lang="en-US" u="sng" dirty="0" smtClean="0"/>
              <a:t>gene therapy</a:t>
            </a:r>
            <a:r>
              <a:rPr lang="en-US" dirty="0" smtClean="0"/>
              <a:t> uses viruses to replace defective cell hereditary material with normal cell hereditary material</a:t>
            </a:r>
          </a:p>
          <a:p>
            <a:endParaRPr lang="en-US" dirty="0"/>
          </a:p>
        </p:txBody>
      </p:sp>
      <p:pic>
        <p:nvPicPr>
          <p:cNvPr id="1028" name="Picture 4" descr="http://vectorblog.org/wp-content/uploads/2011/04/Illustration-1-Gene-Therapy-Final-Draft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43834"/>
            <a:ext cx="4267200" cy="3514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Bacteriophage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hage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50975"/>
            <a:ext cx="4991100" cy="540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All </a:t>
            </a:r>
            <a:r>
              <a:rPr lang="en-US" u="sng" dirty="0"/>
              <a:t>living</a:t>
            </a:r>
            <a:r>
              <a:rPr lang="en-US" dirty="0"/>
              <a:t> cells have several characteristics in </a:t>
            </a:r>
            <a:r>
              <a:rPr lang="en-US" u="sng" dirty="0"/>
              <a:t>common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Common cell structures – outer covering called cell </a:t>
            </a:r>
            <a:r>
              <a:rPr lang="en-US" u="sng" dirty="0"/>
              <a:t>membrane</a:t>
            </a:r>
            <a:r>
              <a:rPr lang="en-US" dirty="0"/>
              <a:t> and internal </a:t>
            </a:r>
            <a:r>
              <a:rPr lang="en-US" dirty="0" err="1"/>
              <a:t>gelatinlike</a:t>
            </a:r>
            <a:r>
              <a:rPr lang="en-US" dirty="0"/>
              <a:t> </a:t>
            </a:r>
            <a:r>
              <a:rPr lang="en-US" u="sng" dirty="0"/>
              <a:t>cytoplasm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size</a:t>
            </a:r>
            <a:r>
              <a:rPr lang="en-US" dirty="0"/>
              <a:t> and </a:t>
            </a:r>
            <a:r>
              <a:rPr lang="en-US" u="sng" dirty="0"/>
              <a:t>shape</a:t>
            </a:r>
            <a:r>
              <a:rPr lang="en-US" dirty="0"/>
              <a:t> of a cell relates to its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Two cell types</a:t>
            </a:r>
          </a:p>
          <a:p>
            <a:pPr lvl="2"/>
            <a:r>
              <a:rPr lang="en-US" u="sng" dirty="0" smtClean="0"/>
              <a:t>Prokaryotic</a:t>
            </a:r>
            <a:r>
              <a:rPr lang="en-US" dirty="0" smtClean="0"/>
              <a:t> cells lack membrane-bound internal structures</a:t>
            </a:r>
          </a:p>
          <a:p>
            <a:pPr lvl="2"/>
            <a:r>
              <a:rPr lang="en-US" u="sng" dirty="0" smtClean="0"/>
              <a:t>Eukaryotic</a:t>
            </a:r>
            <a:r>
              <a:rPr lang="en-US" dirty="0" smtClean="0"/>
              <a:t> cells contain membrane-bound internal structures</a:t>
            </a:r>
          </a:p>
          <a:p>
            <a:endParaRPr lang="en-US" dirty="0"/>
          </a:p>
        </p:txBody>
      </p:sp>
      <p:pic>
        <p:nvPicPr>
          <p:cNvPr id="21506" name="Picture 2" descr="http://www.daviddarling.info/images/cell_ty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191000"/>
            <a:ext cx="5734050" cy="2395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Cell organization</a:t>
            </a:r>
          </a:p>
          <a:p>
            <a:pPr lvl="1"/>
            <a:r>
              <a:rPr lang="en-US" sz="3200" dirty="0"/>
              <a:t>Composed of cellulose, a </a:t>
            </a:r>
            <a:r>
              <a:rPr lang="en-US" sz="3200" u="sng" dirty="0"/>
              <a:t>cell wall</a:t>
            </a:r>
            <a:r>
              <a:rPr lang="en-US" sz="3200" dirty="0"/>
              <a:t> grows, changes shape, and </a:t>
            </a:r>
            <a:r>
              <a:rPr lang="en-US" sz="3200" u="sng" dirty="0"/>
              <a:t>protects</a:t>
            </a:r>
            <a:r>
              <a:rPr lang="en-US" sz="3200" dirty="0"/>
              <a:t> the cells of plants, algae, fungi, and most bacteria.</a:t>
            </a:r>
          </a:p>
          <a:p>
            <a:pPr lvl="1"/>
            <a:r>
              <a:rPr lang="en-US" sz="3200" dirty="0"/>
              <a:t>Cell </a:t>
            </a:r>
            <a:r>
              <a:rPr lang="en-US" sz="3200" u="sng" dirty="0"/>
              <a:t>membrane</a:t>
            </a:r>
            <a:r>
              <a:rPr lang="en-US" sz="3200" dirty="0"/>
              <a:t> – protective layer around all cells</a:t>
            </a:r>
          </a:p>
          <a:p>
            <a:pPr lvl="2"/>
            <a:r>
              <a:rPr lang="en-US" dirty="0"/>
              <a:t>For cells with cell walls, the cell membrane is </a:t>
            </a:r>
            <a:r>
              <a:rPr lang="en-US" u="sng" dirty="0"/>
              <a:t>inside</a:t>
            </a:r>
            <a:r>
              <a:rPr lang="en-US" dirty="0"/>
              <a:t> the cell wall</a:t>
            </a:r>
          </a:p>
          <a:p>
            <a:pPr lvl="2"/>
            <a:r>
              <a:rPr lang="en-US" dirty="0"/>
              <a:t>A cell membrane allows </a:t>
            </a:r>
            <a:r>
              <a:rPr lang="en-US" u="sng" dirty="0"/>
              <a:t>food</a:t>
            </a:r>
            <a:r>
              <a:rPr lang="en-US" dirty="0"/>
              <a:t> and </a:t>
            </a:r>
            <a:r>
              <a:rPr lang="en-US" u="sng" dirty="0"/>
              <a:t>oxygen</a:t>
            </a:r>
            <a:r>
              <a:rPr lang="en-US" dirty="0"/>
              <a:t> into the cell and </a:t>
            </a:r>
            <a:r>
              <a:rPr lang="en-US" u="sng" dirty="0"/>
              <a:t>waste</a:t>
            </a:r>
            <a:r>
              <a:rPr lang="en-US" dirty="0"/>
              <a:t> products out of the cell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/>
          <a:lstStyle/>
          <a:p>
            <a:pPr lvl="1"/>
            <a:r>
              <a:rPr lang="en-US" sz="3200" u="sng" dirty="0"/>
              <a:t>Cytoplasm</a:t>
            </a:r>
            <a:r>
              <a:rPr lang="en-US" sz="3200" dirty="0"/>
              <a:t> – </a:t>
            </a:r>
            <a:r>
              <a:rPr lang="en-US" sz="3200" dirty="0" err="1"/>
              <a:t>gelatinlike</a:t>
            </a:r>
            <a:r>
              <a:rPr lang="en-US" sz="3200" dirty="0"/>
              <a:t> substance inside cell membrane</a:t>
            </a:r>
          </a:p>
          <a:p>
            <a:pPr lvl="2"/>
            <a:r>
              <a:rPr lang="en-US" u="sng" dirty="0"/>
              <a:t>Cytoskeleton</a:t>
            </a:r>
            <a:r>
              <a:rPr lang="en-US" dirty="0"/>
              <a:t> – scaffolding-like structure in cytoplasm which helps cell keep and change its </a:t>
            </a:r>
            <a:r>
              <a:rPr lang="en-US" u="sng" dirty="0"/>
              <a:t>shape</a:t>
            </a:r>
            <a:endParaRPr lang="en-US" dirty="0"/>
          </a:p>
          <a:p>
            <a:pPr lvl="2"/>
            <a:r>
              <a:rPr lang="en-US" dirty="0"/>
              <a:t>In the cytoplasm, eukaryotic cells have </a:t>
            </a:r>
            <a:r>
              <a:rPr lang="en-US" u="sng" dirty="0"/>
              <a:t>organelles</a:t>
            </a:r>
            <a:r>
              <a:rPr lang="en-US" dirty="0"/>
              <a:t> which help with cell life processes</a:t>
            </a:r>
          </a:p>
          <a:p>
            <a:endParaRPr lang="en-US" dirty="0"/>
          </a:p>
        </p:txBody>
      </p:sp>
      <p:pic>
        <p:nvPicPr>
          <p:cNvPr id="19458" name="Picture 2" descr="http://breast-cancer.ca/images/cytoplasm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962400"/>
            <a:ext cx="3000375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Nucleus</a:t>
            </a:r>
            <a:r>
              <a:rPr lang="en-US" sz="3200" dirty="0"/>
              <a:t> – contains instructions for everything the cell does; includes </a:t>
            </a:r>
            <a:r>
              <a:rPr lang="en-US" sz="3200" u="sng" dirty="0"/>
              <a:t>DNA</a:t>
            </a:r>
            <a:endParaRPr lang="en-US" sz="3200" dirty="0"/>
          </a:p>
          <a:p>
            <a:pPr lvl="2"/>
            <a:r>
              <a:rPr lang="en-US" dirty="0"/>
              <a:t>Directs all cell </a:t>
            </a:r>
            <a:r>
              <a:rPr lang="en-US" u="sng" dirty="0"/>
              <a:t>activities</a:t>
            </a:r>
            <a:r>
              <a:rPr lang="en-US" dirty="0"/>
              <a:t> and processes</a:t>
            </a:r>
          </a:p>
          <a:p>
            <a:endParaRPr lang="en-US" dirty="0"/>
          </a:p>
        </p:txBody>
      </p:sp>
      <p:pic>
        <p:nvPicPr>
          <p:cNvPr id="18434" name="Picture 2" descr="http://1.bp.blogspot.com/_OzxT6m845HM/TTUSCp9xvBI/AAAAAAAAAAw/ZT_H7Qv40ew/s1600/nucl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102" y="3581401"/>
            <a:ext cx="4914898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lvl="1"/>
            <a:r>
              <a:rPr lang="en-US" sz="3200" dirty="0"/>
              <a:t>Energy-processing organelles – help cells do their </a:t>
            </a:r>
            <a:r>
              <a:rPr lang="en-US" sz="3200" u="sng" dirty="0"/>
              <a:t>work</a:t>
            </a:r>
            <a:endParaRPr lang="en-US" sz="3200" dirty="0"/>
          </a:p>
          <a:p>
            <a:pPr lvl="2"/>
            <a:r>
              <a:rPr lang="en-US" dirty="0"/>
              <a:t>Green organelles in plant cells contain </a:t>
            </a:r>
            <a:r>
              <a:rPr lang="en-US" u="sng" dirty="0"/>
              <a:t>chloroplasts</a:t>
            </a:r>
            <a:r>
              <a:rPr lang="en-US" dirty="0"/>
              <a:t> to make food</a:t>
            </a:r>
          </a:p>
          <a:p>
            <a:pPr lvl="3"/>
            <a:r>
              <a:rPr lang="en-US" sz="2800" u="sng" dirty="0"/>
              <a:t>Chlorophyll</a:t>
            </a:r>
            <a:r>
              <a:rPr lang="en-US" sz="2800" dirty="0"/>
              <a:t> is the pigment in chloroplasts that captures </a:t>
            </a:r>
            <a:r>
              <a:rPr lang="en-US" sz="2800" u="sng" dirty="0"/>
              <a:t>light</a:t>
            </a:r>
            <a:r>
              <a:rPr lang="en-US" sz="2800" dirty="0"/>
              <a:t> energy and produces sugar molecules for food</a:t>
            </a:r>
          </a:p>
          <a:p>
            <a:pPr lvl="2"/>
            <a:r>
              <a:rPr lang="en-US" dirty="0"/>
              <a:t>Organelles which release </a:t>
            </a:r>
            <a:r>
              <a:rPr lang="en-US" u="sng" dirty="0"/>
              <a:t>energy</a:t>
            </a:r>
            <a:r>
              <a:rPr lang="en-US" dirty="0"/>
              <a:t> from food are called </a:t>
            </a:r>
            <a:r>
              <a:rPr lang="en-US" u="sng" dirty="0"/>
              <a:t>mitochondria</a:t>
            </a:r>
            <a:endParaRPr lang="en-US" dirty="0"/>
          </a:p>
          <a:p>
            <a:endParaRPr lang="en-US" dirty="0"/>
          </a:p>
        </p:txBody>
      </p:sp>
      <p:pic>
        <p:nvPicPr>
          <p:cNvPr id="17410" name="Picture 2" descr="http://8fb80e.medialib.glogster.com/media/0f5634dd776420a32af715ebb4fff5ca1daee9b266b4cbbcc79946162f5162fd/chloroplast-pic-2.jpg"/>
          <p:cNvPicPr>
            <a:picLocks noChangeAspect="1" noChangeArrowheads="1"/>
          </p:cNvPicPr>
          <p:nvPr/>
        </p:nvPicPr>
        <p:blipFill>
          <a:blip r:embed="rId2" cstate="print"/>
          <a:srcRect t="9907" r="60000" b="10836"/>
          <a:stretch>
            <a:fillRect/>
          </a:stretch>
        </p:blipFill>
        <p:spPr bwMode="auto">
          <a:xfrm>
            <a:off x="990600" y="0"/>
            <a:ext cx="2286000" cy="2438400"/>
          </a:xfrm>
          <a:prstGeom prst="rect">
            <a:avLst/>
          </a:prstGeom>
          <a:noFill/>
        </p:spPr>
      </p:pic>
      <p:pic>
        <p:nvPicPr>
          <p:cNvPr id="17414" name="Picture 6" descr="http://bms.westfordk12.us/pages/teams/7green/cells/grouph/images/animalcellmitochond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2819400" cy="2322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1"/>
            <a:ext cx="8229600" cy="30479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Manufacturing </a:t>
            </a:r>
            <a:r>
              <a:rPr lang="en-US" sz="3200" dirty="0" smtClean="0"/>
              <a:t>organelles</a:t>
            </a:r>
            <a:endParaRPr lang="en-US" sz="3200" dirty="0"/>
          </a:p>
          <a:p>
            <a:pPr lvl="2"/>
            <a:r>
              <a:rPr lang="en-US" dirty="0"/>
              <a:t>Ribosomes make </a:t>
            </a:r>
            <a:r>
              <a:rPr lang="en-US" u="sng" dirty="0"/>
              <a:t>proteins</a:t>
            </a:r>
            <a:r>
              <a:rPr lang="en-US" dirty="0"/>
              <a:t> for cell activities</a:t>
            </a:r>
          </a:p>
          <a:p>
            <a:pPr lvl="3"/>
            <a:r>
              <a:rPr lang="en-US" sz="2800" dirty="0"/>
              <a:t>Have a </a:t>
            </a:r>
            <a:r>
              <a:rPr lang="en-US" sz="2800" u="sng" dirty="0"/>
              <a:t>two</a:t>
            </a:r>
            <a:r>
              <a:rPr lang="en-US" sz="2800" dirty="0"/>
              <a:t>-part structure</a:t>
            </a:r>
          </a:p>
          <a:p>
            <a:pPr lvl="2"/>
            <a:r>
              <a:rPr lang="en-US" dirty="0"/>
              <a:t>Some ribosomes attach to the rough part of the </a:t>
            </a:r>
            <a:r>
              <a:rPr lang="en-US" u="sng" dirty="0"/>
              <a:t>endoplasmic reticulum</a:t>
            </a:r>
            <a:r>
              <a:rPr lang="en-US" dirty="0"/>
              <a:t>, a series of smooth or rough membranes that </a:t>
            </a:r>
            <a:r>
              <a:rPr lang="en-US" u="sng" dirty="0"/>
              <a:t>move</a:t>
            </a:r>
            <a:r>
              <a:rPr lang="en-US" dirty="0"/>
              <a:t> materials around in a cell.</a:t>
            </a:r>
          </a:p>
          <a:p>
            <a:endParaRPr lang="en-US" dirty="0"/>
          </a:p>
        </p:txBody>
      </p:sp>
      <p:pic>
        <p:nvPicPr>
          <p:cNvPr id="16386" name="Picture 2" descr="http://www.shmoop.com/images/biology/biobook_cells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34067"/>
            <a:ext cx="5248786" cy="3923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861</Words>
  <Application>Microsoft Office PowerPoint</Application>
  <PresentationFormat>On-screen Show (4:3)</PresentationFormat>
  <Paragraphs>84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2: Cells</vt:lpstr>
      <vt:lpstr>Section 1: Cell Structure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Section 2: Viewing Cells</vt:lpstr>
      <vt:lpstr>Slide 15</vt:lpstr>
      <vt:lpstr>Slide 16</vt:lpstr>
      <vt:lpstr>Slide 17</vt:lpstr>
      <vt:lpstr>Slide 18</vt:lpstr>
      <vt:lpstr>Slide 19</vt:lpstr>
      <vt:lpstr>Slide 20</vt:lpstr>
      <vt:lpstr>Section 3: Viruses</vt:lpstr>
      <vt:lpstr>Slide 22</vt:lpstr>
      <vt:lpstr>Slide 23</vt:lpstr>
      <vt:lpstr>Slide 24</vt:lpstr>
      <vt:lpstr>Slide 25</vt:lpstr>
      <vt:lpstr>Slide 26</vt:lpstr>
      <vt:lpstr>Slide 27</vt:lpstr>
      <vt:lpstr>Bacteriophage Model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Cells</dc:title>
  <dc:creator>Kelly</dc:creator>
  <cp:lastModifiedBy>Teacher</cp:lastModifiedBy>
  <cp:revision>28</cp:revision>
  <dcterms:created xsi:type="dcterms:W3CDTF">2014-08-13T17:55:13Z</dcterms:created>
  <dcterms:modified xsi:type="dcterms:W3CDTF">2014-09-25T13:06:01Z</dcterms:modified>
</cp:coreProperties>
</file>