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71" r:id="rId18"/>
    <p:sldId id="280" r:id="rId19"/>
    <p:sldId id="28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B041-74B2-4422-9398-05AA58E37D6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FFB3-5AA3-40FD-8186-15586C62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B041-74B2-4422-9398-05AA58E37D6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FFB3-5AA3-40FD-8186-15586C62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B041-74B2-4422-9398-05AA58E37D6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FFB3-5AA3-40FD-8186-15586C62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Courier New" pitchFamily="49" charset="0"/>
              <a:buChar char="o"/>
              <a:defRPr/>
            </a:lvl2pPr>
            <a:lvl3pPr>
              <a:buFont typeface="Wingdings" pitchFamily="2" charset="2"/>
              <a:buChar char="§"/>
              <a:defRPr sz="2600"/>
            </a:lvl3pPr>
            <a:lvl4pPr>
              <a:defRPr sz="2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B041-74B2-4422-9398-05AA58E37D6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FFB3-5AA3-40FD-8186-15586C62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B041-74B2-4422-9398-05AA58E37D6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FFB3-5AA3-40FD-8186-15586C62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B041-74B2-4422-9398-05AA58E37D6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FFB3-5AA3-40FD-8186-15586C62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B041-74B2-4422-9398-05AA58E37D6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FFB3-5AA3-40FD-8186-15586C62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B041-74B2-4422-9398-05AA58E37D6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FFB3-5AA3-40FD-8186-15586C62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B041-74B2-4422-9398-05AA58E37D6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FFB3-5AA3-40FD-8186-15586C62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B041-74B2-4422-9398-05AA58E37D6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FFB3-5AA3-40FD-8186-15586C62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B041-74B2-4422-9398-05AA58E37D6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FFB3-5AA3-40FD-8186-15586C62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B041-74B2-4422-9398-05AA58E37D6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5FFB3-5AA3-40FD-8186-15586C621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3: Cell Processes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Organic compounds – contain </a:t>
            </a:r>
            <a:r>
              <a:rPr lang="en-US" u="sng" dirty="0"/>
              <a:t>carbon</a:t>
            </a:r>
            <a:r>
              <a:rPr lang="en-US" dirty="0"/>
              <a:t> and hydrogen and are usually associated with </a:t>
            </a:r>
            <a:r>
              <a:rPr lang="en-US" u="sng" dirty="0"/>
              <a:t>living</a:t>
            </a:r>
            <a:r>
              <a:rPr lang="en-US" dirty="0"/>
              <a:t> things or things that once were alive; </a:t>
            </a:r>
            <a:r>
              <a:rPr lang="en-US" u="sng" dirty="0"/>
              <a:t>four</a:t>
            </a:r>
            <a:r>
              <a:rPr lang="en-US" dirty="0"/>
              <a:t> groups of organic compounds make up all living things:</a:t>
            </a:r>
          </a:p>
          <a:p>
            <a:pPr lvl="1"/>
            <a:r>
              <a:rPr lang="en-US" u="sng" dirty="0"/>
              <a:t>Carbohydrates</a:t>
            </a:r>
            <a:r>
              <a:rPr lang="en-US" dirty="0"/>
              <a:t> – supply energy for cell processes</a:t>
            </a:r>
          </a:p>
          <a:p>
            <a:pPr lvl="1"/>
            <a:r>
              <a:rPr lang="en-US" u="sng" dirty="0"/>
              <a:t>Lipids</a:t>
            </a:r>
            <a:r>
              <a:rPr lang="en-US" dirty="0"/>
              <a:t> – store and release large amounts of energy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Proteins – are the </a:t>
            </a:r>
            <a:r>
              <a:rPr lang="en-US" u="sng" dirty="0"/>
              <a:t>building blocks</a:t>
            </a:r>
            <a:r>
              <a:rPr lang="en-US" dirty="0"/>
              <a:t> of many structures</a:t>
            </a:r>
          </a:p>
          <a:p>
            <a:pPr lvl="2"/>
            <a:r>
              <a:rPr lang="en-US" sz="2800" u="sng" dirty="0"/>
              <a:t>Amino acids</a:t>
            </a:r>
            <a:r>
              <a:rPr lang="en-US" sz="2800" dirty="0"/>
              <a:t> – smaller molecules that make up proteins</a:t>
            </a:r>
          </a:p>
          <a:p>
            <a:pPr lvl="2"/>
            <a:r>
              <a:rPr lang="en-US" sz="2800" u="sng" dirty="0"/>
              <a:t>Enzymes</a:t>
            </a:r>
            <a:r>
              <a:rPr lang="en-US" sz="2800" dirty="0"/>
              <a:t> – proteins that regulate nearly all chemical reactions in cells</a:t>
            </a:r>
          </a:p>
          <a:p>
            <a:pPr lvl="1"/>
            <a:r>
              <a:rPr lang="en-US" u="sng" dirty="0"/>
              <a:t>Nucleic acids</a:t>
            </a:r>
            <a:r>
              <a:rPr lang="en-US" dirty="0"/>
              <a:t> – store important coded information in cells</a:t>
            </a:r>
          </a:p>
          <a:p>
            <a:pPr lvl="0"/>
            <a:r>
              <a:rPr lang="en-US" u="sng" dirty="0"/>
              <a:t>Inorganic</a:t>
            </a:r>
            <a:r>
              <a:rPr lang="en-US" dirty="0"/>
              <a:t> </a:t>
            </a:r>
            <a:r>
              <a:rPr lang="en-US" u="sng" dirty="0"/>
              <a:t>compounds</a:t>
            </a:r>
            <a:r>
              <a:rPr lang="en-US" dirty="0"/>
              <a:t> – usually made from elements other than carbon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Importance of water</a:t>
            </a:r>
          </a:p>
          <a:p>
            <a:pPr lvl="1"/>
            <a:r>
              <a:rPr lang="en-US" dirty="0"/>
              <a:t>Living things are composed of more than </a:t>
            </a:r>
            <a:r>
              <a:rPr lang="en-US" u="sng" dirty="0"/>
              <a:t>50</a:t>
            </a:r>
            <a:r>
              <a:rPr lang="en-US" dirty="0"/>
              <a:t> percent water and depend on it to </a:t>
            </a:r>
            <a:r>
              <a:rPr lang="en-US" u="sng" dirty="0"/>
              <a:t>survive</a:t>
            </a:r>
            <a:endParaRPr lang="en-US" dirty="0"/>
          </a:p>
          <a:p>
            <a:pPr lvl="1"/>
            <a:r>
              <a:rPr lang="en-US" dirty="0"/>
              <a:t>All chemical reactions take place in water </a:t>
            </a:r>
            <a:r>
              <a:rPr lang="en-US" u="sng" dirty="0"/>
              <a:t>solutions</a:t>
            </a:r>
            <a:endParaRPr lang="en-US" dirty="0"/>
          </a:p>
          <a:p>
            <a:pPr lvl="1"/>
            <a:r>
              <a:rPr lang="en-US" dirty="0"/>
              <a:t>Most living things use water to </a:t>
            </a:r>
            <a:r>
              <a:rPr lang="en-US" u="sng" dirty="0"/>
              <a:t>transport</a:t>
            </a:r>
            <a:r>
              <a:rPr lang="en-US" dirty="0"/>
              <a:t> materials through their bodies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2: Moving Cellular </a:t>
            </a:r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Cells have a </a:t>
            </a:r>
            <a:r>
              <a:rPr lang="en-US" u="sng" dirty="0"/>
              <a:t>permeable membrane</a:t>
            </a:r>
            <a:r>
              <a:rPr lang="en-US" dirty="0"/>
              <a:t> that regulates what goes into or out of the cell</a:t>
            </a:r>
          </a:p>
          <a:p>
            <a:endParaRPr lang="en-US" dirty="0"/>
          </a:p>
        </p:txBody>
      </p:sp>
      <p:pic>
        <p:nvPicPr>
          <p:cNvPr id="10242" name="Picture 2" descr="http://www.hartnell.edu/tutorials/biology/images/Semipermeable_membr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743200"/>
            <a:ext cx="4800600" cy="3610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3657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u="sng" dirty="0"/>
              <a:t>Passive</a:t>
            </a:r>
            <a:r>
              <a:rPr lang="en-US" dirty="0"/>
              <a:t> transport – the movement of substances through a cell membrane </a:t>
            </a:r>
            <a:r>
              <a:rPr lang="en-US" u="sng" dirty="0"/>
              <a:t>without</a:t>
            </a:r>
            <a:r>
              <a:rPr lang="en-US" dirty="0"/>
              <a:t> the use of energy</a:t>
            </a:r>
          </a:p>
          <a:p>
            <a:pPr lvl="1"/>
            <a:r>
              <a:rPr lang="en-US" dirty="0"/>
              <a:t>Diffusion – when molecules move </a:t>
            </a:r>
            <a:r>
              <a:rPr lang="en-US" u="sng" dirty="0"/>
              <a:t>away</a:t>
            </a:r>
            <a:r>
              <a:rPr lang="en-US" dirty="0"/>
              <a:t> from areas where there are more of them into areas where there are </a:t>
            </a:r>
            <a:r>
              <a:rPr lang="en-US" u="sng" dirty="0"/>
              <a:t>fewer</a:t>
            </a:r>
            <a:r>
              <a:rPr lang="en-US" dirty="0"/>
              <a:t> of them</a:t>
            </a:r>
          </a:p>
          <a:p>
            <a:pPr lvl="2"/>
            <a:r>
              <a:rPr lang="en-US" sz="2800" dirty="0"/>
              <a:t>Stops when the molecules of one substance are spread </a:t>
            </a:r>
            <a:r>
              <a:rPr lang="en-US" sz="2800" u="sng" dirty="0"/>
              <a:t>evenly</a:t>
            </a:r>
            <a:r>
              <a:rPr lang="en-US" sz="2800" dirty="0"/>
              <a:t> throughout another substance, and </a:t>
            </a:r>
            <a:r>
              <a:rPr lang="en-US" sz="2800" u="sng" dirty="0"/>
              <a:t>equilibrium</a:t>
            </a:r>
            <a:r>
              <a:rPr lang="en-US" sz="2800" dirty="0"/>
              <a:t> occurs.</a:t>
            </a:r>
          </a:p>
          <a:p>
            <a:endParaRPr lang="en-US" dirty="0"/>
          </a:p>
        </p:txBody>
      </p:sp>
      <p:pic>
        <p:nvPicPr>
          <p:cNvPr id="9218" name="Picture 2" descr="http://solarwiki.ucdavis.edu/@api/deki/files/137/diffusion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733800"/>
            <a:ext cx="4405311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Osmosis – the diffusion of </a:t>
            </a:r>
            <a:r>
              <a:rPr lang="en-US" u="sng" dirty="0" smtClean="0"/>
              <a:t>water</a:t>
            </a:r>
            <a:r>
              <a:rPr lang="en-US" dirty="0" smtClean="0"/>
              <a:t> through a cell </a:t>
            </a:r>
            <a:r>
              <a:rPr lang="en-US" u="sng" dirty="0" smtClean="0"/>
              <a:t>membrane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u="sng" dirty="0" smtClean="0"/>
              <a:t>facilitated</a:t>
            </a:r>
            <a:r>
              <a:rPr lang="en-US" dirty="0" smtClean="0"/>
              <a:t> diffusion, </a:t>
            </a:r>
            <a:r>
              <a:rPr lang="en-US" u="sng" dirty="0" smtClean="0"/>
              <a:t>transport</a:t>
            </a:r>
            <a:r>
              <a:rPr lang="en-US" dirty="0" smtClean="0"/>
              <a:t> proteins move substances into and out of the cell</a:t>
            </a:r>
          </a:p>
          <a:p>
            <a:endParaRPr lang="en-US" dirty="0"/>
          </a:p>
        </p:txBody>
      </p:sp>
      <p:pic>
        <p:nvPicPr>
          <p:cNvPr id="36866" name="Picture 2" descr="http://web.ics.purdue.edu/~smills/ANSC230/Digestive%20Physiology/Images/Absorption/membranetransport.jpg"/>
          <p:cNvPicPr>
            <a:picLocks noChangeAspect="1" noChangeArrowheads="1"/>
          </p:cNvPicPr>
          <p:nvPr/>
        </p:nvPicPr>
        <p:blipFill>
          <a:blip r:embed="rId2" cstate="print"/>
          <a:srcRect b="47294"/>
          <a:stretch>
            <a:fillRect/>
          </a:stretch>
        </p:blipFill>
        <p:spPr bwMode="auto">
          <a:xfrm>
            <a:off x="1143000" y="3733800"/>
            <a:ext cx="7072313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/>
              <a:t>Active</a:t>
            </a:r>
            <a:r>
              <a:rPr lang="en-US" dirty="0"/>
              <a:t> transport requires </a:t>
            </a:r>
            <a:r>
              <a:rPr lang="en-US" u="sng" dirty="0"/>
              <a:t>energy</a:t>
            </a:r>
            <a:r>
              <a:rPr lang="en-US" dirty="0"/>
              <a:t> to move a substance through a cell membrane</a:t>
            </a:r>
          </a:p>
          <a:p>
            <a:endParaRPr lang="en-US" dirty="0"/>
          </a:p>
        </p:txBody>
      </p:sp>
      <p:pic>
        <p:nvPicPr>
          <p:cNvPr id="8194" name="Picture 2" descr="https://encrypted-tbn1.gstatic.com/images?q=tbn:ANd9GcTbSrxLwWUV132DNDobl_qXmZK95HkS6JeyquEXQWq79rVlo5LPN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744582"/>
            <a:ext cx="5324475" cy="4113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Endocytosis and exocytosis</a:t>
            </a:r>
          </a:p>
          <a:p>
            <a:pPr lvl="1"/>
            <a:r>
              <a:rPr lang="en-US" u="sng" dirty="0" smtClean="0"/>
              <a:t>Endocytosis</a:t>
            </a:r>
            <a:r>
              <a:rPr lang="en-US" dirty="0" smtClean="0"/>
              <a:t> – the process in which a substance is taken </a:t>
            </a:r>
            <a:r>
              <a:rPr lang="en-US" u="sng" dirty="0" smtClean="0"/>
              <a:t>into</a:t>
            </a:r>
            <a:r>
              <a:rPr lang="en-US" dirty="0" smtClean="0"/>
              <a:t> a cell by surrounding it with the cell membrane, forming a sphere called a </a:t>
            </a:r>
            <a:r>
              <a:rPr lang="en-US" u="sng" dirty="0" smtClean="0"/>
              <a:t>vesicle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7890" name="Picture 2" descr="http://4.bp.blogspot.com/-o0e8BJvZ1gY/T6_eyx_kOVI/AAAAAAAAAlI/Rjwn9o2DVUM/s1600/endocyt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733800"/>
            <a:ext cx="5715000" cy="2704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u="sng" dirty="0" smtClean="0"/>
              <a:t>Exocytosis</a:t>
            </a:r>
            <a:r>
              <a:rPr lang="en-US" dirty="0" smtClean="0"/>
              <a:t> </a:t>
            </a:r>
            <a:r>
              <a:rPr lang="en-US" dirty="0" smtClean="0"/>
              <a:t>– the process in which the membrane of the vesicle fuses with the cell’s membrane and the vesicle’s contents are released </a:t>
            </a:r>
            <a:r>
              <a:rPr lang="en-US" u="sng" dirty="0" smtClean="0"/>
              <a:t>outside</a:t>
            </a:r>
            <a:r>
              <a:rPr lang="en-US" dirty="0" smtClean="0"/>
              <a:t> the cell</a:t>
            </a:r>
          </a:p>
          <a:p>
            <a:endParaRPr lang="en-US" dirty="0"/>
          </a:p>
        </p:txBody>
      </p:sp>
      <p:pic>
        <p:nvPicPr>
          <p:cNvPr id="38914" name="Picture 2" descr="http://2.bp.blogspot.com/-y-lnrcOAHs4/T6_edkMWk3I/AAAAAAAAAlA/FXKcmzmnzig/s1600/exocyt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200400"/>
            <a:ext cx="6649375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1: Chemistry of </a:t>
            </a:r>
            <a:r>
              <a:rPr lang="en-US" dirty="0" smtClean="0"/>
              <a:t>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3: Energy for </a:t>
            </a:r>
            <a:r>
              <a:rPr lang="en-US" dirty="0" smtClean="0"/>
              <a:t>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Cells use chemical </a:t>
            </a:r>
            <a:r>
              <a:rPr lang="en-US" u="sng" dirty="0"/>
              <a:t>reactions</a:t>
            </a:r>
            <a:r>
              <a:rPr lang="en-US" dirty="0"/>
              <a:t> to change the chemical energy stored in </a:t>
            </a:r>
            <a:r>
              <a:rPr lang="en-US" u="sng" dirty="0"/>
              <a:t>food</a:t>
            </a:r>
            <a:r>
              <a:rPr lang="en-US" dirty="0"/>
              <a:t> into forms needed to perform </a:t>
            </a:r>
            <a:r>
              <a:rPr lang="en-US" u="sng" dirty="0"/>
              <a:t>activities</a:t>
            </a:r>
            <a:endParaRPr lang="en-US" dirty="0"/>
          </a:p>
          <a:p>
            <a:pPr lvl="1"/>
            <a:r>
              <a:rPr lang="en-US" dirty="0"/>
              <a:t>Metabolism – the </a:t>
            </a:r>
            <a:r>
              <a:rPr lang="en-US" u="sng" dirty="0"/>
              <a:t>total</a:t>
            </a:r>
            <a:r>
              <a:rPr lang="en-US" dirty="0"/>
              <a:t> of all chemical reactions in an </a:t>
            </a:r>
            <a:r>
              <a:rPr lang="en-US" u="sng" dirty="0"/>
              <a:t>organism</a:t>
            </a:r>
            <a:endParaRPr lang="en-US" dirty="0"/>
          </a:p>
          <a:p>
            <a:pPr lvl="1"/>
            <a:r>
              <a:rPr lang="en-US" dirty="0"/>
              <a:t>Chemical reactions require </a:t>
            </a:r>
            <a:r>
              <a:rPr lang="en-US" u="sng" dirty="0"/>
              <a:t>enzymes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humb7.shutterstock.com/display_pic_with_logo/101430/101430,1298239059,1/stock-vector-photosynthesis-vector-71587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209800" cy="20673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Photosynthesis – the process that plants and other organisms use to convert </a:t>
            </a:r>
            <a:r>
              <a:rPr lang="en-US" u="sng" dirty="0"/>
              <a:t>sunlight</a:t>
            </a:r>
            <a:r>
              <a:rPr lang="en-US" dirty="0"/>
              <a:t> </a:t>
            </a:r>
            <a:r>
              <a:rPr lang="en-US" u="sng" dirty="0"/>
              <a:t>energy</a:t>
            </a:r>
            <a:r>
              <a:rPr lang="en-US" dirty="0"/>
              <a:t> into chemical energy or sugars to be used as </a:t>
            </a:r>
            <a:r>
              <a:rPr lang="en-US" u="sng" dirty="0"/>
              <a:t>food</a:t>
            </a:r>
            <a:endParaRPr lang="en-US" dirty="0"/>
          </a:p>
          <a:p>
            <a:pPr lvl="1"/>
            <a:r>
              <a:rPr lang="en-US" u="sng" dirty="0"/>
              <a:t>Producers</a:t>
            </a:r>
            <a:r>
              <a:rPr lang="en-US" dirty="0"/>
              <a:t> – organisms that make their own food</a:t>
            </a:r>
          </a:p>
          <a:p>
            <a:pPr lvl="1"/>
            <a:r>
              <a:rPr lang="en-US" u="sng" dirty="0"/>
              <a:t>Consumers</a:t>
            </a:r>
            <a:r>
              <a:rPr lang="en-US" dirty="0"/>
              <a:t> – organisms that can’t make their own food</a:t>
            </a:r>
          </a:p>
          <a:p>
            <a:pPr lvl="1"/>
            <a:r>
              <a:rPr lang="en-US" dirty="0"/>
              <a:t>Chlorophyll and other </a:t>
            </a:r>
            <a:r>
              <a:rPr lang="en-US" u="sng" dirty="0"/>
              <a:t>pigments</a:t>
            </a:r>
            <a:r>
              <a:rPr lang="en-US" dirty="0"/>
              <a:t> are used in photosynthesis to capture sunlight which is used to produce </a:t>
            </a:r>
            <a:r>
              <a:rPr lang="en-US" u="sng" dirty="0"/>
              <a:t>sugar</a:t>
            </a:r>
            <a:r>
              <a:rPr lang="en-US" dirty="0"/>
              <a:t> and </a:t>
            </a:r>
            <a:r>
              <a:rPr lang="en-US" u="sng" dirty="0"/>
              <a:t>oxygen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u="sng" dirty="0"/>
              <a:t>Respiration</a:t>
            </a:r>
            <a:r>
              <a:rPr lang="en-US" dirty="0"/>
              <a:t> – the process in which chemical reactions break down food molecules into simpler substances and release </a:t>
            </a:r>
            <a:r>
              <a:rPr lang="en-US" u="sng" dirty="0"/>
              <a:t>stored</a:t>
            </a:r>
            <a:r>
              <a:rPr lang="en-US" dirty="0"/>
              <a:t> energy</a:t>
            </a:r>
          </a:p>
          <a:p>
            <a:pPr lvl="1"/>
            <a:r>
              <a:rPr lang="en-US" dirty="0"/>
              <a:t>Respiration of carbohydrates begins in the </a:t>
            </a:r>
            <a:r>
              <a:rPr lang="en-US" u="sng" dirty="0"/>
              <a:t>cytoplasm</a:t>
            </a:r>
            <a:endParaRPr lang="en-US" dirty="0"/>
          </a:p>
          <a:p>
            <a:pPr lvl="2"/>
            <a:r>
              <a:rPr lang="en-US" sz="2800" dirty="0"/>
              <a:t>Carbohydrates are broken down into </a:t>
            </a:r>
            <a:r>
              <a:rPr lang="en-US" sz="2800" u="sng" dirty="0"/>
              <a:t>glucose</a:t>
            </a:r>
            <a:r>
              <a:rPr lang="en-US" sz="2800" dirty="0"/>
              <a:t> </a:t>
            </a:r>
            <a:r>
              <a:rPr lang="en-US" sz="2800" u="sng" dirty="0"/>
              <a:t>molecules</a:t>
            </a:r>
            <a:r>
              <a:rPr lang="en-US" sz="2800" dirty="0"/>
              <a:t>.</a:t>
            </a:r>
          </a:p>
          <a:p>
            <a:pPr lvl="3"/>
            <a:r>
              <a:rPr lang="en-US" dirty="0"/>
              <a:t>Glucose molecules are </a:t>
            </a:r>
            <a:r>
              <a:rPr lang="en-US" u="sng" dirty="0"/>
              <a:t>sugar</a:t>
            </a:r>
            <a:r>
              <a:rPr lang="en-US" dirty="0"/>
              <a:t> molecules</a:t>
            </a:r>
          </a:p>
          <a:p>
            <a:pPr lvl="2"/>
            <a:r>
              <a:rPr lang="en-US" sz="2800" dirty="0"/>
              <a:t>Each glucose molecule is broken down into </a:t>
            </a:r>
            <a:r>
              <a:rPr lang="en-US" sz="2800" u="sng" dirty="0"/>
              <a:t>two</a:t>
            </a:r>
            <a:r>
              <a:rPr lang="en-US" sz="2800" dirty="0"/>
              <a:t> simpler molecules, </a:t>
            </a:r>
            <a:r>
              <a:rPr lang="en-US" sz="2800" u="sng" dirty="0"/>
              <a:t>releasing</a:t>
            </a:r>
            <a:r>
              <a:rPr lang="en-US" sz="2800" dirty="0"/>
              <a:t> energy.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Respiration moves into the </a:t>
            </a:r>
            <a:r>
              <a:rPr lang="en-US" u="sng" dirty="0"/>
              <a:t>mitochondria</a:t>
            </a:r>
            <a:endParaRPr lang="en-US" dirty="0"/>
          </a:p>
          <a:p>
            <a:pPr lvl="2"/>
            <a:r>
              <a:rPr lang="en-US" sz="2800" dirty="0"/>
              <a:t>The two simpler molecules are broken down again, releasing more </a:t>
            </a:r>
            <a:r>
              <a:rPr lang="en-US" sz="2800" u="sng" dirty="0"/>
              <a:t>energy</a:t>
            </a:r>
            <a:endParaRPr lang="en-US" sz="2800" dirty="0"/>
          </a:p>
          <a:p>
            <a:pPr lvl="2"/>
            <a:r>
              <a:rPr lang="en-US" sz="2800" dirty="0"/>
              <a:t>This process uses oxygen and produces </a:t>
            </a:r>
            <a:r>
              <a:rPr lang="en-US" sz="2800" u="sng" dirty="0"/>
              <a:t>CO</a:t>
            </a:r>
            <a:r>
              <a:rPr lang="en-US" sz="2800" u="sng" baseline="-25000" dirty="0"/>
              <a:t>2</a:t>
            </a:r>
            <a:r>
              <a:rPr lang="en-US" sz="2800" dirty="0"/>
              <a:t> and </a:t>
            </a:r>
            <a:r>
              <a:rPr lang="en-US" sz="2800" u="sng" dirty="0"/>
              <a:t>water</a:t>
            </a:r>
            <a:r>
              <a:rPr lang="en-US" sz="2800" dirty="0"/>
              <a:t> as wastes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Fermentation – cells that do not have enough </a:t>
            </a:r>
            <a:r>
              <a:rPr lang="en-US" u="sng" dirty="0"/>
              <a:t>oxygen</a:t>
            </a:r>
            <a:r>
              <a:rPr lang="en-US" dirty="0"/>
              <a:t> for respiration use this process to release some of the stored energy in </a:t>
            </a:r>
            <a:r>
              <a:rPr lang="en-US" u="sng" dirty="0"/>
              <a:t>glucose</a:t>
            </a:r>
            <a:r>
              <a:rPr lang="en-US" dirty="0"/>
              <a:t> molecules</a:t>
            </a:r>
          </a:p>
          <a:p>
            <a:pPr lvl="1"/>
            <a:r>
              <a:rPr lang="en-US" dirty="0"/>
              <a:t>Entire process occurs in </a:t>
            </a:r>
            <a:r>
              <a:rPr lang="en-US" u="sng" dirty="0"/>
              <a:t>cytoplasm</a:t>
            </a:r>
            <a:endParaRPr lang="en-US" dirty="0"/>
          </a:p>
          <a:p>
            <a:pPr lvl="1"/>
            <a:r>
              <a:rPr lang="en-US" dirty="0"/>
              <a:t>Produces </a:t>
            </a:r>
            <a:r>
              <a:rPr lang="en-US" u="sng" dirty="0"/>
              <a:t>lactic acid</a:t>
            </a:r>
            <a:r>
              <a:rPr lang="en-US" dirty="0"/>
              <a:t>, </a:t>
            </a:r>
            <a:r>
              <a:rPr lang="en-US" u="sng" dirty="0"/>
              <a:t>alcohol</a:t>
            </a:r>
            <a:r>
              <a:rPr lang="en-US" dirty="0"/>
              <a:t>, and carbon dioxide as wastes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2743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Photosynthesis and respiration – almost the </a:t>
            </a:r>
            <a:r>
              <a:rPr lang="en-US" u="sng" dirty="0"/>
              <a:t>opposite</a:t>
            </a:r>
            <a:r>
              <a:rPr lang="en-US" dirty="0"/>
              <a:t> of each other</a:t>
            </a:r>
          </a:p>
          <a:p>
            <a:pPr lvl="1"/>
            <a:r>
              <a:rPr lang="en-US" dirty="0"/>
              <a:t>Photosynthesis produces </a:t>
            </a:r>
            <a:r>
              <a:rPr lang="en-US" u="sng" dirty="0"/>
              <a:t>sugars</a:t>
            </a:r>
            <a:r>
              <a:rPr lang="en-US" dirty="0"/>
              <a:t> and </a:t>
            </a:r>
            <a:r>
              <a:rPr lang="en-US" u="sng" dirty="0"/>
              <a:t>oxygen</a:t>
            </a:r>
            <a:r>
              <a:rPr lang="en-US" dirty="0"/>
              <a:t>, which are used in respiration</a:t>
            </a:r>
          </a:p>
          <a:p>
            <a:pPr lvl="1"/>
            <a:r>
              <a:rPr lang="en-US" dirty="0"/>
              <a:t>Respiration produces </a:t>
            </a:r>
            <a:r>
              <a:rPr lang="en-US" u="sng" dirty="0"/>
              <a:t>carbon dioxide</a:t>
            </a:r>
            <a:r>
              <a:rPr lang="en-US" dirty="0"/>
              <a:t> and </a:t>
            </a:r>
            <a:r>
              <a:rPr lang="en-US" u="sng" dirty="0"/>
              <a:t>water</a:t>
            </a:r>
            <a:r>
              <a:rPr lang="en-US" dirty="0"/>
              <a:t>, which are used in photosynthesis</a:t>
            </a:r>
          </a:p>
          <a:p>
            <a:endParaRPr lang="en-US" dirty="0"/>
          </a:p>
        </p:txBody>
      </p:sp>
      <p:pic>
        <p:nvPicPr>
          <p:cNvPr id="1026" name="Picture 2" descr="http://img.docstoccdn.com/thumb/orig/127709930.png"/>
          <p:cNvPicPr>
            <a:picLocks noChangeAspect="1" noChangeArrowheads="1"/>
          </p:cNvPicPr>
          <p:nvPr/>
        </p:nvPicPr>
        <p:blipFill>
          <a:blip r:embed="rId2" cstate="print"/>
          <a:srcRect l="5488" t="23171" r="4878" b="3659"/>
          <a:stretch>
            <a:fillRect/>
          </a:stretch>
        </p:blipFill>
        <p:spPr bwMode="auto">
          <a:xfrm>
            <a:off x="1600199" y="2996682"/>
            <a:ext cx="6306821" cy="3861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Everything around you is made of </a:t>
            </a:r>
            <a:r>
              <a:rPr lang="en-US" u="sng" dirty="0"/>
              <a:t>matter</a:t>
            </a:r>
            <a:r>
              <a:rPr lang="en-US" dirty="0"/>
              <a:t> and </a:t>
            </a:r>
            <a:r>
              <a:rPr lang="en-US" u="sng" dirty="0"/>
              <a:t>energy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Matter is anything that has </a:t>
            </a:r>
            <a:r>
              <a:rPr lang="en-US" u="sng" dirty="0"/>
              <a:t>mass</a:t>
            </a:r>
            <a:r>
              <a:rPr lang="en-US" dirty="0"/>
              <a:t> and takes up </a:t>
            </a:r>
            <a:r>
              <a:rPr lang="en-US" u="sng" dirty="0"/>
              <a:t>space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Energy can hold matter </a:t>
            </a:r>
            <a:r>
              <a:rPr lang="en-US" u="sng" dirty="0"/>
              <a:t>together</a:t>
            </a:r>
            <a:r>
              <a:rPr lang="en-US" dirty="0"/>
              <a:t> or </a:t>
            </a:r>
            <a:r>
              <a:rPr lang="en-US" u="sng" dirty="0"/>
              <a:t>break</a:t>
            </a:r>
            <a:r>
              <a:rPr lang="en-US" dirty="0"/>
              <a:t> it apart.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Matter is made of </a:t>
            </a:r>
            <a:r>
              <a:rPr lang="en-US" u="sng" dirty="0"/>
              <a:t>atoms</a:t>
            </a:r>
            <a:r>
              <a:rPr lang="en-US" dirty="0"/>
              <a:t>.</a:t>
            </a:r>
          </a:p>
          <a:p>
            <a:pPr lvl="2"/>
            <a:r>
              <a:rPr lang="en-US" sz="2800" dirty="0"/>
              <a:t>The center of an atom is a </a:t>
            </a:r>
            <a:r>
              <a:rPr lang="en-US" sz="2800" u="sng" dirty="0"/>
              <a:t>nucleus</a:t>
            </a:r>
            <a:r>
              <a:rPr lang="en-US" sz="2800" dirty="0"/>
              <a:t>, which contains protons and </a:t>
            </a:r>
            <a:r>
              <a:rPr lang="en-US" sz="2800" u="sng" dirty="0"/>
              <a:t>neutrons</a:t>
            </a:r>
            <a:r>
              <a:rPr lang="en-US" sz="2800" dirty="0"/>
              <a:t>.</a:t>
            </a:r>
          </a:p>
          <a:p>
            <a:pPr lvl="3"/>
            <a:r>
              <a:rPr lang="en-US" u="sng" dirty="0"/>
              <a:t>Protons</a:t>
            </a:r>
            <a:r>
              <a:rPr lang="en-US" dirty="0"/>
              <a:t> have a positive charge</a:t>
            </a:r>
          </a:p>
          <a:p>
            <a:pPr lvl="3"/>
            <a:r>
              <a:rPr lang="en-US" dirty="0"/>
              <a:t>Neutrons have a </a:t>
            </a:r>
            <a:r>
              <a:rPr lang="en-US" u="sng" dirty="0"/>
              <a:t>neutral</a:t>
            </a:r>
            <a:r>
              <a:rPr lang="en-US" dirty="0"/>
              <a:t> charge (no charge)</a:t>
            </a:r>
          </a:p>
          <a:p>
            <a:pPr lvl="2"/>
            <a:r>
              <a:rPr lang="en-US" sz="2800" u="sng" dirty="0"/>
              <a:t>Outside</a:t>
            </a:r>
            <a:r>
              <a:rPr lang="en-US" sz="2800" dirty="0"/>
              <a:t> the nucleus are electrons, which are involved in chemical </a:t>
            </a:r>
            <a:r>
              <a:rPr lang="en-US" sz="2800" u="sng" dirty="0"/>
              <a:t>reactions</a:t>
            </a:r>
            <a:r>
              <a:rPr lang="en-US" sz="2800" dirty="0"/>
              <a:t>.</a:t>
            </a:r>
          </a:p>
          <a:p>
            <a:pPr lvl="3"/>
            <a:r>
              <a:rPr lang="en-US" dirty="0"/>
              <a:t>Electrons have a </a:t>
            </a:r>
            <a:r>
              <a:rPr lang="en-US" u="sng" dirty="0"/>
              <a:t>negative</a:t>
            </a:r>
            <a:r>
              <a:rPr lang="en-US" dirty="0"/>
              <a:t> charge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Elements – made up of only </a:t>
            </a:r>
            <a:r>
              <a:rPr lang="en-US" u="sng" dirty="0"/>
              <a:t>one</a:t>
            </a:r>
            <a:r>
              <a:rPr lang="en-US" dirty="0"/>
              <a:t> kind of atom</a:t>
            </a:r>
          </a:p>
          <a:p>
            <a:pPr lvl="2"/>
            <a:r>
              <a:rPr lang="en-US" sz="2800" dirty="0"/>
              <a:t>Cannot be </a:t>
            </a:r>
            <a:r>
              <a:rPr lang="en-US" sz="2800" u="sng" dirty="0"/>
              <a:t>broken</a:t>
            </a:r>
            <a:r>
              <a:rPr lang="en-US" sz="2800" dirty="0"/>
              <a:t> down into a </a:t>
            </a:r>
            <a:r>
              <a:rPr lang="en-US" sz="2800" u="sng" dirty="0"/>
              <a:t>simpler</a:t>
            </a:r>
            <a:r>
              <a:rPr lang="en-US" sz="2800" dirty="0"/>
              <a:t> form by ordinary chemical reactions</a:t>
            </a:r>
          </a:p>
          <a:p>
            <a:pPr lvl="2"/>
            <a:r>
              <a:rPr lang="en-US" sz="2800" dirty="0"/>
              <a:t>Arranged in a chart called the </a:t>
            </a:r>
            <a:r>
              <a:rPr lang="en-US" sz="2800" u="sng" dirty="0"/>
              <a:t>periodic table</a:t>
            </a:r>
            <a:r>
              <a:rPr lang="en-US" sz="2800" dirty="0"/>
              <a:t> of elements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Compounds </a:t>
            </a:r>
          </a:p>
          <a:p>
            <a:pPr lvl="2"/>
            <a:r>
              <a:rPr lang="en-US" sz="2800" dirty="0"/>
              <a:t>Made of </a:t>
            </a:r>
            <a:r>
              <a:rPr lang="en-US" sz="2800" u="sng" dirty="0"/>
              <a:t>two</a:t>
            </a:r>
            <a:r>
              <a:rPr lang="en-US" sz="2800" dirty="0"/>
              <a:t> or more elements in </a:t>
            </a:r>
            <a:r>
              <a:rPr lang="en-US" sz="2800" u="sng" dirty="0"/>
              <a:t>exact</a:t>
            </a:r>
            <a:r>
              <a:rPr lang="en-US" sz="2800" dirty="0"/>
              <a:t> proportions</a:t>
            </a:r>
          </a:p>
          <a:p>
            <a:pPr lvl="2"/>
            <a:r>
              <a:rPr lang="en-US" sz="2800" dirty="0"/>
              <a:t>Have </a:t>
            </a:r>
            <a:r>
              <a:rPr lang="en-US" sz="2800" u="sng" dirty="0"/>
              <a:t>different</a:t>
            </a:r>
            <a:r>
              <a:rPr lang="en-US" sz="2800" dirty="0"/>
              <a:t> properties from the elements they are made up of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Molecular compounds</a:t>
            </a:r>
          </a:p>
          <a:p>
            <a:pPr lvl="2"/>
            <a:r>
              <a:rPr lang="en-US" sz="2800" dirty="0"/>
              <a:t>The smallest part of a molecular compound is a </a:t>
            </a:r>
            <a:r>
              <a:rPr lang="en-US" sz="2800" u="sng" dirty="0"/>
              <a:t>molecule</a:t>
            </a:r>
            <a:r>
              <a:rPr lang="en-US" sz="2800" dirty="0"/>
              <a:t>.</a:t>
            </a:r>
          </a:p>
          <a:p>
            <a:pPr lvl="2"/>
            <a:r>
              <a:rPr lang="en-US" sz="2800" dirty="0"/>
              <a:t>Molecule – a </a:t>
            </a:r>
            <a:r>
              <a:rPr lang="en-US" sz="2800" u="sng" dirty="0"/>
              <a:t>group</a:t>
            </a:r>
            <a:r>
              <a:rPr lang="en-US" sz="2800" dirty="0"/>
              <a:t> of atoms held together by the energy of </a:t>
            </a:r>
            <a:r>
              <a:rPr lang="en-US" sz="2800" u="sng" dirty="0"/>
              <a:t>chemical</a:t>
            </a:r>
            <a:r>
              <a:rPr lang="en-US" sz="2800" dirty="0"/>
              <a:t> bonds</a:t>
            </a:r>
          </a:p>
          <a:p>
            <a:pPr lvl="2"/>
            <a:r>
              <a:rPr lang="en-US" sz="2800" dirty="0"/>
              <a:t>Form when atoms </a:t>
            </a:r>
            <a:r>
              <a:rPr lang="en-US" sz="2800" u="sng" dirty="0"/>
              <a:t>share</a:t>
            </a:r>
            <a:r>
              <a:rPr lang="en-US" sz="2800" dirty="0"/>
              <a:t> electrons</a:t>
            </a:r>
          </a:p>
          <a:p>
            <a:endParaRPr lang="en-US" dirty="0"/>
          </a:p>
        </p:txBody>
      </p:sp>
      <p:sp>
        <p:nvSpPr>
          <p:cNvPr id="17410" name="AutoShape 2" descr="data:image/jpeg;base64,/9j/4AAQSkZJRgABAQAAAQABAAD/2wCEAAkGBxQSEhMTERQWFhUXGRcXGBgYGBYXGBodFBgXGx8dGhgaHCggHBwlGxkdITEiJSkrLi8uFyAzODMtNygtLisBCgoKDg0OGxAQGywkICQvLS00LywsLCwsLCwsLCwsLCwuLCwsLCwtLCwsLCwsLCw0LCwsLCwsLC0sLCwsLCwsLP/AABEIAMIBAwMBEQACEQEDEQH/xAAcAAEAAgMBAQEAAAAAAAAAAAAABAUCAwYHAQj/xABJEAACAQMCBAQDBAYGBwcFAAABAhEAAxIEIQUiMUEGE1FhFDJxI2KBkQcVM0JSoVNykrHB8IKUorLR0tMWNHODk9ThFyRDVGP/xAAaAQEAAwEBAQAAAAAAAAAAAAAAAQIEAwUG/8QAMxEAAgIBAwQBAgUCBgMBAAAAAAECEQMEEiETMUFRYXHwBRQiMqGRsSMzgcHR4SRS8RX/2gAMAwEAAhEDEQA/APReJ3dYvFNKVtodIbdy2zk8wa4MyOuxm0gG0bnuRGyEdN+Wk5N9S+F4oq91/B1VYyx5XxP9Hl/4nK0FdOYI7MBgGYHmB5pHSVmY7TXmZdFkk2otU3fyeVm0OSUpKLW2Tt+z0jg3Dxp7FqyDlgoE9JPcx2kyYr0YR2xUV4PThHZFRXgpvEnhyxq9Xo2uhsrBe6MWIEKUgN9XxPY8h9626fW5cEJwhVSVMOKZda/htq9h5qK+DZLIBg/j/nashYr/ABjwO3rNLctXUzA+0UAwckBIg9iRK/6Vd9Nqcmnn1MbpkNJqmWmgtotq2toAW1RQgHQKAAoHtEVylJyk5Pu+STh/0geDLupuC9Y5pNsumQVptnYqSQIIgESIjaZrDqNPKct8KumuTDqdNKc98KumuS38DeHH0i3Hux5l3AFQZCrbygE92lzMbdt+tW0mneGFN8sto9M8EGm+WT/GL3BotQLCq1108tFYwC10hAPrzbTAmJIG9ehp1jeWKyuo+aNbuuDbwQX7ultfGqEvso8xbbMIM9mUyDETB6yJIpqViWWSxO43xYV1ybv1Sn8V7/WNR/1K4klP4h8GW9X5Ia/qLa23z5L1zMmIEO7HEdflEnbcRQF7otKLNsIpuMFHV3e65j1ZyST+NAUXgHj3xli6xs3LON+8sXBBOTl/zGUEdiK2a3SflpqO5StXwVjLcSvGfDH1Ole3a3cFHCyAGwYHGTt7ie4FebqMbyY3FeTlqcTy4pQXk8+8BeE9Smotl7b21t3XuO7Lh1Z2CrMFpyxJEiC29Y8ODJ1lOSpJV378UYcGDK86nJUkq79+K9np3HtUtrTX7lwwi23LGCYGJ7DevVxY5ZJqEe74PUbo0+GOM2tZprV+wSUYRzCCCuxBHsR22rpqdPPT5Hjn3QTtWjnP0pcAvaqypsAvit1GUbx5qjnCzLRjECTzbV5+pxyntlHw7r2ZdVilPbKPO13Xsj/o14Desu126j208vBQwClyzAklNiMcdpA+c1x0eDJBylPi/Bx0ODJBynPi/B2nF+J2tLZe/fcJbQSzbnqYEAbkkkAD3r08OGeaaxwVtnoN0rZWcM4vY+B09wnO09oDZSwhbZzyHoArSPaKZcUsU3CapoJ2VXjTUadtLdK2x5mwDeWAVbzTkuUbNIuT+PrvyfYsu55zb9aqmdCSgq6ZBItmrJlGeh+BuI52jZJ5re4/qn/gf7xSXsrZea/iFqyJuuq/U7n6DqfwqCTk+OeNbbI9u1bLhlKln5RDCNh1P4xTsSjztlnrUMtRpK1UHvOt0wuoyNInoRsQQZDA+oIBH0qxQg3uMpYU/FsLWIJNxtrbhYkqex+4ebrGQE1eEJTkoxVtg3W+NadtP8ULqGxiX8yeWB195naOs7dau9PlWTpOL3XVEWqs1WuP2LltLlhvO8wTbW3zM3X1gKBEEtAB2O+1UyY545OE1TRKdknQ6UqXdzNxyCY6KB8qL90Sd+5JO0wKAl0AoCtS58NKuYsk/ZtBi2I+Rz2UGSG2ABCmIGQEjTcRtXHuW7dxHe3AuKrAsmW4yA6T/hV5Y5xipSTSfZ+xZinFbBa6ovW8rMeaM1m3PTPfln39KSxTjFSkmk+3yLNdibzJdMi2u9tSCrMxBGZB3AxJAUjuSe0UBYUAoBQCgK/Ug2rnmj9mwi6PQqNrgAG+3K3sFP7tATrVwMAykMpEggyCD3BHWgMqAhcR1OxtJi11lMIdwAdiz+iD+fQdaJ0CHw+2NGq2WYCxyLaY4gKx2KEAAKC269pcrtCg2lJye6TtguaqBQFTxRF1QbTDF0JxvnYgLE4bggu2wjqoYmQcZtCcoSUoumh3Ji8OtC2toW0FtVKqgAChSpUgAdsSR+NJSlOTlJ22Ch8c8PtjR33VQG2IO/VroJMdJlm368xqj7ErueVWHqh0JNto+lWRVsg8V4mUOCdYkt6T0A9/7vxqboQhuZUaa55brcQurqZDq75/2pp1GdnhidHwzihvZZmbg3JMywPQme8yPw96tdmWcdrok3KhhMh3GAmqlyMbn+d6iiT9BVcoaNdo0vW3tXVD23BVlPQg/wCetXx5JY5KcXTQasrE8KaMWfhxYXyccfLlsY9SJ3bvkead5muktTlll6zk913f3/YilVG+zwy3ptMbWltFFVSFW1AY/Rm/eP8AEd5M1TLlnlm5zdthKuCBrtFffTW1RrocG6SAwDRhewUu25AcoA0gmATHbmSbdRf1RJAR1AJllFokibsYBifS0DI6MY3mAPoXVkpJxyLhioTkGaRjMySsmTPbbsQPvCburN37dQqYL0xjLC2T0Eg5lx8xEAbDqQMNF4P0lm7evWUa3cvGXKXLie5AxYQCTJHr9K05dXly4445u1HsVUUnZlwrwjpNPeu6i1ZAu3DLMSWIPfHKcZO5I6mmXV5suOOObtR7BRSdl5WYsKAUAoBQCgOW8S+F7t57DaPUtpAl3zLq25C3JMk4jlLTPUQ2RmYrbpNRiwqayQUrVL4+/wCpWSb7H3jPhK5qL+mvfHahRZYkqPLGU+mCqAexJDbEjao0+rWHFPG4J7vL8BxtpnQ6TRpaBCLEmWPVmMASzHdjAAk+grGWNzoGBDAEEQQdwQexHpQHMcX8M3n1GmuaXV3NPatEm5aUlg0/whpUCNsSMR1Amtun1GLHhnCcNzl2foq020Nb4Re7rLGpbWagrbVlNqVUNlPe2FABnfYkwNxFRj1ahp5Ydidvv5QcebOlsWVRQqKFUbBVAAH0A2FYyxnQFL4zWdFeHsv++tQ+xMe54/fsxuKodGY2nqUc2cdxNmZnJGUs3U++3TaAIH4VKas6KMtvBGZfswAcj3WY29v896XyXcZKJeeGPMN5AsnlbKd4G3cd8o6+pomcMvbk7JeHO3U/lUnJM+/qkDtQ6oxOgpRJ7TUlRQCgFAVnGtXdt+X5KFpbm5WYRI25ZIJmZO3KZI2kCrTX6xUUFS9wW95suuTgXMhIOIgqsdny2oCRe1mqQNKhjkACLTyRlcUwASJIVWkkKMtz0NAX9AKAUAoBQCgFAKAUAoBQCgFAKAUAoBQFR4t/7pe+i/761D7Ex7nld+3XM6Mq71kzttPWpOb4OM1z+WSnUgx9YqiNe6+SFYv80lfyIMflV2OTv/0f6Y3LxadkUz7lth/ifwqIdzjnl+mj0gaURXUyxRHv2BUHVFe1vehJ6hUlRQCgFAKAUAoBQCgFAKAUAoBQCgFAKAUAoBQCgFAKAUBUeLP+6Xvov++tQ+xMe55k4rmdSL5UmllGjz3xZqLXxBa06uCATiQRluDuPp/OlF4SpFOmtHcRU7S/UPRP0UcZs/aWySLrnYYmCtsdcunViI9qlKjPke49QW7tVrKpEa+9C5Xu29QSem1YoKAicW14sWbl1gWwUkKIycgEhVnqx6AVfHDfNRur8shnPaHxk9zQHWfBagEKzeWMTOJjYkhivecek7GtmTRRhquhvVf+3ghS4uiz8N8fXVWbVxkazcuLl5VyQ3+iSBmI3BHYiQOlZ9ThWHLLGpKVeUTF2rLmuBIoBQES/wATtISpbJh1VFa4w+qoCR+PofSgIPDvElm6GJytgMVlwQu33/lH0Jms2m1Mc6bSap1yatVpJaaSjJp2r4LhWkSNwehrSZT7QCgFAY3LgUFmIAAkkmAAO5J6UBzVzxra+NXRJZvvca2bgYJip69C+PLAPN8s7TNbFopvTPUWqTqr5K7uaFrxpaOtfRPZvo6ILjMUyUTHUoTtB+b5eomktHJaZai1TdVfI3c0dLbcMAVIIIkEGQQe4NYyxEbiiTCZXD//ADUsNuxf5AfqR09aA+HiYX9ol1PcoWH4smQX/SigJlq4GAZSGB6EEEH6EUBF4lxFbKkkM7YlltoC1xoH7qj8pO2+5q0I7pJXV+wc9wnxlcvaJtWdBqFxDnAFCTh/DJVmHvj2Oxjfbn0UcepWBTTTrnwr9lFK1dFl4X8RDWWbVxrb2Ljgny7gIO07oSBmIEyOx3iuGqwLBlljUlKvKLRdqyV4i0rXdPcS2JY4wJA6Mp6nboKzPsWXc4Y+FtV/Rf7dv/mrntZ03IhcW8I642LotWpuFWCAPbBkiJksAKlRZDaPMP8A6Q8X/wD1R/62n/6ldDmZ2f0P8Wnm0wA/8bT/APUqHdcA7bwR+jnWaYtdu2QH+VVztGFHeQ0ST/ICq0y3B1ms4Tryy42VKdxmgJ+py6fSpoWiUeDakjezv7On/NTkm0aT4d1P9H/tJ/xpyLR3tWKGvU3wiM7dFE7dfoB3J6AUBG0mkki7eAN2CB3FsMRyofwEnqSPSAAJtAatTp1uKUuKGU9j7d/Yj1oDRpLjK5tOZ2ytt3ZRAOX3lJg+oKnqTAEygIF5jdd7SllRIzdTBLETgpBlYUqSfvAAzMATLFlUUKihVHQKAAPwFAZ0BW37Pw+V20Dh1e2OkTLOi9mEliB80HaTNAWKmdxuKA+0AoCt0yC+RdcAoGmyO23S4R3JMlfRYPUmgLKO9AfI70By+tuKHe6Co0QIF8q0KzsZNyV6IpKh94bIkwLbB2P/ABK2c365JlFwdSVfU6awylVKEFCAVKwVII2iNoj0qWmnTIM6gFRxKbRLaeDecgeVPK/XmiYUgAnLYNEHcghXkErhVu3jnb3NyGZyIdjAHPsCCBtjAiIgUsVRNoDVqtMtxcbihlkGD6qQQR6EEAgjcEUBo0V1gz2rhkrBVv40PQnYDIEEGPunbKABKdwIkgSQBJjc9B9aA03ddbVS5dcVmTIPy9encelAbBqE25l3kjcbx1j1igPvnLGWS4jqZEbbdfrQGrT6626qyuCGjHtlIDbT12INAZvqUEksAAJJJ23jv07j86A+afVJcAKMDIVveGEgkdRI9aA3UBTcY4ldtXbaWltsXxxQlvMaH+0O2yW0Qg5mZLBYBK5AV/jDw78VqNA5vXLYtX5xU8rYq1wEj+IG2BO+xNbdNq+hCcdie5Vb8FZRtnU1iLHkvi7x3qEv3RZY20teZyjCSLL4E8ytkxMkDYRA7zXpYtNj6alJXavvXHx8njZ9ZmeZwxukmo9rttXz6X8noXhTizarTh3EOrMjR8pK9x9QRt2MjeJrHnxdLI4ej0dJn6+GORqr/wDhK4ls1hh1FwD6h1ZSD7dD9VFcTQYLxdSb4wufY9eR+aFDcsgA9f8AHpVZz2RcvReEHOSivJr8MajzNOrwQWLs0iOZmJMeok7H2rlp86zY1NKrOmp07wZHjbuvRT/pK8TPoNLnaHO5IDQDiFUsSAdidoE7bz2g6YpPudNHgjlm991FOTru68I5/wDRx4y1F6/8PqWFzLLFuWVKDKDiBIKz1Eggdjt0yY1FWel+KfhuPBjWTHxztavcu1qn3+qZ6aTXE8IovDXEc9OcUc+UxRVgAlQeQDIxISAZPUGs2m1KzxbSap1yatVpZaeSjJp2r4M+McdaxYu3vh7p8tGeDgAcQTEhid+mwP0rSZSBw7xLc1Wkv3DpNTpStq4ym8qLuA0YjLLsDuoH1oDprNoIqqvRQFH0AgUBw36TvEV3ThbdklJUMzAwYZwnzDdVXdmIgwBuN62aTDGe6Uuar+ff0PO1+oyY3GEHTlfP0V0vlkb9HPH7uoa5pr7G4hW7DEkmLbqhhjuVYPIkmIO9TrdPjUE0qTtf9or+HarLLI4ydtKMk6Vq/D8cF7puD6a7ww2bzRZuJldbMLidmJy6DEr325d53rD+G1ppRen5afHm2e3rM2TNkcs3D+lHOeIuMtw7hGiXSDHO2sNORAwDtBM7kt17CY7Rqyznlyynk7+fB1/DtPDLN7lajFuvdV/zz8Ff+jXxVqG1K2Lt03kuFxLMXKlELSGO/wC7BEkfzquSCUbR634p+H4Men62Kk1KuG2n/W+V9TtLHh60nFn1YdzcuWCCpblGLW12HWCB06SCfp1lrJy0y07SpO78nzW1XZN8O6FbT6oKWP2oEsZ620f85cifYV5Wn00MO7a27dm3VaqefbuSVKuDz3xL471I1Di05tokwownEXMJ5kOTGCY2A2Hqa9zHpcagnJW2r7+3XHyfM5tdmeVrG0km12u2lbvnheqPR/DPFDqdOl1gA0srR0lGKyPYxMdprDnx9PI4ej09Ln6+GOSqtG3WbX9OwPXzEI2ggrn+YKD8z61yNBu1+i83DeMWn5QwMgqdjt0Ox/voCpHhZIuB3Ll0uJLDKPNVFJ5id4TtA3OwoDY3h0GZf5hzQoG+TsMP4RLmRvIAoCSvDEa2RbYBWZLiwoxGAtgcu0ryAx7mgIdnw8lkJN0wGtCWVZJTyQsQAFJNpZgfvEbbUBst+HVVVC3DKkkEqhHNlMrEH5jHpy9Y3Az4RwBdO+auzcmAknvhO0x+4OgHeZoC4oCPe0Nt2DPbRmGwZlUkQZ2JEjfegOe8Z+HW1L6XUJeuodLcF0okw6gjIAA/PgGAO8yRG9bdLrOhCcNie5Vz4+/70VcbOoRwQCCCCJBG4IPcViLHPca8GabU3BdfJWmThjDERuQymDt1WDXfHqcmNbU+P6mTNosOWW6S5+G1f1ruXeh0aWba27ShUUQAPzJJ7kkkknqSa4yk5O2aYQjCKjFUkaNTz3rSDpbm431gqgP1yLf+WPaYLE4UBX8GhFax3tHECZ+zJJtnfeMeWfVGHagMeP8ABLWstG1eBiZDCAysJGSkg7wSN9oJqYyado7afUZME1PG6ZW+FfBdjQlntlncjHJsRiDuQoUACSBPfarSm5HfV6/LqUoypJeEqRf6rULbRnf5VEn1+gHcnoB3JqhiNPCdMbdpVb5zLvuSM7jF2gntkxj2igJdAYXrQdWVhKsCpHqCII/KgIvCbpKYN89qLb+5UCGHsyww+sdQaA1cc4Ha1ahboIKziykBlnrBIIIO2xBGw9BXTFmnidwZwz6fHnjtyKzTwfw3Y0yOiBmzGLsxGRG+3KAAN+gApnyyz/5jvwTpdPj03+Uq5v3/AHKbWcKsnS3uHMCzXHxABOWNxi6XPYIqEmYBNlh1IB5aBfkmpYvDvnk2arUT1M9+TuW//ZXTfCJoihNlAAsk5AieYN1Dbn8yOm1d8ueeXI8ku7K4Ms8ElPG6aNPhvwfp9Exe1m7kRncIJAPZQoAH5TVJTlLuaNVr8+pSWSXC8dl/BB4pwa3pNXc4rlcZmVbdy2XAWGxQFZjfLHYmPmjeK0S1k5adadpUnd+TDt5sufD/AAf4ZWlizuQznfGfug7xv1Mk7TXmafTRw7trfLvk2anVz1G3cktqrgquLeBLF+6boZkJJYhQhGRMllyU4k9T2neOs+li1mTHHaqde12PFz/huHNNzdq+9Or+p0Wg0SWba2rQhFEAdepkknuSSST71nlJydvuboQjCKjFUkR7JF2+XA2shrYMHd3xLxI6AKokTuWG0GqliwoCPr9KLqFDEEqTIkEKysQR6GI/GgKdvDQhQrqAAQfs53bGXWGGN0YiH3iTsaA+HwzzFvNG6qAChPy4bHnGVs4bp9470Bnc8Ps0A3QFEwEQqQWa2xg5noU5RG094oCfwXh3kWyhYMSxblUovQDZcjHTsepJ70BPoBQCgFAVOsz0qO9m35ltVd/JXZ53b7PsZM8p7nY9qvjhvmot1fl+Ayu4P4tN7R/EPpb6XMXIsYOzNjMYtiAQY6mK059LHFqOipprjnxz/wAFVK1Zt8O8ev6zTJdXStYZp/bEFBBIkAQ7jvBCz69zXWaeODI4RmpfK+/9xF2i70mlW2DG5Y5OxiWaAJMewA9gABsKyljfQEXWaUtzW2CXAIDEZCPRlkZL+IjsaA1NxIp+1tXFPqim6p+jIJHb5wszt3qG6VkxVtIi8O8QLeQMlq6SSQFCEzH3zCD8WHQiuGm1Czw3pNfU0avTPT5Njaf0JdvTu7Br0BRBS2N4IJ5nb95uhAAhSP3jBGgzE6gFAKAi6vSFiGRsLg6NEgj+F1/eWd4kH0ImgKG3x/WDWvp30LmytsML1tlIYn0LlVjtjOQidwa2S0+FaZZVP9V1tK291UfOG8e1t3V6iw2hNq0gUpduPAM/1QwYnrCnaIJBIqc2nwwwQyRyXJ916+/58BN3VFx+rT8/mnzv6SBA9VCdPLPpJPQzIBGIsZHWun7Wy0d3txcX+yPtPwCmPWN6ADiRb9nZut6yhtAfXzcSf9EGgM7GmYtneIJHyoN0TaCQSAWY/wAR6AwAJMgYDTXLRPkkMn9G5xx6fs3AML90g9dioEUBSeHfEervC/5/Dr1spcZUAa3zAf13Wf6yypnbpW7V6fDicOnkUrXPx9+u5WLb7oy8McR1mtss2psHRxcZcRPmOqkfKWHIP3S0GdyMdjVdbgxYZqOKe5UnYi2+501q2FAVQABsAO1YyxlQCgFAKAUAoBQCgFAV/HNb5NsNmqSwEsAZkHaWZVHTqT0B7xQGvVcUa21lSEJfCeY7lmCny9uYKDkfuigIw4++KN5JJYXDiCZHlLkQQQDzCMdt8x0oCMvidi4VbauC+OaOMWEWzKZQWgPJgHZZ70Bb8I1r3VJuIEYY7Alhzor9SB0yjp2oCfQGnW6jy7bvE4gmJj+fYe9AU1zxKA/lhFZiEjFyRk72kjLCMR5oMiTHYHagNdnxKYYMiZBmXa4AkBr3zHE4tFk7bzkvSTAFhw3i3mtjgVBFwqSQSfKcI0iOXciNz36RuBZ0AoBQCgFAKAUAoBQCgFAKAUAoBQCgFAKAUAoBQCgFAKAouK+IDbuG0iozDD5nZQAXthsjgQAFeZBPuKA03/EoEnylYqXGzyQqLdZp5diRYML3ldx2AlcM4muaWVtJbB8wQrbZW3dWCBU3EoTLY9e5kAC5oBQCgKXiPHFtXPLW0XcG2NsQOe5aUjI7AgXAYoDXf8RW1DTZc7kmPL3Ci8S3zdvJb36UBbaHUi4uQBXd1IMSCjFWG23UGgJFAKAUAoBQCgFAKAUAoCj8Qa6+1m8nD1D6hRAZo8tW2JBJMF8ZgbgGMoFd9N0urHrXt80Q7rgrtd+tvgA1s6c6zBZQJG+0w7XMC0eoxmfatGNaT81+u+nf+v3/ACQ91fJb6TXXrdtDrURWxXN7ZLWgxgGQQGUT33AHUiseXZvey68X3olfJbVQkUAoBQCgFAKAUAoBQCgPhUelAIoBFAfaAUAoDRc0dtiWa2hLDFiVUkj0Jjce1AfV0lsTCIJ3PKu5gjfbfYkfQ0BtVQOgjqfz3P8AOgPtAKAUAoBQCgFAKAUBzN/xPbu6y5w215i3lUM9yAFVSAWxJ3yxIAMRLe1a5aPJHTrUOtrdfJXcro6S1bCgKoAA2AHashYwOoQMELrmdwsjI/h17fyoDbQHODj1jTaxdA7nO6M7KxsoOUpIGyyhKz6kbALWmGkyzwyzpfpXDK7ldHR1mLCgFAKAUAoBQCgFAKAUAoBQCgFAKAUAoBQCgFAKAUAoBQCgFAKA5azxzT3OLtplU+fasMGfDqHa0+IbrAEHfbetktJljpo52/0t1V/7Fdy3UdPdnE4xlBiekxtPtNYyx+fXW78S5vFshhOX7TzZbLpvnOP8or5/I53z++39fg+byud831Lf1+P+j3jg3mfD2fP/AGuCZ/1sRP4zXvxulfc+ijdK+5R8Y4vpV4lo7Dx8SQ5U4SQrK4C5xtLA7fd+k7cen1EtNLLH9ifPPn6BtXR1FYywoBQCgFAKAUAoBQCgFAKAUAoBQCgFAKAUAoBQCgFAKAUAoBQCgKfxFqLWnT4p2t2zbIlnKJkpkFMmjcgkgT8wWpt1QK+74wm2bljS3mtAE+deNvS2QF6lmusHUT9yoBV8N49rtU5uWeG6aAOTUvfdUb+oW0wuMN/mAxPY0BZ6e7xfmN1OHqBuAH1BnrMsVGP1g0B84HxJNRqp1NjydSluLKsA2STz3LN2BmpJAjZgApKrlvdZJKLim6fjwRR1VUJFAKAUAoBQCgFAKAUBA1192ytWRzEEM8gLbyGxmDLwZCgekkAgmYunYKLgPhO/p9K9h+I6h2bOHi3y5zuM1Z/f5uvSK26nVwy51ljjSSrjw69lVFpVZJ8OcI1Oh0yWje+LxknOUcySYRyxEAbBW7/vAdOWrzxz5XkjFRT8IRVKi+098OJX6EHYgjqCOxrMWNtAKAianWkN5dtc7kTG6ovT53g4zOwgk9QIBNAQuJaHU3EIW+qNIgIhURPdixafcR9Kz6nHkyQ245UzTpMuLHk3ZY7l6JCDUWwMil4DrA8t+nXclWM9uUb/AJ94ppJN2cJNNtpUiVpNStxQyzB7EFWB9GUgFT7ETUlTdQCgFAKAUBz3inWaprF1OGANqF2zbHBSOoBflZ47bgd42nTpOh1l172+aIldcEPjScW+EQ6d9N8T9nmAhAH8WLuxU7+qjYmN4ntp/wAp+YfVvp817+L++5D3Vx3Lk8ReymerVFVVl7tslrawOYsCAyrM78wAEkisUqt7exYrPDmg+Jb9YalSXck6ZXA+wsknDFY5bjrzMfm5gswsVUGzi9p7i3jw9V80zk7QLLuoAhwVObAADIAdAC2xFdMOzqLqftvmu9EPtwY8K/WXwa/EeT8ViZj1naY5Mo9OWfao/Edu6f5Tt4v7/pf+p102zfHrft80bkV4X48SOWIxNkMIjMAAhst+aUBA3BiuGLfsXU7+Sc3T6j6f7fFknxNwk6iz9mQt+2fMsXN+S4vSY/dbdWHdWIrocirfi+o12ic6AeTeIZC93YW7iGHRdjmQwK5DlHUExFd9NLFHLF5VcfKId1wa9fwziZ0Kpb1aDWYpk2ChCQRlDYyDHeN99hO2jHk0i1TlKL6fPHn4+7KtS2/Jc6a/fs20+JxuQqh7lpW+bYEm1BOM9wT6kACseRxcm4Kl4+hdForAgEGQdwRuDPpVAfaAUAoBQGptSgdbZZQ7BmVZGRCQCQOpALCT7igKLxn4rt8PS0XV2a8/lpiuQBjq3sJGw3PYVs0miyandsa/Sr5ZWUki80elW0gRfck92ZiSzH3LEk/WsZYicU45p9OQL1wKzCQsMzR64qCQPfpVJ5IQ/c0vqUnlhD9zS+pN099biq6MGVhKspBBB7gjqKunZZOyHqFFu8lwbC4fLue5glGPuCMfo+/yiBJYUBG4jqfLtswjLZVB6FnIVQfqxAoDLRaYW0Cgk+rHqxPVj7k0BF4txzT6XH4i6qFvlBkkx1OIBMD16b1KTfY64sGXK6xxb+ism6e+txVdGDKwBVlIIIPQgjqKg5tNOmRNWPLuJdHRiLdwdjlsjR/EGhfo/sKEE+gFAKAUBzGp8Tpd1r8NtC4t4KGa5EKq7FsT1yxIAMQC3tFa3osi061Dqm6+Su5XR0tq2FAVQABsAOgrIWMPikzwzXP+HIZf2etAUXjP7RdNpZ5dVfFq5HU2kt3Lrj6MLWB9rhoDK42N/wCDR4V4u7FQURYytL6BjEdwrXIxxWufVhv2Xz6OnRns6lfp7WX6KAAAAANgBsAB6CuhzIh4rYF3yDet+b/R5rn/AGZmhbbKt1ceyWROx6UKnOPrkF/9X+bztFwDKHWyciUEbyCuIjcI4Paa69DJ0+rte3tfiyLV0feFW/I4hqbKbWrtq1qVXsr5PbuYjsCFtmPUk9zXIknXfEelW75LXkDzjG8Bj+6WjEN7EzuPWqdWClttX6ObywUtu5X6vktaudCv032d5rQ+VwbqD0ggOB6CWUx6uaAsKAUAoBQFK/AT8Za1QvPCLeUoQhnzfKiGiQo8vpv12I3kCD468Q2dGNL5yu2d9AuK5Rj3+u+wG57Vs0ejyandsaVK3br7/sVlJI6isZY8c/SDwO/8b5jKzW2cuGCs4K+XiFIAIBUwIPYSK8vVY8inKSTdpVXg8jV48inOSTdpVXiu/wBDvf0f8Pu2dMReBXNy6odiqlVG47EkFo682+81r0mOWPEoy7m3RY548KjPuZ+PtBe1Gl8rT3jZuNdtAMJ7OD8w3WIykb8kd69PR5sWHKp5Ybl6NMk2uCyvaK6bNpBfYXF8rO4AoL4FSxIggZAHYbbx0rPNpybSpevRKInifTuwsFbhQLdt5bTuzBVMezEe3N7Vk1GLJk27JbafPyatLmxY93UhutcfDLytJlPEP0r8MvDXNdcTacAWySQvyqAMh0ZWDGOvPIrvjqj6X8JyY3iUbSa3Wm9t3VSv47e0ehfox0N2zo4vArncZ0U7EIyp1HaWDNH3qpkacuDzPxbNjy6qUsfbjn2/LLXxXZZ9PijYkvaHSZLOoA9uYgz92sepx5MkNuOW1+zNpcuPFk3ZI7l6La0pCgE5EAAnpJA6x713imkkzPJpttKiJqLWoLHC7aVeway7Ebd2F5Qd/YVJBh5Oq/prH+r3P/cUBWeH7PEw5+Mu6VrUtAS24uxJxlsggMQSMT1O/egNFvjth+LnTBG861YeXKbEO1p4DdYgD2nbrWyWjyLTLPa2t1V8ldy3UdFxLzPJu+THm4PhPTLE4z+MVjLHgdi3c895zzyAQSfN8yBO3XzM567zXz7c9yS/f/P9ftUfNSeTckr33z7/AK/ao9cUOeIaAX4LrotS7R8vmZ6NWI/tMB7E19AfSm/WX9N+sLCBk+KIYlZ5sMGgkdJn8Y9qfkb/APJ2duNx1/M5Fj6O79Pei+vhsWw2aDjPSY2/nQ5H5sGlvi+yOLnnZxGRzygbRMm5nJy95mtaqr8H3OGWJY3OT/w698ba/bt938X8+D9IaIOLdsXDL4rmfVoE/wA6yHwzKG5odJ+tFulE+JFkjLv2j2ywyE9cdulT/wDotL8pv4fNff8AWv8AU7flcnT6+39Paz7qFLcSYKcSdEQD/CTe2P8An0qDieUf9ntQmpZHsuWxRFUIzSefIhojEyOaY6zEV4c8GaljUXdvnx8cnz+TT5qWNRd27fjxXP8Aye3cG0z2tPZt3GydLaKzepVQDv3r24ppJM9+KaSTMNYQb+nEc32rdOihQp3/AKzrt/wqSSfQCgFAKAUBp1mlW6hRxIP5g+o9COxqU2uwNWg1BYFLm1xdmH8QkgOPusBPsZHUVAJdAKAr7R866Hj7O3OB/jZgVLD7qqSoPfM9gCQLCgNWqsC4jIdgwIkdRPce460Bp0OqLclyBeA5lB6xtkvqp9e0wdxQEugFAVyv59xGWDaSWDA7O8EDH1VQTv6kehoCxoBQCgFAQeJac8t22oN1DI6AsNwyT7qTEmMsTU26oEqxeV1DKZB/w2II7EHYg7gioA+HTLPFc+mUDL8+tAUWsYDiumJMD4PV7nYbXtGT/KgNNzg6Nqv1itkG4uKKY5mtwQzgdnhtu5W2APnrutTlWLo7v03dEUrs6W1cDAMpBB3BFcCT55C5Z4rlEZQMo9J6xQH25cCgsxAAEknYADuTQFM2jZ2bUqgF0EeWp5ZtrIhtti4LHcbSgPymqdOG/fXPs6dWezp29vevBF4FdF/X62+s4200+mEgghkD3nEHoft0B91NXOZ0tAYX7yopZ2CqOpJAA/E0BF0SMzvdcYzCoD1CDeSI2ZiZjsAs7yKAm0AoBQCgFAKAi6/RJdENysAcHUw6EiJRuo7ex7zUxdOwUPhvw1qNJp2sfGtdyLnO4hZlyn5D5m3rvO8nvFa9Xqo58qyRgorjhfBWMaVH3wx4TOnsGxqNTd1QLMSLhhIbsVklhHUMxUydqjW6mOoyb4wUeKpCKpHTgVkLCgFAaNTpFuRkNx0YEqwn0Ybj/GgK3iPDNQ6hbeqYcwMlVDbe6BR7xG8Vm1WLJkiljltdmrSZsWKbeSG5US/1eW/bXWcfwABE/ELzEexYjfcGtJlJqKAAAAANgBsAB6CgPtAKAUAoBQFB4q4RfuWbp4fdGn1LQS+0PECH2O+IADxIxAmK06SeGGVPNG4+isrrghcb4dxR9GluxqrK6geXlcwK5R82/MFk7yF3iIE110+TSx1Dllg3Dml69fUNSrg+eJOC3mt2dQW+Iv6Yi55YQKl0YxcRUmZaAy5Foe2lY5NOT29iyOj4ZxC3qLSXrLZI4kHcdCQQQdwwIIIO4IINVBWaiw1wv8GTaknzLkQjHuVQjnbsXUr/AFmxxqmSMpQai6fs6YpRjNSkrS8eyHxbw/rLmjNm3rnS6QOeB2PTMDzBttlM/wB1dvwyS0zi866lff8AHyTq5xy5HLGtqfgk6fR3bQQ6tjqgmMOFgqyxzmyo5jInOSR2A3NMkoym3FUvXo4oncZ43b09oXDzl4W0iQXvO3yrbHcn16ASTABNUJIHAvD7WtOM3Kap87l25bIP2l5i7bMCrqpbFcgYAERUruCL4f4DrrGmuWruv8y4xuFbhtl2TPpiWfseaCCBMdBW3U6jBkzRnjx7YqrXsrFNLlkrwp4fu2LCJrL7aq6pJDMSQu8gAH5iOuTS2+xAArnrM2PNlc8UNq9CKaXJ0NZSwoBQCgFAKAr+PaO5esPbtPgzAiSDB2OxIII3jcHtQELi3B7l1g6uBcFsIGllUNLEsEkgbwe5260AbS6pnyJxGYKgXGhAMAwICgPkA2x6FpHrQHy1wu+MftWOKk7u0tcizBbbcStzbpDAREAASuBaW/bz898ySI3Yid5IkmJ22EARsB3AtKAUBU8T019nY2zsUCqPMdADLZbLEkgrBkEY9RJkCubhGpZULuWdXkAXWQBfJdNjBM5sCTMkA7mTIEpOHagvz3GxJOZW4wyE8uIA+zheU4wTMzImgLbQI4tWxdM3AihyOhYKMj0HeaA30AoBQCgFAKAUAoDgOPNbXXHTaG+LeqvAve07FxZujEsTK72rzBYyTeGJIaBWj8rl6PXr9N1ZG5XReDjWrUBf1ZeMD/8AHe0hT6AvdQ/7IrOSQtT43e3cFq5oriXDEK2p0AO/SR8RI/KquUU6bKucU6b5J51fEn2TTaayD+/cvvdI9/KS0Afp5g+tWLFLw67ptFxJNPfuNe1moTJbrJ8uRcsiActq2xUkKvcNkSYJ1Q0eWeCWdfti6K7ldHd1lLGvU3wiM56AT1An2EkCT03PegK69x1FtJdxcq2ewwlfKDFiZaNsD0JntNAa7viFcSVR5GY3xAD2xcJQwxM/ZtuARt1oDPT+ILbmES4dxGy7g5HKS0RCHb5um29AarniS2ChCsVZA/YNLGxiNzG4vbyREUBKu8YRVtti5zQ3IAEqiYZM0kdM12EnfYGgNnCtW920lxkwLjLHYwCTG4Yg7R/8dKAm0AoCi43b1T3MbOS28TLK1sfuudixyD54joRHcdgPgt6pjE3FHcsbExkpXHGdwsh52k8sjegNmkTVC4gcsyTzH7ICDbQnIjefMyAAXoBJ9QLqgFAKAj8QL+W3lCXjaCAeomMtpAkgGASIkdaAobNnWAEsbpZipIDWNh5ZWFDGA2YVm3iCYJO1ATtHZ1QcG48jIyvJjBa705Z+Xyz17mgLigFAKAUAoBQCgFAKA5e7rtH+trds+X8X5DCceaCVYLlHXEMY6xPY1sWLU/lXNX0798X9Ctrd8nUVjLHgnEuHX01ZW/kXIOQhibrliSyKDzA9dgfTaK8TPjyXJbW233rx9T5/UYslyTi3JvvXjxz90ez+GNPdt6Wyl+fMC7yZIEmFJ7kLAn2r2MakoJS70e5iUlBKXeiq4xxvTJxPR6Zx/wDcFbjK2EwrqwC59RkVmOnJvG078emzy00ssf2J88+fp8WWbV0X2p4iiMVaZVc2IGyjmjJugnBon0+lYyxXXeP2bgRVRrqXDiYXJfluGPRjNsggGB1mIkD6vEdLiqLblI5AtqVbMqpCiPW6AenzGdpoD5qtZpkZHayIe1du+Z5a8qKVL5E7iTdJP4z1oCPa4ppGLY2MhNu5ktpGBe5cuW1+WZcMp5um/XrQGGp4hpULWrWntuQWFxQqAAAFpaAeptdD/BvECgJ+q1umhMkDBAtxB5c4LDkMBG0C2enoKA3afiaERat3CqlkGNshZtsUIHTYFSPTbagLKgFAKAUAoBQCgFAKAUAoBQCgFAKAUAoBQCgFAVfEeEobg1Nu2nxKABXMAsvdC0dCCR7Eg9q6dWezp29vevBFLuTtLqluAlT0MMO6mAcWHYwRt7iuZJuoDC/eVFLOwVR1JMAfiaAg6XSh7p1FxAGAxtSOdU7ncSrOeo9AoO8irKcktqfD8AkajQW7hydATETv03jp3EmD1EmImqg1/qmzjjhtOWxYGebfIGZ5m3n940Blb4ZaVshbUHaI6CCDyjou6qduuI9KAyu8PtsFBQQoKgegYQR7gwNumw9BQGK8NtAg4biIJLE7NkJJPNDEkTMSfWgMU4VZBJFsSdj1O3NsATsOZthtuaA+NwewZ+zG8T13jLbr8vMwx6QxEUBLs2gghQAJYwPViWJ/Ekn8aAzoBQCgFAKAUAoBQCgFAKAUAoBQCgFAKAUAoBQCgIHE+Hm4rm05tXipCXV7GCAWU8rgE9GB9oO9Wg0pJyVoFDwjhPE00TWr2stnUkOFueWXxmceckTHqV2noY3258umlqVPHBqHFr37+hVJ0WHhjg963YtfHXjqNQo3aeQbmMRABIG2ZGR9a4aqeKeVyxRqPhExuuS9rOSKAUAoBQCgFAKAUAoBQCgFAKAUAoBQCgFAKAUAoBQCgFAKAUAoBQCgFAKAUAoBQCg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2" name="Picture 4" descr="http://lh4.ggpht.com/_W7a_FjNLFSQ/S0tL6mLOUrI/AAAAAAAAD4Q/NzjsfMr1AiA/covalent_bonding_thumb%5b14%5d.gif?imgmax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648200"/>
            <a:ext cx="2943225" cy="2004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Ionic compounds</a:t>
            </a:r>
          </a:p>
          <a:p>
            <a:pPr lvl="2"/>
            <a:r>
              <a:rPr lang="en-US" sz="2800" u="sng" dirty="0"/>
              <a:t>Ions</a:t>
            </a:r>
            <a:r>
              <a:rPr lang="en-US" sz="2800" dirty="0"/>
              <a:t> – electrically charged atoms, positive or negative</a:t>
            </a:r>
          </a:p>
          <a:p>
            <a:pPr lvl="2"/>
            <a:r>
              <a:rPr lang="en-US" sz="2800" dirty="0"/>
              <a:t>Ions of </a:t>
            </a:r>
            <a:r>
              <a:rPr lang="en-US" sz="2800" u="sng" dirty="0"/>
              <a:t>opposite</a:t>
            </a:r>
            <a:r>
              <a:rPr lang="en-US" sz="2800" dirty="0"/>
              <a:t> charges attract one another to form electrically </a:t>
            </a:r>
            <a:r>
              <a:rPr lang="en-US" sz="2800" u="sng" dirty="0"/>
              <a:t>neutral</a:t>
            </a:r>
            <a:r>
              <a:rPr lang="en-US" sz="2800" dirty="0"/>
              <a:t> compounds</a:t>
            </a:r>
          </a:p>
          <a:p>
            <a:endParaRPr lang="en-US" dirty="0"/>
          </a:p>
        </p:txBody>
      </p:sp>
      <p:pic>
        <p:nvPicPr>
          <p:cNvPr id="16386" name="Picture 2" descr="http://sciencekristen.weebly.com/uploads/1/0/3/4/10345354/9729074_or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114800"/>
            <a:ext cx="3286125" cy="2555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Mixture – </a:t>
            </a:r>
            <a:r>
              <a:rPr lang="en-US" u="sng" dirty="0"/>
              <a:t>combination</a:t>
            </a:r>
            <a:r>
              <a:rPr lang="en-US" dirty="0"/>
              <a:t> of substances in which individual substances </a:t>
            </a:r>
            <a:r>
              <a:rPr lang="en-US" u="sng" dirty="0"/>
              <a:t>keep</a:t>
            </a:r>
            <a:r>
              <a:rPr lang="en-US" dirty="0"/>
              <a:t> their own properties</a:t>
            </a:r>
          </a:p>
          <a:p>
            <a:pPr lvl="1"/>
            <a:r>
              <a:rPr lang="en-US" dirty="0"/>
              <a:t>Solution – mixture in which </a:t>
            </a:r>
            <a:r>
              <a:rPr lang="en-US" u="sng" dirty="0"/>
              <a:t>two</a:t>
            </a:r>
            <a:r>
              <a:rPr lang="en-US" dirty="0"/>
              <a:t> or more substances are mixed </a:t>
            </a:r>
            <a:r>
              <a:rPr lang="en-US" u="sng" dirty="0"/>
              <a:t>evenly</a:t>
            </a:r>
            <a:endParaRPr lang="en-US" dirty="0"/>
          </a:p>
          <a:p>
            <a:pPr lvl="1"/>
            <a:r>
              <a:rPr lang="en-US" u="sng" dirty="0"/>
              <a:t>Suspension</a:t>
            </a:r>
            <a:r>
              <a:rPr lang="en-US" dirty="0"/>
              <a:t> – forms when a liquid or </a:t>
            </a:r>
            <a:r>
              <a:rPr lang="en-US" u="sng" dirty="0"/>
              <a:t>gas</a:t>
            </a:r>
            <a:r>
              <a:rPr lang="en-US" dirty="0"/>
              <a:t> has another substance spread throughout it</a:t>
            </a:r>
          </a:p>
          <a:p>
            <a:endParaRPr lang="en-US" dirty="0"/>
          </a:p>
        </p:txBody>
      </p:sp>
      <p:pic>
        <p:nvPicPr>
          <p:cNvPr id="15362" name="Picture 2" descr="http://thf2.files.wordpress.com/2011/04/mixtures-swi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209800"/>
            <a:ext cx="1676400" cy="1299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798</Words>
  <Application>Microsoft Office PowerPoint</Application>
  <PresentationFormat>On-screen Show (4:3)</PresentationFormat>
  <Paragraphs>72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Chapter 3: Cell Processes</vt:lpstr>
      <vt:lpstr>Section 1: Chemistry of Life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Section 2: Moving Cellular Materials</vt:lpstr>
      <vt:lpstr>Slide 14</vt:lpstr>
      <vt:lpstr>Slide 15</vt:lpstr>
      <vt:lpstr>Slide 16</vt:lpstr>
      <vt:lpstr>Slide 17</vt:lpstr>
      <vt:lpstr>Slide 18</vt:lpstr>
      <vt:lpstr>Slide 19</vt:lpstr>
      <vt:lpstr>Section 3: Energy for Life</vt:lpstr>
      <vt:lpstr>Slide 21</vt:lpstr>
      <vt:lpstr>Slide 22</vt:lpstr>
      <vt:lpstr>Slide 23</vt:lpstr>
      <vt:lpstr>Slide 24</vt:lpstr>
      <vt:lpstr>Slide 25</vt:lpstr>
      <vt:lpstr>Slide 26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Cell Processes</dc:title>
  <dc:creator>Kelly</dc:creator>
  <cp:lastModifiedBy>Kelly</cp:lastModifiedBy>
  <cp:revision>7</cp:revision>
  <dcterms:created xsi:type="dcterms:W3CDTF">2014-08-20T22:55:07Z</dcterms:created>
  <dcterms:modified xsi:type="dcterms:W3CDTF">2014-08-21T16:22:19Z</dcterms:modified>
</cp:coreProperties>
</file>