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83" r:id="rId12"/>
    <p:sldId id="280" r:id="rId13"/>
    <p:sldId id="281" r:id="rId14"/>
    <p:sldId id="282" r:id="rId15"/>
    <p:sldId id="284" r:id="rId16"/>
    <p:sldId id="285" r:id="rId17"/>
    <p:sldId id="286" r:id="rId18"/>
    <p:sldId id="265" r:id="rId19"/>
    <p:sldId id="266" r:id="rId20"/>
    <p:sldId id="278" r:id="rId21"/>
    <p:sldId id="267" r:id="rId22"/>
    <p:sldId id="268" r:id="rId23"/>
    <p:sldId id="287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838E-D66F-4D3F-888B-423B42010A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767A-615E-431A-93DC-0259F388B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838E-D66F-4D3F-888B-423B42010A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767A-615E-431A-93DC-0259F388B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838E-D66F-4D3F-888B-423B42010A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767A-615E-431A-93DC-0259F388B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Courier New" pitchFamily="49" charset="0"/>
              <a:buChar char="o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838E-D66F-4D3F-888B-423B42010A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767A-615E-431A-93DC-0259F388B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838E-D66F-4D3F-888B-423B42010A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767A-615E-431A-93DC-0259F388B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838E-D66F-4D3F-888B-423B42010A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767A-615E-431A-93DC-0259F388B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838E-D66F-4D3F-888B-423B42010A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767A-615E-431A-93DC-0259F388B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838E-D66F-4D3F-888B-423B42010A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767A-615E-431A-93DC-0259F388B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838E-D66F-4D3F-888B-423B42010A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767A-615E-431A-93DC-0259F388B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838E-D66F-4D3F-888B-423B42010A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767A-615E-431A-93DC-0259F388B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838E-D66F-4D3F-888B-423B42010A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767A-615E-431A-93DC-0259F388B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  <a:alpha val="71000"/>
              </a:schemeClr>
            </a:gs>
            <a:gs pos="50000">
              <a:schemeClr val="accent2">
                <a:lumMod val="40000"/>
                <a:lumOff val="60000"/>
                <a:alpha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2838E-D66F-4D3F-888B-423B42010A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E767A-615E-431A-93DC-0259F388B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4: Cell </a:t>
            </a:r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phase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uic.edu/classes/bios/bios100/lecturesf04am/metaph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581400" cy="3670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phase is this?</a:t>
            </a:r>
            <a:endParaRPr lang="en-US" dirty="0"/>
          </a:p>
        </p:txBody>
      </p:sp>
      <p:pic>
        <p:nvPicPr>
          <p:cNvPr id="40962" name="Picture 2" descr="https://encrypted-tbn3.gstatic.com/images?q=tbn:ANd9GcR0caWjqfmAG5cSzKyBZOyCRhUx9655NUQn7FWJHvzOBtZYh5n47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05000"/>
            <a:ext cx="37719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phase is this?</a:t>
            </a:r>
            <a:endParaRPr lang="en-US" dirty="0"/>
          </a:p>
        </p:txBody>
      </p:sp>
      <p:pic>
        <p:nvPicPr>
          <p:cNvPr id="2050" name="Picture 2" descr="https://encrypted-tbn3.gstatic.com/images?q=tbn:ANd9GcTLlwU-x24W4m1Gl03j0tXP3LPpkEV1rQgC1tN3ljgi8ZWWtlaxSQ"/>
          <p:cNvPicPr>
            <a:picLocks noChangeAspect="1" noChangeArrowheads="1"/>
          </p:cNvPicPr>
          <p:nvPr/>
        </p:nvPicPr>
        <p:blipFill>
          <a:blip r:embed="rId2" cstate="print"/>
          <a:srcRect l="22326" t="16279" r="29302" b="23256"/>
          <a:stretch>
            <a:fillRect/>
          </a:stretch>
        </p:blipFill>
        <p:spPr bwMode="auto">
          <a:xfrm>
            <a:off x="3048000" y="24384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lker.com/cliparts/E/w/V/4/A/9/interphase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495800" cy="44958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phase is this?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phase is this?</a:t>
            </a:r>
            <a:endParaRPr lang="en-US" dirty="0"/>
          </a:p>
        </p:txBody>
      </p:sp>
      <p:pic>
        <p:nvPicPr>
          <p:cNvPr id="41986" name="Picture 2" descr="http://www.quia.com/files/quia/users/mshester_acp/CellDivision/telophase-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3629025" cy="3698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phase is this?</a:t>
            </a:r>
            <a:endParaRPr lang="en-US" dirty="0"/>
          </a:p>
        </p:txBody>
      </p:sp>
      <p:pic>
        <p:nvPicPr>
          <p:cNvPr id="39938" name="Picture 2" descr="http://www.yvonnebraden.com/anapha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25679"/>
            <a:ext cx="3933825" cy="3655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phase is this?</a:t>
            </a:r>
            <a:endParaRPr lang="en-US" dirty="0"/>
          </a:p>
        </p:txBody>
      </p:sp>
      <p:pic>
        <p:nvPicPr>
          <p:cNvPr id="43012" name="Picture 4" descr="http://cache4.asset-cache.net/gc/96390617-mitosis-onion-prophase-stage-light-micrograph-gettyimages.jpg?v=1&amp;c=IWSAsset&amp;k=2&amp;d=%2BhchlNxNgz0pawuc%2BQn%2FDdoCQIcuFRHjGFI4osueu9vkrCsGpsv7B1pZ8I6ygC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4714875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phase is this?</a:t>
            </a:r>
            <a:endParaRPr lang="en-US" dirty="0"/>
          </a:p>
        </p:txBody>
      </p:sp>
      <p:pic>
        <p:nvPicPr>
          <p:cNvPr id="44036" name="Picture 4" descr="http://www.nature.com/scitable/content/ne0000/ne0000/ne0000/ne0000/6676072/EssGen2-1_telophase_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761732" cy="360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Results of mitosis</a:t>
            </a:r>
          </a:p>
          <a:p>
            <a:pPr lvl="1"/>
            <a:r>
              <a:rPr lang="en-US" dirty="0"/>
              <a:t>Each cell in your </a:t>
            </a:r>
            <a:r>
              <a:rPr lang="en-US" u="sng" dirty="0"/>
              <a:t>body</a:t>
            </a:r>
            <a:r>
              <a:rPr lang="en-US" dirty="0"/>
              <a:t>, except sex cells, has the same number of </a:t>
            </a:r>
            <a:r>
              <a:rPr lang="en-US" u="sng" dirty="0"/>
              <a:t>46</a:t>
            </a:r>
            <a:r>
              <a:rPr lang="en-US" dirty="0"/>
              <a:t> chromosomes</a:t>
            </a:r>
          </a:p>
          <a:p>
            <a:pPr lvl="2"/>
            <a:r>
              <a:rPr lang="en-US" dirty="0"/>
              <a:t>23 pairs of chromosomes</a:t>
            </a:r>
          </a:p>
          <a:p>
            <a:pPr lvl="1"/>
            <a:r>
              <a:rPr lang="en-US" dirty="0"/>
              <a:t>Allows </a:t>
            </a:r>
            <a:r>
              <a:rPr lang="en-US" u="sng" dirty="0"/>
              <a:t>growth</a:t>
            </a:r>
            <a:r>
              <a:rPr lang="en-US" dirty="0"/>
              <a:t> and replaces worn out or </a:t>
            </a:r>
            <a:r>
              <a:rPr lang="en-US" u="sng" dirty="0"/>
              <a:t>damaged</a:t>
            </a:r>
            <a:r>
              <a:rPr lang="en-US" dirty="0"/>
              <a:t> cells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Asexual</a:t>
            </a:r>
            <a:r>
              <a:rPr lang="en-US" dirty="0"/>
              <a:t> reproduction – a new organism is produced from </a:t>
            </a:r>
            <a:r>
              <a:rPr lang="en-US" u="sng" dirty="0"/>
              <a:t>one</a:t>
            </a:r>
            <a:r>
              <a:rPr lang="en-US" dirty="0"/>
              <a:t> parent organism</a:t>
            </a:r>
          </a:p>
          <a:p>
            <a:pPr lvl="1"/>
            <a:r>
              <a:rPr lang="en-US" dirty="0"/>
              <a:t>An organism with no nucleus divides into two </a:t>
            </a:r>
            <a:r>
              <a:rPr lang="en-US" u="sng" dirty="0"/>
              <a:t>identical</a:t>
            </a:r>
            <a:r>
              <a:rPr lang="en-US" dirty="0"/>
              <a:t> organisms by </a:t>
            </a:r>
            <a:r>
              <a:rPr lang="en-US" u="sng" dirty="0"/>
              <a:t>fission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2290" name="Picture 2" descr="http://www.biologycorner.com/resources/f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733800"/>
            <a:ext cx="2286000" cy="2916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1: Cell Division and Mitosis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 smtClean="0"/>
              <a:t>Budding</a:t>
            </a:r>
            <a:r>
              <a:rPr lang="en-US" dirty="0" smtClean="0"/>
              <a:t> – a small, exact copy of the adult grows from the body of the parent.</a:t>
            </a:r>
          </a:p>
          <a:p>
            <a:pPr lvl="1"/>
            <a:r>
              <a:rPr lang="en-US" dirty="0" smtClean="0"/>
              <a:t>In </a:t>
            </a:r>
            <a:r>
              <a:rPr lang="en-US" u="sng" dirty="0" smtClean="0"/>
              <a:t>regeneration</a:t>
            </a:r>
            <a:r>
              <a:rPr lang="en-US" dirty="0" smtClean="0"/>
              <a:t>, a whole organism grows from each piece of the parent.</a:t>
            </a:r>
          </a:p>
          <a:p>
            <a:endParaRPr lang="en-US" dirty="0"/>
          </a:p>
        </p:txBody>
      </p:sp>
      <p:pic>
        <p:nvPicPr>
          <p:cNvPr id="35842" name="Picture 2" descr="http://www.darwinlearning.com/Resources/Pictures/reprobud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685190" cy="2590800"/>
          </a:xfrm>
          <a:prstGeom prst="rect">
            <a:avLst/>
          </a:prstGeom>
          <a:noFill/>
        </p:spPr>
      </p:pic>
      <p:pic>
        <p:nvPicPr>
          <p:cNvPr id="35844" name="Picture 4" descr="https://www.cinchlearning.com/clarity/cinch/glencoe_science_2012_texas/images/ebooks/sci7/205_2/sci_205_2_figur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4714875" cy="2409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2: Sexual Reproduction and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Sexual reproduction – two sex cells, usually an </a:t>
            </a:r>
            <a:r>
              <a:rPr lang="en-US" u="sng" dirty="0" smtClean="0"/>
              <a:t>egg</a:t>
            </a:r>
            <a:r>
              <a:rPr lang="en-US" dirty="0" smtClean="0"/>
              <a:t> and </a:t>
            </a:r>
            <a:r>
              <a:rPr lang="en-US" u="sng" dirty="0" smtClean="0"/>
              <a:t>sperm</a:t>
            </a:r>
            <a:r>
              <a:rPr lang="en-US" dirty="0" smtClean="0"/>
              <a:t> come together.</a:t>
            </a:r>
          </a:p>
          <a:p>
            <a:pPr lvl="1"/>
            <a:r>
              <a:rPr lang="en-US" u="sng" dirty="0" smtClean="0"/>
              <a:t>Fertilization</a:t>
            </a:r>
            <a:r>
              <a:rPr lang="en-US" dirty="0" smtClean="0"/>
              <a:t> – the joining of an egg and a sperm, generally from two different organisms of the same </a:t>
            </a:r>
            <a:r>
              <a:rPr lang="en-US" u="sng" dirty="0" smtClean="0"/>
              <a:t>species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Sperm are formed in the </a:t>
            </a:r>
            <a:r>
              <a:rPr lang="en-US" u="sng" dirty="0" smtClean="0"/>
              <a:t>male</a:t>
            </a:r>
            <a:r>
              <a:rPr lang="en-US" dirty="0" smtClean="0"/>
              <a:t> reproductive organs</a:t>
            </a:r>
          </a:p>
          <a:p>
            <a:pPr lvl="2"/>
            <a:r>
              <a:rPr lang="en-US" dirty="0" smtClean="0"/>
              <a:t>Eggs are formed in the </a:t>
            </a:r>
            <a:r>
              <a:rPr lang="en-US" u="sng" dirty="0" smtClean="0"/>
              <a:t>female</a:t>
            </a:r>
            <a:r>
              <a:rPr lang="en-US" dirty="0" smtClean="0"/>
              <a:t> reproductive organs</a:t>
            </a:r>
          </a:p>
          <a:p>
            <a:pPr lvl="2"/>
            <a:r>
              <a:rPr lang="en-US" dirty="0" smtClean="0"/>
              <a:t>A cell that forms from fertilization is a </a:t>
            </a:r>
            <a:r>
              <a:rPr lang="en-US" u="sng" dirty="0" smtClean="0"/>
              <a:t>zygote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Following fertilization, </a:t>
            </a:r>
            <a:r>
              <a:rPr lang="en-US" u="sng" dirty="0" smtClean="0"/>
              <a:t>mitosis</a:t>
            </a:r>
            <a:r>
              <a:rPr lang="en-US" dirty="0" smtClean="0"/>
              <a:t> begins and a new organism develops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Division of sex cells</a:t>
            </a:r>
          </a:p>
          <a:p>
            <a:pPr lvl="1"/>
            <a:r>
              <a:rPr lang="en-US" dirty="0" smtClean="0"/>
              <a:t>Body cells are </a:t>
            </a:r>
            <a:r>
              <a:rPr lang="en-US" u="sng" dirty="0" smtClean="0"/>
              <a:t>diploid</a:t>
            </a:r>
            <a:r>
              <a:rPr lang="en-US" dirty="0" smtClean="0"/>
              <a:t> – have 23 pairs of similar chromosomes</a:t>
            </a:r>
          </a:p>
          <a:p>
            <a:pPr lvl="1"/>
            <a:r>
              <a:rPr lang="en-US" dirty="0" smtClean="0"/>
              <a:t>Sex cells are </a:t>
            </a:r>
            <a:r>
              <a:rPr lang="en-US" u="sng" dirty="0" smtClean="0"/>
              <a:t>haploid</a:t>
            </a:r>
            <a:r>
              <a:rPr lang="en-US" dirty="0" smtClean="0"/>
              <a:t> – have 23 </a:t>
            </a:r>
            <a:r>
              <a:rPr lang="en-US" u="sng" dirty="0" smtClean="0"/>
              <a:t>single</a:t>
            </a:r>
            <a:r>
              <a:rPr lang="en-US" dirty="0" smtClean="0"/>
              <a:t> chromosomes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916363"/>
          </a:xfrm>
        </p:spPr>
        <p:txBody>
          <a:bodyPr>
            <a:normAutofit/>
          </a:bodyPr>
          <a:lstStyle/>
          <a:p>
            <a:pPr lvl="1"/>
            <a:r>
              <a:rPr lang="en-US" u="sng" dirty="0" smtClean="0"/>
              <a:t>Meiosis</a:t>
            </a:r>
            <a:r>
              <a:rPr lang="en-US" dirty="0" smtClean="0"/>
              <a:t> </a:t>
            </a:r>
            <a:r>
              <a:rPr lang="en-US" dirty="0" smtClean="0"/>
              <a:t>– a process that produces haploid sex cells</a:t>
            </a:r>
          </a:p>
          <a:p>
            <a:pPr lvl="2"/>
            <a:r>
              <a:rPr lang="en-US" dirty="0" smtClean="0"/>
              <a:t>In meiosis I, the nucleus divides and produces </a:t>
            </a:r>
            <a:r>
              <a:rPr lang="en-US" u="sng" dirty="0" smtClean="0"/>
              <a:t>two</a:t>
            </a:r>
            <a:r>
              <a:rPr lang="en-US" dirty="0" smtClean="0"/>
              <a:t> new cells with </a:t>
            </a:r>
            <a:r>
              <a:rPr lang="en-US" u="sng" dirty="0" smtClean="0"/>
              <a:t>one</a:t>
            </a:r>
            <a:r>
              <a:rPr lang="en-US" dirty="0" smtClean="0"/>
              <a:t> chromosome each</a:t>
            </a:r>
          </a:p>
          <a:p>
            <a:pPr lvl="2"/>
            <a:r>
              <a:rPr lang="en-US" dirty="0" smtClean="0"/>
              <a:t>In meiosis II, the nuclei divide and the </a:t>
            </a:r>
            <a:r>
              <a:rPr lang="en-US" u="sng" dirty="0" smtClean="0"/>
              <a:t>chromatids</a:t>
            </a:r>
            <a:r>
              <a:rPr lang="en-US" dirty="0" smtClean="0"/>
              <a:t> separate, producing </a:t>
            </a:r>
            <a:r>
              <a:rPr lang="en-US" u="sng" dirty="0" smtClean="0"/>
              <a:t>four</a:t>
            </a:r>
            <a:r>
              <a:rPr lang="en-US" dirty="0" smtClean="0"/>
              <a:t> cells with half the number of chromosomes or the original nucleus</a:t>
            </a:r>
          </a:p>
          <a:p>
            <a:endParaRPr lang="en-US" dirty="0"/>
          </a:p>
        </p:txBody>
      </p:sp>
      <p:pic>
        <p:nvPicPr>
          <p:cNvPr id="9218" name="Picture 2" descr="http://ahsmediacenter.pbworks.com/f/meiosi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038600"/>
            <a:ext cx="4714875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3: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696200" cy="50593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DNA – a chemical that contains </a:t>
            </a:r>
            <a:r>
              <a:rPr lang="en-US" u="sng" dirty="0" smtClean="0"/>
              <a:t>information</a:t>
            </a:r>
            <a:r>
              <a:rPr lang="en-US" dirty="0" smtClean="0"/>
              <a:t> that an organism needs to grow and function</a:t>
            </a:r>
          </a:p>
          <a:p>
            <a:pPr lvl="1"/>
            <a:r>
              <a:rPr lang="en-US" u="sng" dirty="0" smtClean="0"/>
              <a:t>Watson</a:t>
            </a:r>
            <a:r>
              <a:rPr lang="en-US" dirty="0" smtClean="0"/>
              <a:t> and </a:t>
            </a:r>
            <a:r>
              <a:rPr lang="en-US" u="sng" dirty="0" smtClean="0"/>
              <a:t>Crick</a:t>
            </a:r>
            <a:r>
              <a:rPr lang="en-US" dirty="0" smtClean="0"/>
              <a:t> made an accurate model of DNA in 1953</a:t>
            </a:r>
          </a:p>
          <a:p>
            <a:pPr lvl="1"/>
            <a:r>
              <a:rPr lang="en-US" dirty="0" smtClean="0"/>
              <a:t>The structure of DNA is similar to a twisted </a:t>
            </a:r>
            <a:r>
              <a:rPr lang="en-US" u="sng" dirty="0" smtClean="0"/>
              <a:t>ladder</a:t>
            </a:r>
            <a:r>
              <a:rPr lang="en-US" dirty="0" smtClean="0"/>
              <a:t> (</a:t>
            </a:r>
            <a:r>
              <a:rPr lang="en-US" u="sng" dirty="0" smtClean="0"/>
              <a:t>double</a:t>
            </a:r>
            <a:r>
              <a:rPr lang="en-US" dirty="0" smtClean="0"/>
              <a:t> stranded)</a:t>
            </a:r>
          </a:p>
          <a:p>
            <a:pPr lvl="2"/>
            <a:r>
              <a:rPr lang="en-US" dirty="0" smtClean="0"/>
              <a:t>The sides of the ladder are made up of </a:t>
            </a:r>
            <a:r>
              <a:rPr lang="en-US" u="sng" dirty="0" smtClean="0"/>
              <a:t>sugar</a:t>
            </a:r>
            <a:r>
              <a:rPr lang="en-US" dirty="0" smtClean="0"/>
              <a:t>-</a:t>
            </a:r>
            <a:r>
              <a:rPr lang="en-US" u="sng" dirty="0" smtClean="0"/>
              <a:t>phosphate</a:t>
            </a:r>
            <a:r>
              <a:rPr lang="en-US" dirty="0" smtClean="0"/>
              <a:t> molecules</a:t>
            </a:r>
          </a:p>
          <a:p>
            <a:pPr lvl="2"/>
            <a:r>
              <a:rPr lang="en-US" dirty="0" smtClean="0"/>
              <a:t>The rungs of the ladder are made up of </a:t>
            </a:r>
            <a:r>
              <a:rPr lang="en-US" u="sng" dirty="0" smtClean="0"/>
              <a:t>nitrogen bases</a:t>
            </a:r>
            <a:endParaRPr lang="en-US" dirty="0" smtClean="0"/>
          </a:p>
          <a:p>
            <a:pPr lvl="3"/>
            <a:r>
              <a:rPr lang="en-US" dirty="0" smtClean="0"/>
              <a:t>Adenine (</a:t>
            </a:r>
            <a:r>
              <a:rPr lang="en-US" u="sng" dirty="0" smtClean="0"/>
              <a:t>A</a:t>
            </a:r>
            <a:r>
              <a:rPr lang="en-US" dirty="0" smtClean="0"/>
              <a:t>) bonds with </a:t>
            </a:r>
            <a:r>
              <a:rPr lang="en-US" u="sng" dirty="0" smtClean="0"/>
              <a:t>Thymine </a:t>
            </a:r>
            <a:r>
              <a:rPr lang="en-US" dirty="0" smtClean="0"/>
              <a:t>(T)</a:t>
            </a:r>
          </a:p>
          <a:p>
            <a:pPr lvl="3"/>
            <a:r>
              <a:rPr lang="en-US" u="sng" dirty="0" smtClean="0"/>
              <a:t>Cytosine</a:t>
            </a:r>
            <a:r>
              <a:rPr lang="en-US" dirty="0" smtClean="0"/>
              <a:t> (C) bonds with Guanine (</a:t>
            </a:r>
            <a:r>
              <a:rPr lang="en-US" u="sng" dirty="0" smtClean="0"/>
              <a:t>G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7170" name="Picture 2" descr="http://forensicdnaconsulting.files.wordpress.com/2013/07/canstockphoto2267476.jpg"/>
          <p:cNvPicPr>
            <a:picLocks noChangeAspect="1" noChangeArrowheads="1"/>
          </p:cNvPicPr>
          <p:nvPr/>
        </p:nvPicPr>
        <p:blipFill>
          <a:blip r:embed="rId2" cstate="print"/>
          <a:srcRect l="27118" r="29492"/>
          <a:stretch>
            <a:fillRect/>
          </a:stretch>
        </p:blipFill>
        <p:spPr bwMode="auto">
          <a:xfrm>
            <a:off x="0" y="1"/>
            <a:ext cx="1219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/>
              <a:t>Diagram: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7500" t="51042" r="7813" b="20833"/>
          <a:stretch>
            <a:fillRect/>
          </a:stretch>
        </p:blipFill>
        <p:spPr bwMode="auto">
          <a:xfrm>
            <a:off x="389467" y="2514600"/>
            <a:ext cx="829733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7800" y="3733800"/>
            <a:ext cx="881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Sugar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876800"/>
            <a:ext cx="1508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Phosphate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2819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029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2819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505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3505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4267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4267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5029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Before a cell divides, its DNA </a:t>
            </a:r>
            <a:r>
              <a:rPr lang="en-US" u="sng" dirty="0" smtClean="0"/>
              <a:t>duplicates</a:t>
            </a:r>
            <a:r>
              <a:rPr lang="en-US" dirty="0" smtClean="0"/>
              <a:t> itself by unwinding and separating its sides, then forming new sides</a:t>
            </a:r>
          </a:p>
          <a:p>
            <a:endParaRPr lang="en-US" dirty="0"/>
          </a:p>
        </p:txBody>
      </p:sp>
      <p:pic>
        <p:nvPicPr>
          <p:cNvPr id="6146" name="Picture 2" descr="http://anthro.palomar.edu/biobasis/images/DNA_re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7544"/>
            <a:ext cx="7549050" cy="3350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Genes</a:t>
            </a:r>
            <a:r>
              <a:rPr lang="en-US" dirty="0" smtClean="0"/>
              <a:t> – sections of DNA on a chromosome</a:t>
            </a:r>
          </a:p>
          <a:p>
            <a:pPr lvl="1"/>
            <a:r>
              <a:rPr lang="en-US" dirty="0" smtClean="0"/>
              <a:t>Contain instructions for making specific </a:t>
            </a:r>
            <a:r>
              <a:rPr lang="en-US" u="sng" dirty="0" smtClean="0"/>
              <a:t>proteins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s://encrypted-tbn0.gstatic.com/images?q=tbn:ANd9GcQ9KTMcrFX8tWHjCQK2hfUITBLTjFeG5QJylqMzh1iGDaiQVYy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804" y="3276600"/>
            <a:ext cx="6616672" cy="3181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Cell division – </a:t>
            </a:r>
            <a:r>
              <a:rPr lang="en-US" u="sng" dirty="0"/>
              <a:t>increases</a:t>
            </a:r>
            <a:r>
              <a:rPr lang="en-US" dirty="0"/>
              <a:t> the number of cells and causes many-celled organisms to </a:t>
            </a:r>
            <a:r>
              <a:rPr lang="en-US" u="sng" dirty="0"/>
              <a:t>grow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Cells have periods of formation, growth and development, and death called </a:t>
            </a:r>
            <a:r>
              <a:rPr lang="en-US" u="sng" dirty="0"/>
              <a:t>life</a:t>
            </a:r>
            <a:r>
              <a:rPr lang="en-US" dirty="0"/>
              <a:t> </a:t>
            </a:r>
            <a:r>
              <a:rPr lang="en-US" u="sng" dirty="0"/>
              <a:t>cycles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482" name="Picture 2" descr="http://science.halleyhosting.com/sci/ibbio/cells/notes/ch11/cellcycl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14750"/>
            <a:ext cx="3171825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 smtClean="0"/>
              <a:t>RNA</a:t>
            </a:r>
            <a:r>
              <a:rPr lang="en-US" dirty="0" smtClean="0"/>
              <a:t> carries the codes for making proteins from the nucleus to the </a:t>
            </a:r>
            <a:r>
              <a:rPr lang="en-US" u="sng" dirty="0" smtClean="0"/>
              <a:t>ribosomes</a:t>
            </a:r>
            <a:r>
              <a:rPr lang="en-US" dirty="0" smtClean="0"/>
              <a:t> in the cytoplasm.</a:t>
            </a:r>
          </a:p>
          <a:p>
            <a:pPr lvl="2"/>
            <a:r>
              <a:rPr lang="en-US" dirty="0" smtClean="0"/>
              <a:t>Messenger RNA (mRNA) carries the </a:t>
            </a:r>
            <a:r>
              <a:rPr lang="en-US" u="sng" dirty="0" smtClean="0"/>
              <a:t>code</a:t>
            </a:r>
            <a:r>
              <a:rPr lang="en-US" dirty="0" smtClean="0"/>
              <a:t> that directs the </a:t>
            </a:r>
            <a:r>
              <a:rPr lang="en-US" u="sng" dirty="0" smtClean="0"/>
              <a:t>order</a:t>
            </a:r>
            <a:r>
              <a:rPr lang="en-US" dirty="0" smtClean="0"/>
              <a:t> in which the amino acids bond</a:t>
            </a:r>
          </a:p>
          <a:p>
            <a:pPr lvl="2"/>
            <a:r>
              <a:rPr lang="en-US" dirty="0" smtClean="0"/>
              <a:t>Ribosomal RNA (</a:t>
            </a:r>
            <a:r>
              <a:rPr lang="en-US" dirty="0" err="1" smtClean="0"/>
              <a:t>rRNA</a:t>
            </a:r>
            <a:r>
              <a:rPr lang="en-US" dirty="0" smtClean="0"/>
              <a:t>) makes </a:t>
            </a:r>
            <a:r>
              <a:rPr lang="en-US" u="sng" dirty="0" smtClean="0"/>
              <a:t>ribosomes</a:t>
            </a:r>
            <a:r>
              <a:rPr lang="en-US" dirty="0" smtClean="0"/>
              <a:t>, where proteins are built</a:t>
            </a:r>
          </a:p>
          <a:p>
            <a:pPr lvl="2"/>
            <a:r>
              <a:rPr lang="en-US" u="sng" dirty="0" smtClean="0"/>
              <a:t>Transfer</a:t>
            </a:r>
            <a:r>
              <a:rPr lang="en-US" dirty="0" smtClean="0"/>
              <a:t> RNA (</a:t>
            </a:r>
            <a:r>
              <a:rPr lang="en-US" dirty="0" err="1" smtClean="0"/>
              <a:t>tRNA</a:t>
            </a:r>
            <a:r>
              <a:rPr lang="en-US" dirty="0" smtClean="0"/>
              <a:t>) brings </a:t>
            </a:r>
            <a:r>
              <a:rPr lang="en-US" u="sng" dirty="0" smtClean="0"/>
              <a:t>amino acids</a:t>
            </a:r>
            <a:r>
              <a:rPr lang="en-US" dirty="0" smtClean="0"/>
              <a:t> to the ribosomes to build the protein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RNA structure</a:t>
            </a:r>
          </a:p>
          <a:p>
            <a:pPr lvl="2"/>
            <a:r>
              <a:rPr lang="en-US" dirty="0" smtClean="0"/>
              <a:t>Made up of a </a:t>
            </a:r>
            <a:r>
              <a:rPr lang="en-US" u="sng" dirty="0" smtClean="0"/>
              <a:t>single</a:t>
            </a:r>
            <a:r>
              <a:rPr lang="en-US" dirty="0" smtClean="0"/>
              <a:t> strand</a:t>
            </a:r>
          </a:p>
          <a:p>
            <a:pPr lvl="2"/>
            <a:r>
              <a:rPr lang="en-US" dirty="0" smtClean="0"/>
              <a:t>Nitrogen bases</a:t>
            </a:r>
          </a:p>
          <a:p>
            <a:pPr lvl="3"/>
            <a:r>
              <a:rPr lang="en-US" dirty="0" smtClean="0"/>
              <a:t>Adenine (A) bonds with </a:t>
            </a:r>
            <a:r>
              <a:rPr lang="en-US" u="sng" dirty="0" err="1" smtClean="0"/>
              <a:t>Uracil</a:t>
            </a:r>
            <a:r>
              <a:rPr lang="en-US" dirty="0" smtClean="0"/>
              <a:t> (U)</a:t>
            </a:r>
          </a:p>
          <a:p>
            <a:pPr lvl="3"/>
            <a:r>
              <a:rPr lang="en-US" dirty="0" smtClean="0"/>
              <a:t>Cytosine (C) bonds with Guanine (G)</a:t>
            </a:r>
          </a:p>
          <a:p>
            <a:pPr lvl="1"/>
            <a:r>
              <a:rPr lang="en-US" dirty="0" smtClean="0"/>
              <a:t>Cells use only the </a:t>
            </a:r>
            <a:r>
              <a:rPr lang="en-US" u="sng" dirty="0" smtClean="0"/>
              <a:t>genes</a:t>
            </a:r>
            <a:r>
              <a:rPr lang="en-US" dirty="0" smtClean="0"/>
              <a:t> that direct the making of </a:t>
            </a:r>
            <a:r>
              <a:rPr lang="en-US" u="sng" dirty="0" smtClean="0"/>
              <a:t>proteins</a:t>
            </a:r>
            <a:r>
              <a:rPr lang="en-US" dirty="0" smtClean="0"/>
              <a:t> needed by that cell</a:t>
            </a:r>
          </a:p>
          <a:p>
            <a:endParaRPr lang="en-US" dirty="0"/>
          </a:p>
        </p:txBody>
      </p:sp>
      <p:pic>
        <p:nvPicPr>
          <p:cNvPr id="3074" name="Picture 2" descr="http://www.truthfromerror.com/wp-content/uploads/2013/01/Tidy-RNA-single-strand-vs-DNA-double-Wikiped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4714" y="304800"/>
            <a:ext cx="1915886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c2.staticflickr.com/8/7056/6806149490_f8c3c3d9b6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114800"/>
            <a:ext cx="1954949" cy="1295401"/>
          </a:xfrm>
          <a:prstGeom prst="rect">
            <a:avLst/>
          </a:prstGeom>
          <a:noFill/>
        </p:spPr>
      </p:pic>
      <p:pic>
        <p:nvPicPr>
          <p:cNvPr id="2058" name="Picture 10" descr="http://www.takepart.com/sites/default/files/styles/tp_gallery_slide/public/Tortoise_RTR2JK6W.jpg?itok=hHTPD4z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14854"/>
            <a:ext cx="2047875" cy="15431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Mutations – any </a:t>
            </a:r>
            <a:r>
              <a:rPr lang="en-US" u="sng" dirty="0" smtClean="0"/>
              <a:t>permanent</a:t>
            </a:r>
            <a:r>
              <a:rPr lang="en-US" dirty="0" smtClean="0"/>
              <a:t> change in the DNA sequence of a cell’s gene or chromosome</a:t>
            </a:r>
          </a:p>
          <a:p>
            <a:pPr lvl="1"/>
            <a:r>
              <a:rPr lang="en-US" dirty="0" smtClean="0"/>
              <a:t>Can be caused by </a:t>
            </a:r>
            <a:r>
              <a:rPr lang="en-US" u="sng" dirty="0" smtClean="0"/>
              <a:t>outside</a:t>
            </a:r>
            <a:r>
              <a:rPr lang="en-US" dirty="0" smtClean="0"/>
              <a:t> factors like X rays, </a:t>
            </a:r>
            <a:r>
              <a:rPr lang="en-US" u="sng" dirty="0" smtClean="0"/>
              <a:t>sunlight</a:t>
            </a:r>
            <a:r>
              <a:rPr lang="en-US" dirty="0" smtClean="0"/>
              <a:t>, and some chemicals</a:t>
            </a:r>
          </a:p>
          <a:p>
            <a:pPr lvl="1"/>
            <a:r>
              <a:rPr lang="en-US" dirty="0" smtClean="0"/>
              <a:t>A change in a gene or chromosome can change the </a:t>
            </a:r>
            <a:r>
              <a:rPr lang="en-US" u="sng" dirty="0" smtClean="0"/>
              <a:t>traits</a:t>
            </a:r>
            <a:r>
              <a:rPr lang="en-US" dirty="0" smtClean="0"/>
              <a:t> of an organism</a:t>
            </a:r>
          </a:p>
          <a:p>
            <a:endParaRPr lang="en-US" dirty="0"/>
          </a:p>
        </p:txBody>
      </p:sp>
      <p:sp>
        <p:nvSpPr>
          <p:cNvPr id="2050" name="AutoShape 2" descr="data:image/jpeg;base64,/9j/4AAQSkZJRgABAQAAAQABAAD/2wCEAAkGBxQSEhQUExQWFhQWGB8bGBcYGBcfHxocHRweGhchGBwcHCggHR8lJxoaITEiJSksLi4uHx8zODMsNygtLisBCgoKDg0OGxAQGzQmHyQvLzQwODgyLzQ0NzQyNCwsNDItLCw0LCwsNDUsLCwvLC8sLCwsLDUvNCwvNCwsLy8sLP/AABEIAJABNwMBEQACEQEDEQH/xAAbAAEAAwEBAQEAAAAAAAAAAAAABAUGBwMBAv/EAEoQAAIBAwIDBgMDCAcGBAcAAAECAwAEERIhBQYxBxMiQVFhMnGBFCORFUJSYnKhscEzNENzgrKzNXS0wtHSFiRT4TZGVISSk6L/xAAaAQEAAgMBAAAAAAAAAAAAAAAABAUCAwYB/8QAQhEAAgEDAQQGBwUGBAcBAAAAAAECAwQRMQUSIUETMlFxgZEUImGhscHwIzM0cuEGQlKy0fEVYoKDFiVDRVRz0iT/2gAMAwEAAhEDEQA/AO40AoBQCgFAKAUAoBQCgFAKAUAoBQCgFAKAx/OfaPZ8OysjGSbyhjwW9tW+F+u/saAyL838wXQDWvDVgQnYy7nHvrKn6haA+Xt9zTHjENvJn9AIcfPLCgK2Hthv7KRYuJ2ON92UMjEZwSgOUfHsQD6igOr8r81WvEI+8tpA2PiU7Mp/WXqPn0oC6oBQCgFAKAUAoBQCgFAKAUAoBQCgFAKAUAoBQCgFAKAUAoBQCgFAKAUAoBQEDjvE1tbea4fdYkZyPXAyB9elAYXmXnCe9mHD+EkGRlDT3X5kKN00nzff6dBk50gaDk/kO14eNSKZLht3uJN3Zj8RBPw532H1JoDU0AoCJxPhsVxGYp41kjPVWAI/9j70BwjnTkO54JMOIcNdzChyw3JjGdw/6cZ9T08/WgOpdnPPkXFIcjCXCD7yLPT9ZfVT+7pQFvzVxCSGFe50iSWWOJWYZCGRwuorkasZzpyMnAzQFFxDj1xw6TRO32pXhMiaVVHDI8aOp30kHvlK9OhB9aA97fmqTvnhMDtOZMCEPH4FWJHkOvYEDWB7lgNhvQEaz53Z8OkMj96Lfu4SUBUzCXq3toGrPTyz0oD7xHtFjhhSVoSM97qVpYlIMLmORYwTmRsqxAAwR1IzQF1yvxR52u9RysdyUj2xhO6icA+py7UBe0AoBQCgFAKAUAoBQCgFAKAUAoBQCgFAKAUAoBQCgFAKA8bu6SJC8jKiDqzEAD61nTpyqS3YLLPHJRWWYftAuTxHh7wcOZZ3mdUYqwwi51MX9Btitle2q0HirFo8jOMuqz72Zdnf5LQl7h5JH3ZFJWMHGPh/PP6zfQCtBkb2gFAKAUB+XQEEEAgjBB6EeeaA4L2hciTcJnHEuGkrEh1Mg/svXbzjPp5UB0jlTj8XGeHB7iPuwzFWBYrlkwdcLbHY4IYbqwIzkVlGMpaIZJ0XLtmBJqkaRpAoZ5J2ZtKMGVVJbwjIBwOp3Oa96KfY/I8yiNzBwRJG72B4hKzlnLTSId4xH4HjOV2VcjGDjyO9Oin2PyGUenAOW7a3igVpFaSJYgXD4BMIYIQuo4H3jfuzTop9j8hlC45UsW1jWVEiukmmYjWkjtK6sc506pHO3qR02p0U+x+Qyi64NYQwiQQnOt9b+LV4tCpnrttGv4V5KMo6o9yWNYgUAoBQCgFAKAUAoBQCgFAKAUAoBQCgFAUXNPNdvYJqmbLH4Y1xqb/oPc1OsdnVruWKa4LVvQ1VK0aepiLPtmjZwJLYrETgOsmo7exQA/IHb3q4n+zq4xp1U5rljHzb9xp9KkknKDSOm2N4k0ayRsGRhlWHnXO1aU6U3Caw0SYyUllFHx/mGS1mUGLMLAeLfqT01dAfY4zUSpUlCWnAtrKxp3NN4lif1yL61uFkRXQ5VhkVujJSWUV1SnKnJwlqj0Y4GTsBXqWTA4ZzdxGbjE9x3DabazieTURt4VJBx5s5XA9ACfY9hSUNk2ylJfaT+sdy5kDDuJ/5UevKnBpYLCHidqzGWMv30ZJIkjWQg/LAG4+vlvqV8rmrKzudH1X2MkXVBUJuVLkdCvudU0Rm3UyNIoIGCSMjONIGWPXPpiuRunKjVdLmnhl1YbPVen01R7sfrt0+ZF4XzwdQWdNIO4OCDj1wfiHyqJSvFLOeTx4kupsqnOG9Qln69xtUcEAg5B6EVNTyUTTTwz9V6eCgFAfGUEEEZB6g+dAZ7mPk22vEiSRSqw50CPCgA4yAMYxsNqm2e0K1pnonjOvga6lKM+sYLk/s9tbkTmQyfdyaRhgNtIO+3Xet9D9pL6opZa4Sa0INrTjUUt5aSa8iNcciWw4ulmNfctB3h8Q1asuOuOnhFZ/8RX3SY3lp2ForGj6K6mOO8lryw2T+beze0t4kaMygl8HLA7aWPmvtWu6/aW+p0nKLWeHL2lXeU40aLnFceHvaRa2/ZTYmNWJlyVBPjHXGf0akf8QXv8S8iV6LT7CX2VcFS2inKFiXaPOrH/oxybYA85W+mKoqW2bnalJVLjGYuSWO/HyNyoxpPETc1kZCgFAKAUAoBQCgFAKAUAoBQCgFAKAUBWcx8aSzt3nk3CjZf0mPwqPnUmztZ3VZUoc/cu0wqVFCLkzmXIvLbcUmfiF8NUZb7tD8LkeZH/pr0A8zk/Podp30bSCtLbhhcX9cyNQpOT6SerNlw6zja6aJkUxlbgaMDTjvINsdK4KznJbRuZJ8fs/hIsJr1IrvKrhsX5IvlgyfsV4fus/2cuw0/I5A/D0rta0v8StHVx9pT19q7SviuhqY/dZf8/IGtlB3BlT+Jrkr9tW8mvZ8Ue31epQt5VKbxJYw/FFVyVfPCY4ZTtNGkiH3dQdvnuPmK9pt057jOmu4q6oK4j1o8GO1vmIWtmY1OJJwV9wg+M/v0/Wul2FZ9NX6SXVhx8eRzd1PEd1as8eDcBW04FOBgvLbSSSN6s8RwM7bAYA+VRNo3npNw6nJadxtpwVOGDy5Cujb8FUspD6pVCsMbmRuoP44qFeXMJTlVpvKejLG1hC8uFuvMXx8D5ybMba+a3nQKZoVeBvYZLL8/Mgfo1MjYwlYxuocZZe/48U/rU1X19Kdw6OfUXV8OHyJ/LMcF/DIAdaBYxqXPhcBj4SR8QDA/X3rmNmUJKFVTWtSTXu4mxVKttUjJcHha/Wh68ncT0SSWjtqKOVU+43IGfXr+NTaEnFunIm38IXFNXNPxLG45thS/SxIPeOuQwxgNudJ884Gauo7PqO1dzyTx+pQ9Kt/cNBUA2igFAKAxvZv8N1/f/8AKtRLTSf5mQbHSp+eRBu//iOL/dB/GWtz+9XcXkfwUvzx+Ei47QP6CP8AvP8AkatF/wDcPvXxRRbT/DvvXxRf2n9Cn7A/y1MJ5Rchf0Mn7Uf/AA0FU+w/wz/NL4s2VNTTVcGsUAoBQCgFAKAUAoBQCgFAKAUAoBQCgOH89cUfit53MJzbW+CzA42LqjuNuu+lfkfWuqg1sfZ8q8l9pJPh4NpP2c2Vleo6ilKOkU3344nVOSowtlAoGAoIA9AGIFclTqTqwU5vLaTb9rJts26MG+aXwInCv663yuP9SCq20/H3P+38JEqXVj4nl2o2qPw2cuMmMB1PowIAP7zXTbKuZW91GS0bw+5/WSNWpdLHd58ioTnaF+FJcXEZmKssciDGdfkdz5/F9az2hs107p0UuD4rsx+gt/8A9EUsZLnmC1WWzinjGjukV0Gw0oQCR6bAA/SqWrSdTG6ssttm3KpVN2fVlqYC47274mtzcaVt7cx5LHC7htABO2dQ1H6VZbTv40/2enTtuNSaafbxaT0/yvgV9a0lSvHv6cu7kdBu/wDYr/7gf9CobPJFDwSFrh44CPu45Hd/1gWz/wBF+rVV2q36cIdiJmx4O12UqkuEprC7uP8AfyLvtE4Q00CzRbXFq3exnz23dfqANvPArqdkXMadV0qnUqLdfyZV3EG470dUUvYfj7FNjyuD/ow1W1bOdnUlRnyb8VyZbX91C5nCpDTcj5pYaK13zd3kiPhreRcj0LySY+uy/wAKr5W1TflNL2ruS4vwwa9jVHTrVaVVerUax5Je/QldmvCpJr27v5xvrZIzg7knLlc+QGlR16NXVbSvacrWjRo6YTf6+OSBG3nSqzVTXJ02qI2igFAKAg8L4TFbhxEuNbam3JyennWMYRjojGEIwzurXifiTg0JuBdFfvlTQHyfh32x08zXuFnJt35bu5nhnPiYbm3nmKWJxb2M9/HEw1SR6ljDDIOl1BZiPPSpG/WvJRUliSyjVOEZrEllGp5I5ijv7VZF7sEbNHHL3mj9EMdKnJGD0rIyLXhnDI7dSsYIBIJySeiqg6+yqPpWulShSW7BYX9T1vJMrYeCgFAKAUAoBQCgFAKAUAoBQCgFAKAwvaxzP9ktu6Q/fTggY6qnRj8znSPn7Vd7EslVqutU6kOL7/riyNc1Go7sdWQOXeXltOEFtjLP3ckjY9XXQvyUHHzyfOoG3L53e/JdVJ48tfEwrU9y1mv8r+DNhyd/U4v8X+dqrbf7mHcvgbbX7iH5V8EToOGxJI0qrh2zk5PngnAJwM6RnHXArYoRUnJLi9fbjtJGSk7S/wDZl3+x/wAwqRb/AHse9GVPrrvRyXi3LMqcNguYcmGWJTcKMnDKSVc+2+58vkdums7qlcN29Z4lFvdfy+tSNUcreu60FnjxROvubbjiccPD7GI40IshznOkAEuRskYIz1ydvlWy12fQ2YnXuJZktP07X8CPOcq3qJYRccy8vy21v3DylonC/ekba16Bv0d+h8x71wl426k5aKTz5vJ2+yq9Oq6cmvXp/DGPrsLy55jj+xpaqpd3hERGOvg0tpA3YnfGKSuE1iJBo7HeXKs1urX+/I0XKnBzbxkv/SPu3sPzV+nn7k1to0txe0hX90q08Q4RjwReVuIJzPiry8DnkmiiMlhO2p0G3dP0JBwcA++3QbYFdJRdLalKNOpLdqx4J9q+v6kNqVB5isxfuMPYRXHFb2f7JqSOWVJJWO6xac6CxHVhl8Lnc/LInSo2+zbf7R5m01+iXjxf9hv1K0lwwo/34nWuVL0xO9pJ8SMdJ9R1/A/EPnXB0Jbr6NnS7QpKrBXMOev17jVVKKYUAoBQGD7LrySR+I95I76bx1XWzNpGTgLk7D2G1b68VHdx/CjOaSx3EPtQuZyXt45GUTC2h0gjH/mJZo5D0zkhVHXyqpq3E43lOkurKMm+9YweqK3Mlj2iytYcLAtGMPdmNE0YGFzjHSre1hGdWMZafoe0YqU0mV3MKCzFlxVPC2Io7vH9rFIACzgDdkJ1A1HNRY9kvFp7m0le4kMjrOVBONh3UTY2A82Y/WtVGblHL7WWG0renQrKNPTdi/NJm3raV54X97HDG0srqkaDLMxwAPegInCOOwXOoQyBiuCy4IYA/CSrAHB8jQEyG5V2dVO6HDbHYkBh89iOlAI7lWd0B8SAFhg7as6d+h6GgPagI9pfRymQIwYxPof9VgAxB+jKfrQEigFAVfMvFTaW0s4TX3a505xt571JtKMa9aNOUt3LxkwqScYtpZOec1dpDziGDhoYyzdTjxAn81c7A9SW8gK6C02NC33qt5pHRdvt/QiyuHUxGmUUtvxSwu4YxcNLPKmvuw7sp3fKnWcMfAdwB12rCW1dnV6ioVKWE9HhLHlxXvJVPZ9Z2868J9TGU+ec6eR1vlTj6X1usyjS3wunmjjqDVLf2crSs6b05PtR5SqKpHKLmoZsOedo3PbWzC1tPFctjLDfRnoAPNj132Aq92bs6m6burp4pr3+3u+JCubnc9WL732FBYw8SsIYuIyXJmibQ0kJd28D4822zg9QBjbrU+Naxv5O2hT3Xx3XhLj4cTyUalFKWc9pF4cW4pxN7w/0EEiBQR1ySIh89i59CRVZ+003s7Yk7aD9aUXn5/0Nlp9pW6R6cjqHC7JZ+HwxvnS0SZIODsARg/MVR7qlDdejRJnFTTjLR8Cz4dZLBGsSZ0qNsnJ65OT9a9jFRSitEeQioRUVoiTWRkZ/n20ebh9zHEpd2TCqOpOodK2UZKNSLfJoyg8STfafvka0eKwto5FKOsYDKeoPvSrJSqSa7WJvMmy6jhVc6VAz1wAM1g23qYn2RAwIYAg7EEZBHuK81PU2nlEW04VDEdUcUaMfNVAP4isVCKeUjbUuKtRYnJvxPPgnFBcxs4UqA7pgnzRipP7q8hPeWTO6t3Qmot54J+fEsKzIwIoDwgs40LFERS+7FVALHy1EDfqetHxB8ksY2kWUopkUYV8DIB64NebqzkzVSajupvHZyJFemAoBQHxmA6nFD1JvQ552TsA/E8nH/nH6/M1JuX1Pyr5mycW8cORC7U7nu5O+G4iaykO/kk87H8NqoayztGl+WfyGGoMte2OVW4W5Ug5eM7EHbNX9i/t4+PwZlbpqomzy5+nUcBZCfE8ESKvmXbQFAHrUXKNOHjQ+diYIs589ftJ/0YR/I1Htuo+9lrtl5rrH8MP5UdCqQVJR84WTywoY07xopopu7yAXEbhiFJ21YG2cDIGSKAzHMVhcXztKlvNCEhEXiKrJKXmic6dD+ERhHOSc5Y49SBH4jw5re4IdHNp3rFIll0ltNvHoZS0i5VCsmxOxw3lmgIvLfB5riC1LrI0LraFj3nxKqTd7kg5IJZQ36QNAePGOB3xg7pYpcok/ctlnOozydwq/fKsRCCMiVtRA2wCMEDc8m2csf2syoVMtzrXOPEDDCudj6qw+lAaKgFAZrtGvTDw+Z1fQ406W89WoEY99qkWtir2qreSzGWvdz9xjOr0S3+w5p2carO4tridFEd6HjjfbwnUMfINt9D7V1m1XG7oTpUnxpYbXasfIgUE6c05fvGs5mU/l2xODgRjJwcD+mxk9BXB1Gumh4/I6O2qwjZV4N8W4Y8G8nkl8tlxx0Hhiu9Kt6d7gMD9S+PmxrpI1Fe2EoPr0cP8A0vP/AMvyKDeULjdXNf1/ozZc1cbWztpJzglRhAfzmOyiq6xtXdV40lz17iTVqKnFyOUct8BZrc8RuPFLNMvdE9QpY62/x/wA9alftbeRdB21LhGKWfNcPAqryDVnUk9Xj4o2XMN8sXAU1DOu2iQD3ZFA/Dr9KbHpOpewxy4+RZ3UsQZSdnt9CnCmOQvd3AaU/Mgq23lpwP8ADWj9tqNSSqJcd6HD67z3Zyc1GMVl5Oh8rnNnbf3Sf5RUBaG5lpXp4KAUAoBQCgPGe6VCgY4LtpX3OCcfuNeOSWpshSlNNx5LLM5yTcqkBVjgvczBR6nWx/gDWmi0l4sstp05Sq5S0hFvySNTW8qRQCgFAKAUAoCq5h4Qtyiq0hjCHVkafQjfUMY3rXUpqawyZZ3kraTklnKwZnh/LNtcau5ve90HDaDC2D74G1avRl2lh/jk/wCBe8kXHZ9G6sjTSFWBBGmPcHY/m16rdLRmM9synFxlBYfeZ1uzW+gwlreRPEPhE8ba1HkNS51Y9cCspUIviaKW1a1Nbuq9p72PZbJI6S3t2HaM5SOKMBFb9I6slj0xsMYp0KSwjF7SqSqKdRZxouWe02nLnBVtwzLKZA+NzpxgZ6aRv1r2nSUDC8vpXOMxSwXVbSCZzm/jd1a919mtDchtWvBI0Yxp6A9cn8KsLG3t6yl01TcxjHDOdTVUlKPVWTK2XaHfzAtHw0uAcHDPscBsHwbHDA/WpqsdnPS5936mmNxOazGPvI13zzdTSfZ5eFLI48XdPljgb6sMnv1rz0LZ29u+kcddDfu3HRdNuernGvPGfgSLvtCvoFBk4YUXoMs+NhnyTbYUlZbNisyufd+pHncTgsyiSP8AxvxLGfyU+P2m/wC2sv8AD9n/APke79TPpav8Be8h8zy36SvJbmAIVC51+LI1HGpR0Gn8arbulbQ3Xb1d9PPHuN0HN9dYNTUMzFAQuMcKiuomhmXUjdRkg/MEbg+4rdQr1KE1Om8MxlFSWGV3MPLMdxZG1AChVAi/UZRhD/L6mpFnfTt7lVvbx9qephVpqcN0yPK/G3up170FZ4u4jlB/SR7jJ/eCfnUDb9l6PtO2lD7uSqOL8I8DO2qb9OWdVjJTc+wS3PELmGMgGGMXCkA6iUQLgHPvn5irfY+5QuVWk+E1uNezOc+ZGubTL6dPjjHk8/MpOfOZ34n3Sxhu7ijDSAdAxwJGPyzpHzPrV0qUdj21WrLjJ5x3cv1M7SKvbqnTfVbSfizY84kry/FpJGBDggkEeIedctZpVqsek451zz5llUo0/SZUmvVUmsdzZR8wytxGXh/DYWwiRR94w8sopc/NF2Hu1dFsyKsrKd1PWXBfXtevsRUVftaqhyR++ebYcPuJ40UCG8iUqB0Voz6fX/8AqoF5vXuyXPWVJ8e5/XuLXYmKe1Ka5SfyZ1LlL+o2v9xH/lFUpHLagFAKAUAoBQFPzTwc3UBRW0yKQ8Tejruta6kN5E2wuvR6u81mL4PuZkuzrg8rubi41ARNIsaH9NmzM347e+PYVpoQbe8+RcbYuqcIdDS/eSy/YuqvL64nRalHNCgFAKAUAoBQFDzzaPLYzIilzgExr1kQMGkQftKCvvnFAZri/FQ4eSwtZldIkWS4WF0ZI+8UskaMoLuF1tgA6frQCxjuJ5lQS3YtO/bu3OpWZBCuzMRq0a84LbnB6igKy9a+iitG7y50yxyPKW78lZhp7pdMaFgMasIRpY7HJO4FnZzXLS6bprsSsYljEKERtG0Y71nONKnUX1ZOpcLp3IoC/wCzmLRw20TDgrEFZXDBlYbMCG3GDkDyx0oDSUB8boaAyXZv/R3P+8D/AIeColn1H+aXxIVh92/zS+LIX/zB/wDan+VbP+v/AKfmdF/2tf8Atf8AKid2k/1b/wDP/Tatd71F+aPxOc2h93H80fiaf+z/AMP8qlk4peSP6v8AVf8ASjqr2P8AhV3y/mZsq9Y0FWhrFAKAUBhedeVpu/S+scfaE+OM9JcfCeuMjcYPXbcY3ubG9oOn6NdrMOT5xfs8+XvyR6tKWd+nwfxOe3HFOJSX0k8VrNHcSp3RAifw7AEhmAAO2c5wKtYWGz6UFKdVSinlLh78cTCVavKO4o49pJThcnCB3d5EjRXgjDuuTo0PqZM432zsOuMjoa0bU/51azjavFSKeE+edH9aeJ5RcrSak9O3sZJ505stX4bHZwks3h6A4QIwIG/UnoAK1bJ2JcQlGdzw3Vx9rxx/uZzvEn9lryNX2VcntaRtPOMXEwACn+zTqFP6x6n6Dy3j7Y2hG4mqdPqR+vLsPbej0ceOpYdqHAvtNmzKPvIMyIfYDxj6gfuFatkXEadfo59SfqvxMqu9HFSHCUXlPu4k7lW+U8NhkjOoJAPxRcEH6jFQru2dtWlSfI2Qmpx3kfeRuYzxC0W4MYiJZhpDauhx10j+FYVqXRz3WbJRcXhmgrUYlRx7jotTECjP3jacgjw7quTnr8Q6VrqVYwxnm8GmrWjTcVL954PzzTzJDYQ95LuTsiDGXPt7ep8qsLGxqXdTch4vkj2rVjTWWYbhvay5KvPZslsxwJl1kD5MUCv9CD12q6qbAp8YUquZrk8LPvyveaPSZLjKPA393x2GOJZdYZHGU04Or5VzFfNFtTWGiztbedy8U9O3kZ635/QuA0eFPQhsn6ZAB+hqN6T2otpbF4NRnmS5Y/VteKNfa3KyKHQ5U9DUlNNZRS1KcqcnCSw0etemBnOcucYeHIDJ45GHhjBAJ9yT8K+9WOz9m1LyT3eEVq/rVmmrWVP2synL/a4ksircQ9yj/DKGYr9cqNtxuCcedWVfYK3Zej1N6UdVwz8X4Z1NKu8SxNYN6vG4TMIQ2XPp06Z61zHSLe3eZbeh1eh6Zr1SxrYRRQCgFAVfGuLGAxIkTSyzMVRAQo2UsxZjsAAPxIoCobnQAsTbTBI2jSdj3eYnk04UqGJbTrXUR0yMZoDwPPREbSPaSKmmVkOpTrELYl2G42yy56gHpQGg4TxdbhpggOiJwgfOzkornT7DWoz659KAsqAUB8bpQGb5G4dLBHOJU0F5tSgkHIEUSZ2PqjVot6bpxafa35sjWtKVODUu1vzZH/JE35Y+06Pue40asj4ttsdfKstx9JvcsYLf0iHoXQfvb+94bqXyJXPHDpZ4AkS6myRjIGMqVzv86xuKTqRSXan5MqLujKrBKPan5PJfafBjzxj64reSSp5RtXjg0yIUbI2OPKNF8j6qahbPt5UKChPXL97bM5vMsou6mmAoBQCgFAKA8by1SVGSRVdG2KsMg/SsoTlB70XhhrJU8M5QsrdxJFbRq46NjJHyJ6fSpFW+uKkd2U3gxUIrRF5UUyBFAc34QPyfc3dgdoZo3mtvbwnWo/D93vV/fv0y0hdLrR9WXyf12kSl9nUcOT4ol9if+y4/7x/41VXv3z8PgWFbrmmsOYoprma1UN3kIy2Rt5dDn9YVDU0212Hs6E4U4VHpLOPDX4lH2iyBfszMcKr5JPkA8RJqNcxcp0orVzRU3+tL86+Zz+5STjd3cT4b7PbKNKhSSwzlEAHUtgs2PLA8xXa3tT/CrHoaX3kk/PGvhojFqVbeqdieDqHL9qn5PCTpiPS+pHUjw6mO6kZG1cjbVJ04Rm21JJceeSZZ0pSpQptccJHMbi6itdCmOXuMkx5wdWmRWdMnAIwWz7ke9SLyhW2pa171y9dLGFyWOD8/gzoE/RKlPZ9DGZc8838PZ4YOqcBt0nsYw8Y0OpOhgNgxJHTYEA+XSodvT+whCfH1Un5FZKU6NZ4fFNmI7LuZCVRZDs+AT+vhd/rqUH5itFCpuyxyOh2paqrT3o9aKT8GsnSeK8QS3hkmkOEjUsfp5D3PSrShRlWqKnDVnKzkoxbZyfkPhv5WvZr66wyRMNMZ3Bb80H1VBj5n5V021LmNlRjZ0Hxxxf1zZFoQc30kuZPvbi2e6voZtLsFkGg9QxaMqQfI+e3pXG29Wta16leHDO7h9vB57/ab9n2Mq97UjJerLd9y4lnyDMi3MsM0QScKHhY9WiYDOn03GdvX2qyez4xtKd1B53ut7H9fXEsL2/nUryoaRjolodBqIRBQCgFAQOLcIjuNBfUGjbUjoxVlJBU4I9QSMUBVJyTaqylVcKNBMYkfQ7Rbxs658TD1PXbOcUB4cI5S+zxlgRJcAS6BI7mJe9bU+BjYHbO3yoCz5S4GtjaQ2y4PdrgkZ3Y7sd/Uk0BcUAoBQFJyxzJHfLMY0de5lMTa9O5UAkjSx2388Gs505QxnmsnrTWp94zzNDamQSavu4jKxA2wAzYz+kdBwPlWjpYb/R544z4aDDxkwHG+GNdWRu+LTzok2O7trdsLCrHKagdpHwNywwM7CspzUVvM229CdeoqVPV/3JfLGrggghcI9hcsNFwqaHSRwNAuFyQdQCrrBG4GwrI0m65b47Hew99EGCZI8Qwdse/vWMZKSyjdXoToz3JrD4e/iWlZGkUAoBQCgFAKAUAoBQGU7ReANdW2qIH7RDl4iOvTxqP2gPxAq02VdRo1XCp1J8Jf18DRcU3KOY6rQr+xgY4ao9JXHy32z9MVjtag6N1KL9mDbGsqy3yPyp/tviH7P846pqf3s/D5lvd/gbb/AHPjEhds/EyPs9vF4ppNQ0jqQ5VVA92Ix+NdJsWwp1J+lVurT4rv7fDU5u8iqjjDnnJouGWX5I4UxVQ8kUbSv5B5MZbJ326D5AVX3ly7u4c3zeF3E2lBRSiiDNzA97aWyqoWS53ZQSQozgb9cbZ+QNVl4nCfRLXJdbOpKnv156R07/r4lrzVyqtxYm3T44xqiPnrX38tW4Pzqz2ZcK1qrPVfCS7U9Slu96vmT11PvZ5xNZ7GMDZ4h3cinqrLsc/xrLaNl6JWcI9XWPceQrOsnOWr17zDch8GZuGzqylZYZ9YGxyO5jBxg9CFP4CqGMFKm8apsvKW16Ve6VSn1cKDz2rh8Tz5341Pfm0sIAdUmC7HoWGRk/qqAWPrt9ew2A6NK2nezfFcPr2vhgpNq0JQuXRS4a+Bt+z+KNIykRUqkcQypHXDZzgnc9a42wr1a869WrrKpJ+HDGPZjQ2zSWEuwobzgnfcXlOfj0A+yKoL/U9Pbaplar0ijRS4Jtv6+tS3tX6NautLV9X6+tC9524FNI9tc2gX7RbuNidIaM/EpPp/1NXOz7unThUoVupJeT5M5+rTcpKS1RraqzcKAUAoBQCgFAKAUAoBQHPux7+jv/8AfZP8q1KutYflRsqaruRA7VwNNznp3UWflqfNUsvx8fyP+ZHn7niW/awAOG4X4dcePl5VJufun9cyy2J+Pp+P8rPbnGyWbgU6t+bZ6x8449Y/y4reVK0PDsZbPDVPq7fwWtFusQx7X8S02vLeucr+GP8AKjdVvKwUAoBQCgFAKAUAoBQCgOdcZV+D3TXUSFrK4P36D+zfPxL88/y9K6KhKG0qCoVHirHqvtXYQ5qVGW/HqvUoeE84W0HEb66LFo5F+7ABy58GBv06Hc1X0dgXrryUo4Txxyscyzudo28rOhCMsyjv5Xe00S+znh8nEbx+KXHwKSIR5FtwSufzUGw9ST6Va7Xr07WgrKj4/XtK2hByk6ktWbfniVGs7iHWoeSMqoPXxbDb0rl+ljTab5Fpb2tWtJbi4dvIqezrgQjRZfzAumLPUj85vr0H19q1RbqzdaerLDadaMEreGi17zb1uKY57zMZOF3ZvolL20+FuY1/NYbK48s7/jkZ3yOgs3Tv7f0Wo8Tj1H8vr5EOonSn0kVwepQ8O56hs7a4ZGDTOy92vkPu1GpvYHy8yMVC2T+z9y6ko3Ed2O833r2d5Eta3R059rk8eJL5CleAwSXcYQyxtodhuEYg5/Vzhcj0K1C2lOnQvJ06XCDei04cPdn3nV0abu7KLbzUh8Pnw+Z6dkN2IOG3DsN1mwAfM9zFgfj/ADquozUabftZK2jRde8hBc4Q8sGv5OsSsbTvvJMc5/V8vxOT+HpWdCGFvPVkTaddSqKnDqx4GiqQVgoBQCgFAKAUAoBQCgFAYrtA7RIOGAAlZJT/AGQbxAY2zjpn3rGTlyN1KNJpuo2uzBxDl294tdMxse+ihNwZWaMPpDnGzMB48DHgOx8xvWyvWcsNrRYPacHVkllLvOncyRT3kcqvBJqkh7snupMagrAN09Wzj2xVZ6zrqtuvKWPN5+RZOyttzCqrPh/Up+K86Lc2i2V4Pss8ekOHyDlBsQGxkHrnNbqznJbuODMtm+j0asarn60c8PBrXxJXFue2u7VrCyj755Iu6ZowzBIyNDs+BgbZ/Gtkak3ltESrbW8cRhUy35eLNn2Y2T29s0DK4CNkFkZc6hvsfTT++vLfOMNGzarpzqKcJZykvJJe82NSCrFAKAUAoBQCgFAKAUAoD8yRhgVYAqRggjIIPUEeYr1Np5QM4/IPDicm0j+WDj8M4qatp3SWN9mHRQznBooogqhVAVQMAAYAHlgVCbbeWZlTxHluGebvZS7bAaM+E49QBk/LOK0yoxlLeZNpX9WlS6OHD28y4VQBgbAeVbSEfaA/E0SupVgGVhggjII9xXqbTygcl514fYcGnt7lrLvoHYq3jY9248SkI50NkZ22xp671YT2tdzhuSnw9/ma1RgnlI11nxux4zCVgnBceIDo8Z6ZKHcjyPkaq5wUlhky1uZ29Tfj4+0hcP5Km1aZWRYdetxGWy5wB0wNJIABO5xt71Ghbyz62hb1drU91ypx9drGezx545advsN2qgAAbAdBUwoG8n2gFAKAUAoBQCgFAKAz/NHOdnw9c3EyhsZEY3c/JRv9TgUByLinaXxLiztb8LgeJDsXXdwD5s/wxdD039DmgLvk7sUSM9/xF+/kzq7pSdOep7xju5/AdeuaA0Vpz6kfC3uUtgjRSd0tuDgeTKQQvwlDryF9fSgNW/H4QpYsdnMZADE6wusqABucUBRx80WF1DBJcRjMiK+mSEv3QkOlTI2ghASCAxwDjagPdOaLGBZlhUAxCQlI4mUM8SlnRSF0l8DOBvjB6UBf8JvhPDHMFKiRA2lgQRkZwQQD+6gJdAKAUAoBQCgFAKAUAoBQCgFAKAUAoBQCgM/z5y2OI2UttkBmwUY+TKcj/pQGEe0uuXC7wK11wtm1NHn7y3z8RB81+e3TON2IHQuWuabW/TXbTK+2SucMv7S9R1oC5oBQCgFAKAUAoDzuJ1jUs7KijqzEAD5k7CgMFzJ2wcOtchHNxIOixbjO/Vz4RuN8ZO/Q0Bg5OduN8ZJSwgMEJOkumdvXM7Y33HwgEbGgLrlfsOQN33EZjM5OoxoSBk5JLufE5OfLG+dzmgOscM4bFbxiOCNI0HRUAA/d1O3WgJRFAYWXs7yun7RsbXucd1t3mHRZvjzkK5XTnp50BPHKcvfh/tK9yLn7R3fc+IsY+7Kl+8xpz4gdOfKgKeXs6neKOJ7xGVIo41zA50d0xKtGvfhQzDSGJBPh2wMAAXU3J2pI0M3wTXEpIj6/aFmXA8WxUTdd86egzsBfcHtXigjjkZXZFCllUqDgYB0ljj8TQEygFAKAUAoBQCgFAKAUAoBQCgFAKAUAoBQCgFAYDmjsptbl+/t2azuQciWHYZ9SgI391KmgKXPMdhtiG/jHnsGxjz3U7Y9zn1oCMO22SBkW+4ZNBkZzqIJ91SRF2/xUBMj7eeHk4MN0PcpH/KQmgPWbt04cBslw3sEX+bigIlx2+WQU6La5ZvIN3Sg/Mh2I/A0BWR9uF1cHTacMLONyA8ku37KRqR86A+ji3M97ju4RaoxyCVVCAPI95lsf4aA84uxm+u2WTiN+SR5eOUgE5YAswC/TI9qA3PLvZRw20wwiMzj86Yhvl4cBf3UBt40CgAAAAYAGwA8sCgP1QCgFAUPOUkghTuzIEMyCZogS4iz49ONx5AkbgEkUBjOIcQuR3gR77aDNlmI5kl7yQYm0r0x3Yw+PB4jvk0B6cOnuJp3jE113jXEscuA3dxw90RlGxpBVyNJB1atugoC/5CvZ7nvZpyw0YtwmfCXhyJ5B66nJXPolAa6gFAKAUAoBQCgFAKAUAoBQCgFAKAUAoBQCgFAKAUAoBQFdLwK1YlmtoGJ6kxISfmSKA/H/AIctP/pbf/8ATH/20B6wcEtkIZLeFWHQrGgI+RAoCfQCgFAKAUAoBQCgFAKAjR2Maq6KoCuWLAZ3LfEfrQH2wso4I1jiQJGowqjoKAkUAoBQH//Z"/>
          <p:cNvSpPr>
            <a:spLocks noChangeAspect="1" noChangeArrowheads="1"/>
          </p:cNvSpPr>
          <p:nvPr/>
        </p:nvSpPr>
        <p:spPr bwMode="auto">
          <a:xfrm>
            <a:off x="155575" y="-822325"/>
            <a:ext cx="370522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evolution.berkeley.edu/evolibrary/images/evo/dna-muta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3705225" cy="1714500"/>
          </a:xfrm>
          <a:prstGeom prst="rect">
            <a:avLst/>
          </a:prstGeom>
          <a:noFill/>
        </p:spPr>
      </p:pic>
      <p:pic>
        <p:nvPicPr>
          <p:cNvPr id="2056" name="Picture 8" descr="https://encrypted-tbn0.gstatic.com/images?q=tbn:ANd9GcTciU7g2GtPb5Girf_9WPZZo0P7agN4qo3tXsjv_lX3syTjUsSTf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572000"/>
            <a:ext cx="2042491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304800"/>
            <a:ext cx="4648200" cy="6172200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Interphase – </a:t>
            </a:r>
            <a:r>
              <a:rPr lang="en-US" u="sng" dirty="0"/>
              <a:t>most</a:t>
            </a:r>
            <a:r>
              <a:rPr lang="en-US" dirty="0"/>
              <a:t> of the life of any eukaryotic cell, or cell with a nucleus, is spent in a period of </a:t>
            </a:r>
            <a:r>
              <a:rPr lang="en-US" u="sng" dirty="0"/>
              <a:t>growth</a:t>
            </a:r>
            <a:r>
              <a:rPr lang="en-US" dirty="0"/>
              <a:t> and </a:t>
            </a:r>
            <a:r>
              <a:rPr lang="en-US" u="sng" dirty="0"/>
              <a:t>development</a:t>
            </a:r>
            <a:r>
              <a:rPr lang="en-US" dirty="0"/>
              <a:t>.</a:t>
            </a:r>
          </a:p>
          <a:p>
            <a:pPr lvl="2"/>
            <a:r>
              <a:rPr lang="en-US" u="sng" dirty="0"/>
              <a:t>Chromosome</a:t>
            </a:r>
            <a:r>
              <a:rPr lang="en-US" dirty="0"/>
              <a:t> – structure in the </a:t>
            </a:r>
            <a:r>
              <a:rPr lang="en-US" u="sng" dirty="0"/>
              <a:t>nucleus</a:t>
            </a:r>
            <a:r>
              <a:rPr lang="en-US" dirty="0"/>
              <a:t> that contains hereditary material</a:t>
            </a:r>
          </a:p>
          <a:p>
            <a:pPr lvl="2"/>
            <a:r>
              <a:rPr lang="en-US" dirty="0"/>
              <a:t>During interphase, a cell duplicates its </a:t>
            </a:r>
            <a:r>
              <a:rPr lang="en-US" u="sng" dirty="0"/>
              <a:t>chromosomes</a:t>
            </a:r>
            <a:r>
              <a:rPr lang="en-US" dirty="0"/>
              <a:t> and prepares for cell division.</a:t>
            </a:r>
          </a:p>
          <a:p>
            <a:pPr lvl="3"/>
            <a:r>
              <a:rPr lang="en-US" dirty="0"/>
              <a:t>A duplicated chromosome is made up of </a:t>
            </a:r>
            <a:r>
              <a:rPr lang="en-US" u="sng" dirty="0"/>
              <a:t>two</a:t>
            </a:r>
            <a:r>
              <a:rPr lang="en-US" dirty="0"/>
              <a:t> chromatids held together by a </a:t>
            </a:r>
            <a:r>
              <a:rPr lang="en-US" u="sng" dirty="0"/>
              <a:t>centromere</a:t>
            </a:r>
            <a:endParaRPr lang="en-US" dirty="0"/>
          </a:p>
          <a:p>
            <a:endParaRPr lang="en-US" dirty="0"/>
          </a:p>
        </p:txBody>
      </p:sp>
      <p:pic>
        <p:nvPicPr>
          <p:cNvPr id="19458" name="Picture 2" descr="http://www.passmyexams.co.uk/GCSE/biology/images/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267200" cy="3103419"/>
          </a:xfrm>
          <a:prstGeom prst="rect">
            <a:avLst/>
          </a:prstGeom>
          <a:noFill/>
        </p:spPr>
      </p:pic>
      <p:pic>
        <p:nvPicPr>
          <p:cNvPr id="19460" name="Picture 4" descr="https://junoed.com/files/118999/chromosome_duplicated_unduplic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4029075" cy="3019772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3048000" y="518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95400" y="518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4876800"/>
            <a:ext cx="1219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Centromere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After interphase, the </a:t>
            </a:r>
            <a:r>
              <a:rPr lang="en-US" u="sng" dirty="0"/>
              <a:t>nucleus</a:t>
            </a:r>
            <a:r>
              <a:rPr lang="en-US" dirty="0"/>
              <a:t> divides, and then the </a:t>
            </a:r>
            <a:r>
              <a:rPr lang="en-US" u="sng" dirty="0"/>
              <a:t>cytoplasm</a:t>
            </a:r>
            <a:r>
              <a:rPr lang="en-US" dirty="0"/>
              <a:t> separates to form two new cells.  </a:t>
            </a:r>
          </a:p>
          <a:p>
            <a:pPr lvl="3"/>
            <a:r>
              <a:rPr lang="en-US" dirty="0"/>
              <a:t>Plant cells form </a:t>
            </a:r>
            <a:r>
              <a:rPr lang="en-US" u="sng" dirty="0"/>
              <a:t>cell plates</a:t>
            </a:r>
            <a:r>
              <a:rPr lang="en-US" dirty="0"/>
              <a:t> that develop into rigid cell </a:t>
            </a:r>
            <a:r>
              <a:rPr lang="en-US" u="sng" dirty="0"/>
              <a:t>walls</a:t>
            </a:r>
            <a:r>
              <a:rPr lang="en-US" dirty="0"/>
              <a:t> that divide the two new cells.</a:t>
            </a:r>
          </a:p>
          <a:p>
            <a:endParaRPr lang="en-US" dirty="0"/>
          </a:p>
        </p:txBody>
      </p:sp>
      <p:pic>
        <p:nvPicPr>
          <p:cNvPr id="18434" name="Picture 2" descr="http://www.phschool.com/science/biology_place/biocoach/images/mitosisisg/mitcytp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895600"/>
            <a:ext cx="3048000" cy="3611419"/>
          </a:xfrm>
          <a:prstGeom prst="rect">
            <a:avLst/>
          </a:prstGeom>
          <a:noFill/>
        </p:spPr>
      </p:pic>
      <p:pic>
        <p:nvPicPr>
          <p:cNvPr id="18436" name="Picture 4" descr="http://www.phschool.com/science/biology_place/labbench/lab3/images/cytok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76600"/>
            <a:ext cx="3048000" cy="30003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38400" y="4724400"/>
            <a:ext cx="762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lvl="0"/>
            <a:r>
              <a:rPr lang="en-US" u="sng" dirty="0"/>
              <a:t>Mitosis</a:t>
            </a:r>
            <a:r>
              <a:rPr lang="en-US" dirty="0"/>
              <a:t> – process in which the nucleus divides to form two identical nuclei</a:t>
            </a:r>
          </a:p>
          <a:p>
            <a:pPr lvl="1"/>
            <a:r>
              <a:rPr lang="en-US" dirty="0"/>
              <a:t>Prophase</a:t>
            </a:r>
          </a:p>
          <a:p>
            <a:pPr lvl="2"/>
            <a:r>
              <a:rPr lang="en-US" dirty="0"/>
              <a:t>Nucleolus and nuclear membrane </a:t>
            </a:r>
            <a:r>
              <a:rPr lang="en-US" u="sng" dirty="0"/>
              <a:t>disintegrate</a:t>
            </a:r>
            <a:endParaRPr lang="en-US" dirty="0"/>
          </a:p>
          <a:p>
            <a:pPr lvl="2"/>
            <a:r>
              <a:rPr lang="en-US" u="sng" dirty="0"/>
              <a:t>Centrioles</a:t>
            </a:r>
            <a:r>
              <a:rPr lang="en-US" dirty="0"/>
              <a:t> move to opposite ends of the cell (only in </a:t>
            </a:r>
            <a:r>
              <a:rPr lang="en-US" u="sng" dirty="0"/>
              <a:t>animal</a:t>
            </a:r>
            <a:r>
              <a:rPr lang="en-US" dirty="0"/>
              <a:t> cells)</a:t>
            </a:r>
          </a:p>
          <a:p>
            <a:pPr lvl="2"/>
            <a:r>
              <a:rPr lang="en-US" u="sng" dirty="0"/>
              <a:t>Spindle fibers</a:t>
            </a:r>
            <a:r>
              <a:rPr lang="en-US" dirty="0"/>
              <a:t> begin to stretch across the cell</a:t>
            </a:r>
          </a:p>
          <a:p>
            <a:endParaRPr lang="en-US" dirty="0"/>
          </a:p>
        </p:txBody>
      </p:sp>
      <p:pic>
        <p:nvPicPr>
          <p:cNvPr id="17410" name="Picture 2" descr="http://www.edupic.net/Images/Mitosis/proph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3592234"/>
            <a:ext cx="4267200" cy="300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Metaphase</a:t>
            </a:r>
          </a:p>
          <a:p>
            <a:pPr lvl="2"/>
            <a:r>
              <a:rPr lang="en-US" dirty="0"/>
              <a:t>Pairs of </a:t>
            </a:r>
            <a:r>
              <a:rPr lang="en-US" u="sng" dirty="0"/>
              <a:t>chromatids</a:t>
            </a:r>
            <a:r>
              <a:rPr lang="en-US" dirty="0"/>
              <a:t> (duplicated chromosomes) line up across the </a:t>
            </a:r>
            <a:r>
              <a:rPr lang="en-US" u="sng" dirty="0"/>
              <a:t>center</a:t>
            </a:r>
            <a:r>
              <a:rPr lang="en-US" dirty="0"/>
              <a:t> of the cell</a:t>
            </a:r>
          </a:p>
          <a:p>
            <a:endParaRPr lang="en-US" dirty="0"/>
          </a:p>
        </p:txBody>
      </p:sp>
      <p:pic>
        <p:nvPicPr>
          <p:cNvPr id="16386" name="Picture 2" descr="Metaphase of Mitosis - Cell Div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004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Anaphase</a:t>
            </a:r>
          </a:p>
          <a:p>
            <a:pPr lvl="2"/>
            <a:r>
              <a:rPr lang="en-US" dirty="0"/>
              <a:t>Each </a:t>
            </a:r>
            <a:r>
              <a:rPr lang="en-US" u="sng" dirty="0"/>
              <a:t>centromere</a:t>
            </a:r>
            <a:r>
              <a:rPr lang="en-US" dirty="0"/>
              <a:t> divides</a:t>
            </a:r>
          </a:p>
          <a:p>
            <a:pPr lvl="2"/>
            <a:r>
              <a:rPr lang="en-US" dirty="0"/>
              <a:t>Each pair of chromatids separates and moves to </a:t>
            </a:r>
            <a:r>
              <a:rPr lang="en-US" u="sng" dirty="0"/>
              <a:t>opposite</a:t>
            </a:r>
            <a:r>
              <a:rPr lang="en-US" dirty="0"/>
              <a:t> ends of the cell</a:t>
            </a:r>
          </a:p>
          <a:p>
            <a:endParaRPr lang="en-US" dirty="0"/>
          </a:p>
        </p:txBody>
      </p:sp>
      <p:pic>
        <p:nvPicPr>
          <p:cNvPr id="15362" name="Picture 2" descr="Anaphase of Mitosis - Cell Div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Telophase</a:t>
            </a:r>
          </a:p>
          <a:p>
            <a:pPr lvl="2"/>
            <a:r>
              <a:rPr lang="en-US" dirty="0"/>
              <a:t>Spindle fibers </a:t>
            </a:r>
            <a:r>
              <a:rPr lang="en-US" u="sng" dirty="0"/>
              <a:t>disappear</a:t>
            </a:r>
            <a:r>
              <a:rPr lang="en-US" dirty="0"/>
              <a:t> and a new </a:t>
            </a:r>
            <a:r>
              <a:rPr lang="en-US" u="sng" dirty="0"/>
              <a:t>nucleus</a:t>
            </a:r>
            <a:r>
              <a:rPr lang="en-US" dirty="0"/>
              <a:t> forms</a:t>
            </a:r>
          </a:p>
          <a:p>
            <a:endParaRPr lang="en-US" dirty="0"/>
          </a:p>
        </p:txBody>
      </p:sp>
      <p:pic>
        <p:nvPicPr>
          <p:cNvPr id="14338" name="Picture 2" descr="Telophase of Mitosis - Cell Div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95600"/>
            <a:ext cx="5143500" cy="3363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793</Words>
  <Application>Microsoft Office PowerPoint</Application>
  <PresentationFormat>On-screen Show (4:3)</PresentationFormat>
  <Paragraphs>87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Chapter 4: Cell Reproduction</vt:lpstr>
      <vt:lpstr>Section 1: Cell Division and Mitosis</vt:lpstr>
      <vt:lpstr>Slide 3</vt:lpstr>
      <vt:lpstr>Slide 4</vt:lpstr>
      <vt:lpstr>Slide 5</vt:lpstr>
      <vt:lpstr>Slide 6</vt:lpstr>
      <vt:lpstr>Slide 7</vt:lpstr>
      <vt:lpstr>Slide 8</vt:lpstr>
      <vt:lpstr>Slide 9</vt:lpstr>
      <vt:lpstr>Which phase is this?</vt:lpstr>
      <vt:lpstr>Which phase is this?</vt:lpstr>
      <vt:lpstr>Which phase is this?</vt:lpstr>
      <vt:lpstr>Which phase is this?</vt:lpstr>
      <vt:lpstr>Which phase is this?</vt:lpstr>
      <vt:lpstr>Which phase is this?</vt:lpstr>
      <vt:lpstr>Which phase is this?</vt:lpstr>
      <vt:lpstr>Which phase is this?</vt:lpstr>
      <vt:lpstr>Slide 18</vt:lpstr>
      <vt:lpstr>Slide 19</vt:lpstr>
      <vt:lpstr>Slide 20</vt:lpstr>
      <vt:lpstr>Section 2: Sexual Reproduction and Meiosis</vt:lpstr>
      <vt:lpstr>Slide 22</vt:lpstr>
      <vt:lpstr>Slide 23</vt:lpstr>
      <vt:lpstr>Slide 24</vt:lpstr>
      <vt:lpstr>Section 3: DNA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Cell Reproduction</dc:title>
  <dc:creator>Teacher</dc:creator>
  <cp:lastModifiedBy>Teacher</cp:lastModifiedBy>
  <cp:revision>33</cp:revision>
  <dcterms:created xsi:type="dcterms:W3CDTF">2014-09-16T17:57:19Z</dcterms:created>
  <dcterms:modified xsi:type="dcterms:W3CDTF">2014-10-21T19:01:41Z</dcterms:modified>
</cp:coreProperties>
</file>