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alibri" pitchFamily="34" charset="0"/>
              <a:buChar char="—"/>
              <a:defRPr/>
            </a:lvl1pPr>
            <a:lvl2pPr>
              <a:buFont typeface="Courier New" pitchFamily="49" charset="0"/>
              <a:buChar char="o"/>
              <a:defRPr sz="3000"/>
            </a:lvl2pPr>
            <a:lvl3pPr>
              <a:buFont typeface="Wingdings" pitchFamily="2" charset="2"/>
              <a:buChar char="§"/>
              <a:defRPr sz="2800"/>
            </a:lvl3pPr>
            <a:lvl4pPr>
              <a:buFont typeface="Arial" pitchFamily="34" charset="0"/>
              <a:buChar char="•"/>
              <a:defRPr sz="2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chemeClr val="accent2">
                <a:lumMod val="20000"/>
                <a:lumOff val="80000"/>
              </a:schemeClr>
            </a:gs>
            <a:gs pos="99000">
              <a:srgbClr val="002060">
                <a:alpha val="82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BB05-6339-4108-B20F-1D331A995F7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5D5BD-77EA-4B46-9FDF-F3E3CF87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5: Heredity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/>
              <a:t>Phenotype</a:t>
            </a:r>
            <a:r>
              <a:rPr lang="en-US" sz="3200" dirty="0"/>
              <a:t> – the way an organism looks and behaves as a result of its genotype</a:t>
            </a:r>
            <a:endParaRPr lang="en-US" sz="2800" dirty="0"/>
          </a:p>
        </p:txBody>
      </p:sp>
      <p:pic>
        <p:nvPicPr>
          <p:cNvPr id="17410" name="Picture 2" descr="https://encrypted-tbn1.gstatic.com/images?q=tbn:ANd9GcQqpww_Yr0sImW2sDqVzWvbW1eToz5KVGSRMpzftRSJbg9hB-z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00400"/>
            <a:ext cx="3351590" cy="2111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Making a Punnett Square:</a:t>
            </a:r>
            <a:endParaRPr lang="en-US" sz="2800" dirty="0"/>
          </a:p>
          <a:p>
            <a:pPr lvl="2"/>
            <a:r>
              <a:rPr lang="en-US" dirty="0"/>
              <a:t>The two alleles from one parent are listed on </a:t>
            </a:r>
            <a:r>
              <a:rPr lang="en-US" u="sng" dirty="0"/>
              <a:t>top</a:t>
            </a:r>
            <a:r>
              <a:rPr lang="en-US" dirty="0"/>
              <a:t> of the square, and the two alleles from the other parent are listed on the </a:t>
            </a:r>
            <a:r>
              <a:rPr lang="en-US" u="sng" dirty="0"/>
              <a:t>left</a:t>
            </a:r>
            <a:r>
              <a:rPr lang="en-US" dirty="0"/>
              <a:t> side.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3810000"/>
          <a:ext cx="3200400" cy="25908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</a:tblGrid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To determine the possible genotypes of the </a:t>
            </a:r>
            <a:r>
              <a:rPr lang="en-US" u="sng" dirty="0"/>
              <a:t>offspring</a:t>
            </a:r>
            <a:r>
              <a:rPr lang="en-US" dirty="0"/>
              <a:t> fill in the </a:t>
            </a:r>
            <a:r>
              <a:rPr lang="en-US" u="sng" dirty="0"/>
              <a:t>boxes</a:t>
            </a:r>
            <a:r>
              <a:rPr lang="en-US" dirty="0"/>
              <a:t> with the alleles above and to the left side of the box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3276600"/>
          <a:ext cx="2758440" cy="2514600"/>
        </p:xfrm>
        <a:graphic>
          <a:graphicData uri="http://schemas.openxmlformats.org/drawingml/2006/table">
            <a:tbl>
              <a:tblPr/>
              <a:tblGrid>
                <a:gridCol w="919480"/>
                <a:gridCol w="919480"/>
                <a:gridCol w="919480"/>
              </a:tblGrid>
              <a:tr h="502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4876800" y="3886200"/>
            <a:ext cx="437822" cy="1721569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810000" y="3886200"/>
            <a:ext cx="437822" cy="1721569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733800" y="4114800"/>
            <a:ext cx="1676400" cy="381000"/>
          </a:xfrm>
          <a:prstGeom prst="rightArrow">
            <a:avLst>
              <a:gd name="adj1" fmla="val 50000"/>
              <a:gd name="adj2" fmla="val 1258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810000" y="5105400"/>
            <a:ext cx="1600200" cy="381000"/>
          </a:xfrm>
          <a:prstGeom prst="rightArrow">
            <a:avLst>
              <a:gd name="adj1" fmla="val 50000"/>
              <a:gd name="adj2" fmla="val 1258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14769 L 0.00105 0.1856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14769 L 0.00104 0.1856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18565 L 0.00105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8565 L 0.00104 -0.0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0.01667 L 0.15833 -0.016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4 -0.00555 L 0.15416 -0.005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-0.01667 L 0 -0.016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17 -0.00555 L 0 -2.22222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2" grpId="1" animBg="1"/>
      <p:bldP spid="24582" grpId="2" animBg="1"/>
      <p:bldP spid="24583" grpId="0" animBg="1"/>
      <p:bldP spid="24583" grpId="1" animBg="1"/>
      <p:bldP spid="24583" grpId="2" animBg="1"/>
      <p:bldP spid="24584" grpId="0" animBg="1"/>
      <p:bldP spid="24584" grpId="1" animBg="1"/>
      <p:bldP spid="24584" grpId="2" animBg="1"/>
      <p:bldP spid="24581" grpId="0" animBg="1"/>
      <p:bldP spid="24581" grpId="1" animBg="1"/>
      <p:bldP spid="24581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/>
              <a:t>Each box contains a </a:t>
            </a:r>
            <a:r>
              <a:rPr lang="en-US" u="sng" dirty="0"/>
              <a:t>combination</a:t>
            </a:r>
            <a:r>
              <a:rPr lang="en-US" dirty="0"/>
              <a:t> of two alleles → one possible </a:t>
            </a:r>
            <a:r>
              <a:rPr lang="en-US" u="sng" dirty="0" smtClean="0"/>
              <a:t>genotype</a:t>
            </a:r>
          </a:p>
          <a:p>
            <a:pPr lvl="2"/>
            <a:endParaRPr lang="en-US" u="sng" dirty="0"/>
          </a:p>
          <a:p>
            <a:pPr lvl="2"/>
            <a:endParaRPr lang="en-US" u="sng" dirty="0" smtClean="0"/>
          </a:p>
          <a:p>
            <a:pPr lvl="2"/>
            <a:endParaRPr lang="en-US" u="sng" dirty="0" smtClean="0"/>
          </a:p>
          <a:p>
            <a:pPr lvl="2"/>
            <a:endParaRPr lang="en-US" u="sng" dirty="0" smtClean="0"/>
          </a:p>
          <a:p>
            <a:pPr lvl="2"/>
            <a:endParaRPr lang="en-US" u="sng" dirty="0"/>
          </a:p>
          <a:p>
            <a:pPr lvl="2"/>
            <a:endParaRPr lang="en-US" u="sng" dirty="0" smtClean="0"/>
          </a:p>
          <a:p>
            <a:pPr lvl="2"/>
            <a:r>
              <a:rPr lang="en-US" u="sng" dirty="0"/>
              <a:t>TT</a:t>
            </a:r>
            <a:r>
              <a:rPr lang="en-US" dirty="0"/>
              <a:t> = homozygous dominant</a:t>
            </a:r>
            <a:endParaRPr lang="en-US" sz="2400" dirty="0"/>
          </a:p>
          <a:p>
            <a:pPr lvl="2"/>
            <a:r>
              <a:rPr lang="en-US" u="sng" dirty="0" err="1"/>
              <a:t>Tt</a:t>
            </a:r>
            <a:r>
              <a:rPr lang="en-US" dirty="0"/>
              <a:t> = heterozygous </a:t>
            </a:r>
            <a:endParaRPr lang="en-US" sz="2400" dirty="0"/>
          </a:p>
          <a:p>
            <a:pPr lvl="2"/>
            <a:r>
              <a:rPr lang="en-US" u="sng" dirty="0" err="1"/>
              <a:t>tt</a:t>
            </a:r>
            <a:r>
              <a:rPr lang="en-US" dirty="0"/>
              <a:t> = homozygous recessive </a:t>
            </a:r>
            <a:endParaRPr lang="en-US" sz="2400" dirty="0"/>
          </a:p>
          <a:p>
            <a:pPr lvl="3"/>
            <a:r>
              <a:rPr lang="en-US" sz="2800" dirty="0"/>
              <a:t>The only option where the </a:t>
            </a:r>
            <a:r>
              <a:rPr lang="en-US" sz="2800" u="sng" dirty="0"/>
              <a:t>recessive</a:t>
            </a:r>
            <a:r>
              <a:rPr lang="en-US" sz="2800" dirty="0"/>
              <a:t> </a:t>
            </a:r>
            <a:r>
              <a:rPr lang="en-US" sz="2800" u="sng" dirty="0"/>
              <a:t>phenotype</a:t>
            </a:r>
            <a:r>
              <a:rPr lang="en-US" sz="2800" dirty="0"/>
              <a:t> is expressed</a:t>
            </a:r>
            <a:endParaRPr lang="en-US" sz="2400" dirty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447800"/>
          <a:ext cx="3733800" cy="281940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latin typeface="Garamond"/>
                          <a:ea typeface="Calibri"/>
                          <a:cs typeface="Times New Roman"/>
                        </a:rPr>
                        <a:t>TT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latin typeface="Garamond"/>
                          <a:ea typeface="Calibri"/>
                          <a:cs typeface="Times New Roman"/>
                        </a:rPr>
                        <a:t>Tt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Garamond"/>
                          <a:ea typeface="Calibri"/>
                          <a:cs typeface="Times New Roman"/>
                        </a:rPr>
                        <a:t>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latin typeface="Garamond"/>
                          <a:ea typeface="Calibri"/>
                          <a:cs typeface="Times New Roman"/>
                        </a:rPr>
                        <a:t>Tt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latin typeface="Garamond"/>
                          <a:ea typeface="Calibri"/>
                          <a:cs typeface="Times New Roman"/>
                        </a:rPr>
                        <a:t>tt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2: Genetics Since Mendel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Incomplete dominance</a:t>
            </a:r>
            <a:endParaRPr lang="en-US" sz="2800" dirty="0" smtClean="0"/>
          </a:p>
          <a:p>
            <a:pPr lvl="1"/>
            <a:r>
              <a:rPr lang="en-US" sz="3200" dirty="0" smtClean="0"/>
              <a:t>Neither allele for a trait is </a:t>
            </a:r>
            <a:r>
              <a:rPr lang="en-US" sz="3200" u="sng" dirty="0" smtClean="0"/>
              <a:t>dominant</a:t>
            </a:r>
            <a:endParaRPr lang="en-US" sz="2800" dirty="0" smtClean="0"/>
          </a:p>
          <a:p>
            <a:pPr lvl="1"/>
            <a:r>
              <a:rPr lang="en-US" sz="3200" dirty="0" smtClean="0"/>
              <a:t>The phenotype produced is </a:t>
            </a:r>
            <a:r>
              <a:rPr lang="en-US" sz="3200" u="sng" dirty="0" smtClean="0"/>
              <a:t>intermediate</a:t>
            </a:r>
            <a:r>
              <a:rPr lang="en-US" sz="3200" dirty="0" smtClean="0"/>
              <a:t> between the two </a:t>
            </a:r>
            <a:r>
              <a:rPr lang="en-US" sz="3200" u="sng" dirty="0" smtClean="0"/>
              <a:t>homozygous</a:t>
            </a:r>
            <a:r>
              <a:rPr lang="en-US" sz="3200" dirty="0" smtClean="0"/>
              <a:t> parents</a:t>
            </a:r>
            <a:endParaRPr lang="en-US" sz="2800" dirty="0" smtClean="0"/>
          </a:p>
          <a:p>
            <a:pPr lvl="1"/>
            <a:r>
              <a:rPr lang="en-US" sz="3200" dirty="0" smtClean="0"/>
              <a:t>Ex: experiments with four o’ clock </a:t>
            </a:r>
            <a:r>
              <a:rPr lang="en-US" sz="3200" u="sng" dirty="0" smtClean="0"/>
              <a:t>flowers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2290" name="Picture 2" descr="http://legacy.hopkinsville.kctcs.edu/instructors/Jason-Arnold/VLI/VLI818/Module3Genetics/f10-09_incomplete_domin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95800"/>
            <a:ext cx="4714875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Multiple alleles</a:t>
            </a:r>
            <a:endParaRPr lang="en-US" sz="2800" dirty="0" smtClean="0"/>
          </a:p>
          <a:p>
            <a:pPr lvl="1"/>
            <a:r>
              <a:rPr lang="en-US" sz="3200" dirty="0" smtClean="0"/>
              <a:t>More than </a:t>
            </a:r>
            <a:r>
              <a:rPr lang="en-US" sz="3200" u="sng" dirty="0" smtClean="0"/>
              <a:t>two</a:t>
            </a:r>
            <a:r>
              <a:rPr lang="en-US" sz="3200" dirty="0" smtClean="0"/>
              <a:t> alleles are multiple alleles</a:t>
            </a:r>
            <a:endParaRPr lang="en-US" sz="2800" dirty="0" smtClean="0"/>
          </a:p>
          <a:p>
            <a:pPr lvl="1"/>
            <a:r>
              <a:rPr lang="en-US" sz="3200" dirty="0" smtClean="0"/>
              <a:t>Traits controlled by multiple alleles produce </a:t>
            </a:r>
            <a:r>
              <a:rPr lang="en-US" sz="3200" u="sng" dirty="0" smtClean="0"/>
              <a:t>more</a:t>
            </a:r>
            <a:r>
              <a:rPr lang="en-US" sz="3200" dirty="0" smtClean="0"/>
              <a:t> than </a:t>
            </a:r>
            <a:r>
              <a:rPr lang="en-US" sz="3200" u="sng" dirty="0" smtClean="0"/>
              <a:t>three</a:t>
            </a:r>
            <a:r>
              <a:rPr lang="en-US" sz="3200" dirty="0" smtClean="0"/>
              <a:t> phenotypes</a:t>
            </a:r>
            <a:endParaRPr lang="en-US" sz="2800" dirty="0" smtClean="0"/>
          </a:p>
          <a:p>
            <a:pPr lvl="1"/>
            <a:r>
              <a:rPr lang="en-US" sz="3200" dirty="0" smtClean="0"/>
              <a:t>Ex: </a:t>
            </a:r>
            <a:r>
              <a:rPr lang="en-US" sz="3200" u="sng" dirty="0" smtClean="0"/>
              <a:t>blood</a:t>
            </a:r>
            <a:r>
              <a:rPr lang="en-US" sz="3200" dirty="0" smtClean="0"/>
              <a:t> type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Polygenic inheritance</a:t>
            </a:r>
            <a:endParaRPr lang="en-US" sz="2800" dirty="0" smtClean="0"/>
          </a:p>
          <a:p>
            <a:pPr lvl="1"/>
            <a:r>
              <a:rPr lang="en-US" sz="3200" dirty="0" smtClean="0"/>
              <a:t>A </a:t>
            </a:r>
            <a:r>
              <a:rPr lang="en-US" sz="3200" u="sng" dirty="0" smtClean="0"/>
              <a:t>group</a:t>
            </a:r>
            <a:r>
              <a:rPr lang="en-US" sz="3200" dirty="0" smtClean="0"/>
              <a:t> of gene pairs acts </a:t>
            </a:r>
            <a:r>
              <a:rPr lang="en-US" sz="3200" u="sng" dirty="0" smtClean="0"/>
              <a:t>together</a:t>
            </a:r>
            <a:r>
              <a:rPr lang="en-US" sz="3200" dirty="0" smtClean="0"/>
              <a:t> to produce a trait</a:t>
            </a:r>
            <a:endParaRPr lang="en-US" sz="2800" dirty="0" smtClean="0"/>
          </a:p>
          <a:p>
            <a:pPr lvl="2"/>
            <a:r>
              <a:rPr lang="en-US" dirty="0" smtClean="0"/>
              <a:t>Creates more </a:t>
            </a:r>
            <a:r>
              <a:rPr lang="en-US" u="sng" dirty="0" smtClean="0"/>
              <a:t>variety</a:t>
            </a:r>
            <a:r>
              <a:rPr lang="en-US" dirty="0" smtClean="0"/>
              <a:t> in phenotypes</a:t>
            </a:r>
            <a:endParaRPr lang="en-US" sz="2400" dirty="0" smtClean="0"/>
          </a:p>
          <a:p>
            <a:pPr lvl="1"/>
            <a:r>
              <a:rPr lang="en-US" sz="3200" dirty="0" smtClean="0"/>
              <a:t>Many </a:t>
            </a:r>
            <a:r>
              <a:rPr lang="en-US" sz="3200" u="sng" dirty="0" smtClean="0"/>
              <a:t>human</a:t>
            </a:r>
            <a:r>
              <a:rPr lang="en-US" sz="3200" dirty="0" smtClean="0"/>
              <a:t> traits are controlled by polygenic inheritance</a:t>
            </a:r>
            <a:endParaRPr lang="en-US" sz="2800" dirty="0" smtClean="0"/>
          </a:p>
          <a:p>
            <a:pPr lvl="2"/>
            <a:r>
              <a:rPr lang="en-US" dirty="0" smtClean="0"/>
              <a:t>Ex: hair color, </a:t>
            </a:r>
            <a:r>
              <a:rPr lang="en-US" u="sng" dirty="0" smtClean="0"/>
              <a:t>eye color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0242" name="Picture 2" descr="http://www.indiana.edu/%7Eoso/lessons/Genetics/figs/HairColor/brow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4429125"/>
            <a:ext cx="4714875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 smtClean="0"/>
              <a:t>Mutations</a:t>
            </a:r>
            <a:r>
              <a:rPr lang="en-US" dirty="0" smtClean="0"/>
              <a:t> – genes that are altered or copied incorrectly</a:t>
            </a:r>
            <a:endParaRPr lang="en-US" sz="2800" dirty="0" smtClean="0"/>
          </a:p>
          <a:p>
            <a:pPr lvl="1"/>
            <a:r>
              <a:rPr lang="en-US" sz="3200" dirty="0" smtClean="0"/>
              <a:t>A mutation can be </a:t>
            </a:r>
            <a:r>
              <a:rPr lang="en-US" sz="3200" u="sng" dirty="0" smtClean="0"/>
              <a:t>harmful</a:t>
            </a:r>
            <a:r>
              <a:rPr lang="en-US" sz="3200" dirty="0" smtClean="0"/>
              <a:t>, beneficial, or have </a:t>
            </a:r>
            <a:r>
              <a:rPr lang="en-US" sz="3200" u="sng" dirty="0" smtClean="0"/>
              <a:t>no</a:t>
            </a:r>
            <a:r>
              <a:rPr lang="en-US" sz="3200" dirty="0" smtClean="0"/>
              <a:t> effect.</a:t>
            </a:r>
            <a:endParaRPr lang="en-US" sz="2800" dirty="0" smtClean="0"/>
          </a:p>
          <a:p>
            <a:pPr lvl="1"/>
            <a:r>
              <a:rPr lang="en-US" sz="3200" dirty="0" smtClean="0"/>
              <a:t>Chromosome disorders are caused by having </a:t>
            </a:r>
            <a:r>
              <a:rPr lang="en-US" sz="3200" u="sng" dirty="0" smtClean="0"/>
              <a:t>more</a:t>
            </a:r>
            <a:r>
              <a:rPr lang="en-US" sz="3200" dirty="0" smtClean="0"/>
              <a:t> or </a:t>
            </a:r>
            <a:r>
              <a:rPr lang="en-US" sz="3200" u="sng" dirty="0" smtClean="0"/>
              <a:t>fewer</a:t>
            </a:r>
            <a:r>
              <a:rPr lang="en-US" sz="3200" dirty="0" smtClean="0"/>
              <a:t> chromosomes than normal</a:t>
            </a:r>
            <a:endParaRPr lang="en-US" sz="2800" dirty="0" smtClean="0"/>
          </a:p>
          <a:p>
            <a:pPr lvl="2"/>
            <a:r>
              <a:rPr lang="en-US" u="sng" dirty="0" smtClean="0"/>
              <a:t>Down Syndrome</a:t>
            </a:r>
            <a:r>
              <a:rPr lang="en-US" dirty="0" smtClean="0"/>
              <a:t> is caused by an </a:t>
            </a:r>
            <a:r>
              <a:rPr lang="en-US" u="sng" dirty="0" smtClean="0"/>
              <a:t>extra</a:t>
            </a:r>
            <a:r>
              <a:rPr lang="en-US" dirty="0" smtClean="0"/>
              <a:t> copy of chromosome 21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Recessive genetic disorders</a:t>
            </a:r>
            <a:endParaRPr lang="en-US" sz="2800" dirty="0" smtClean="0"/>
          </a:p>
          <a:p>
            <a:pPr lvl="1"/>
            <a:r>
              <a:rPr lang="en-US" sz="3200" dirty="0" smtClean="0"/>
              <a:t>Both parents have a </a:t>
            </a:r>
            <a:r>
              <a:rPr lang="en-US" sz="3200" u="sng" dirty="0" smtClean="0"/>
              <a:t>recessive</a:t>
            </a:r>
            <a:r>
              <a:rPr lang="en-US" sz="3200" dirty="0" smtClean="0"/>
              <a:t> allele responsible for the disorder and pass it to their child.</a:t>
            </a:r>
            <a:endParaRPr lang="en-US" sz="2800" dirty="0" smtClean="0"/>
          </a:p>
          <a:p>
            <a:pPr lvl="2"/>
            <a:r>
              <a:rPr lang="en-US" dirty="0" smtClean="0"/>
              <a:t>The parents are </a:t>
            </a:r>
            <a:r>
              <a:rPr lang="en-US" u="sng" dirty="0" smtClean="0"/>
              <a:t>heterozygous</a:t>
            </a:r>
            <a:r>
              <a:rPr lang="en-US" dirty="0" smtClean="0"/>
              <a:t> and don’t show any </a:t>
            </a:r>
            <a:r>
              <a:rPr lang="en-US" u="sng" dirty="0" smtClean="0"/>
              <a:t>symptoms</a:t>
            </a:r>
            <a:r>
              <a:rPr lang="en-US" dirty="0" smtClean="0"/>
              <a:t> of the disorder</a:t>
            </a:r>
            <a:endParaRPr lang="en-US" sz="2400" dirty="0" smtClean="0"/>
          </a:p>
          <a:p>
            <a:pPr lvl="2"/>
            <a:r>
              <a:rPr lang="en-US" dirty="0" smtClean="0"/>
              <a:t>The child with </a:t>
            </a:r>
            <a:r>
              <a:rPr lang="en-US" u="sng" dirty="0" smtClean="0"/>
              <a:t>both</a:t>
            </a:r>
            <a:r>
              <a:rPr lang="en-US" dirty="0" smtClean="0"/>
              <a:t> recessive alleles will show symptoms of the disorder</a:t>
            </a:r>
            <a:endParaRPr lang="en-US" sz="2400" dirty="0" smtClean="0"/>
          </a:p>
          <a:p>
            <a:pPr lvl="2"/>
            <a:r>
              <a:rPr lang="en-US" u="sng" dirty="0" smtClean="0"/>
              <a:t>Cystic</a:t>
            </a:r>
            <a:r>
              <a:rPr lang="en-US" dirty="0" smtClean="0"/>
              <a:t> </a:t>
            </a:r>
            <a:r>
              <a:rPr lang="en-US" u="sng" dirty="0" smtClean="0"/>
              <a:t>fibrosis</a:t>
            </a:r>
            <a:r>
              <a:rPr lang="en-US" dirty="0" smtClean="0"/>
              <a:t> is a homozygous recessive disorder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 smtClean="0"/>
              <a:t>Genes</a:t>
            </a:r>
            <a:r>
              <a:rPr lang="en-US" dirty="0" smtClean="0"/>
              <a:t> that determine the sex of an organism</a:t>
            </a:r>
            <a:endParaRPr lang="en-US" sz="2800" dirty="0" smtClean="0"/>
          </a:p>
          <a:p>
            <a:pPr lvl="1"/>
            <a:r>
              <a:rPr lang="en-US" sz="3200" u="sng" dirty="0" smtClean="0"/>
              <a:t>Females</a:t>
            </a:r>
            <a:r>
              <a:rPr lang="en-US" sz="3200" dirty="0" smtClean="0"/>
              <a:t> produce eggs with an </a:t>
            </a:r>
            <a:r>
              <a:rPr lang="en-US" sz="3200" u="sng" dirty="0" smtClean="0"/>
              <a:t>X</a:t>
            </a:r>
            <a:r>
              <a:rPr lang="en-US" sz="3200" dirty="0" smtClean="0"/>
              <a:t> chromosome only</a:t>
            </a:r>
            <a:endParaRPr lang="en-US" sz="2800" dirty="0" smtClean="0"/>
          </a:p>
          <a:p>
            <a:pPr lvl="1"/>
            <a:r>
              <a:rPr lang="en-US" sz="3200" u="sng" dirty="0" smtClean="0"/>
              <a:t>Males</a:t>
            </a:r>
            <a:r>
              <a:rPr lang="en-US" sz="3200" dirty="0" smtClean="0"/>
              <a:t> produce sperm with either an </a:t>
            </a:r>
            <a:r>
              <a:rPr lang="en-US" sz="3200" u="sng" dirty="0" smtClean="0"/>
              <a:t>X</a:t>
            </a:r>
            <a:r>
              <a:rPr lang="en-US" sz="3200" dirty="0" smtClean="0"/>
              <a:t> chromosome or a </a:t>
            </a:r>
            <a:r>
              <a:rPr lang="en-US" sz="3200" u="sng" dirty="0" smtClean="0"/>
              <a:t>Y</a:t>
            </a:r>
            <a:r>
              <a:rPr lang="en-US" sz="3200" dirty="0" smtClean="0"/>
              <a:t> chromosome</a:t>
            </a:r>
            <a:endParaRPr lang="en-US" sz="2800" dirty="0" smtClean="0"/>
          </a:p>
          <a:p>
            <a:pPr lvl="1"/>
            <a:r>
              <a:rPr lang="en-US" sz="3200" dirty="0" smtClean="0"/>
              <a:t>Which chromosomes </a:t>
            </a:r>
            <a:r>
              <a:rPr lang="en-US" sz="3200" u="sng" dirty="0" smtClean="0"/>
              <a:t>combine</a:t>
            </a:r>
            <a:r>
              <a:rPr lang="en-US" sz="3200" dirty="0" smtClean="0"/>
              <a:t> determines the sex of an organism</a:t>
            </a:r>
            <a:endParaRPr lang="en-US" sz="2800" dirty="0" smtClean="0"/>
          </a:p>
          <a:p>
            <a:pPr lvl="2"/>
            <a:r>
              <a:rPr lang="en-US" dirty="0" smtClean="0"/>
              <a:t>XX = </a:t>
            </a:r>
            <a:r>
              <a:rPr lang="en-US" u="sng" dirty="0" smtClean="0"/>
              <a:t>female</a:t>
            </a:r>
            <a:endParaRPr lang="en-US" sz="2400" dirty="0" smtClean="0"/>
          </a:p>
          <a:p>
            <a:pPr lvl="2"/>
            <a:r>
              <a:rPr lang="en-US" dirty="0" smtClean="0"/>
              <a:t>XY = </a:t>
            </a:r>
            <a:r>
              <a:rPr lang="en-US" u="sng" dirty="0" smtClean="0"/>
              <a:t>male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Sex-linked disorders</a:t>
            </a:r>
            <a:endParaRPr lang="en-US" sz="2800" dirty="0" smtClean="0"/>
          </a:p>
          <a:p>
            <a:pPr lvl="1"/>
            <a:r>
              <a:rPr lang="en-US" sz="3200" dirty="0" smtClean="0"/>
              <a:t>An allele inherited on an X or Y chromosome is called a </a:t>
            </a:r>
            <a:r>
              <a:rPr lang="en-US" sz="3200" u="sng" dirty="0" smtClean="0"/>
              <a:t>sex-linked gene</a:t>
            </a:r>
            <a:endParaRPr lang="en-US" sz="2800" dirty="0" smtClean="0"/>
          </a:p>
          <a:p>
            <a:pPr lvl="1"/>
            <a:r>
              <a:rPr lang="en-US" sz="3200" u="sng" dirty="0" smtClean="0"/>
              <a:t>Color blindness</a:t>
            </a:r>
            <a:r>
              <a:rPr lang="en-US" sz="3200" dirty="0" smtClean="0"/>
              <a:t> is a sex-linked disorder caused by a recessive allele on the X chromosome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200" dirty="0" smtClean="0"/>
              <a:t>A </a:t>
            </a:r>
            <a:r>
              <a:rPr lang="en-US" sz="3200" u="sng" dirty="0" smtClean="0"/>
              <a:t>pedigree</a:t>
            </a:r>
            <a:r>
              <a:rPr lang="en-US" sz="3200" dirty="0" smtClean="0"/>
              <a:t> follows a trait through generations of a family</a:t>
            </a:r>
            <a:endParaRPr lang="en-US" sz="2800" dirty="0" smtClean="0"/>
          </a:p>
          <a:p>
            <a:pPr lvl="2"/>
            <a:r>
              <a:rPr lang="en-US" u="sng" dirty="0" smtClean="0"/>
              <a:t>Circles</a:t>
            </a:r>
            <a:r>
              <a:rPr lang="en-US" dirty="0" smtClean="0"/>
              <a:t> represent females</a:t>
            </a:r>
            <a:endParaRPr lang="en-US" sz="2400" dirty="0" smtClean="0"/>
          </a:p>
          <a:p>
            <a:pPr lvl="2"/>
            <a:r>
              <a:rPr lang="en-US" u="sng" dirty="0" smtClean="0"/>
              <a:t>Squares</a:t>
            </a:r>
            <a:r>
              <a:rPr lang="en-US" dirty="0" smtClean="0"/>
              <a:t> represent males</a:t>
            </a:r>
            <a:endParaRPr lang="en-US" sz="2400" dirty="0" smtClean="0"/>
          </a:p>
          <a:p>
            <a:pPr lvl="2"/>
            <a:r>
              <a:rPr lang="en-US" dirty="0" smtClean="0"/>
              <a:t>A completely </a:t>
            </a:r>
            <a:r>
              <a:rPr lang="en-US" u="sng" dirty="0" smtClean="0"/>
              <a:t>filled</a:t>
            </a:r>
            <a:r>
              <a:rPr lang="en-US" dirty="0" smtClean="0"/>
              <a:t> shape shows that the trait is seen in that person</a:t>
            </a:r>
            <a:endParaRPr lang="en-US" sz="2400" dirty="0" smtClean="0"/>
          </a:p>
          <a:p>
            <a:pPr lvl="2"/>
            <a:r>
              <a:rPr lang="en-US" dirty="0" smtClean="0"/>
              <a:t>A </a:t>
            </a:r>
            <a:r>
              <a:rPr lang="en-US" u="sng" dirty="0" smtClean="0"/>
              <a:t>half</a:t>
            </a:r>
            <a:r>
              <a:rPr lang="en-US" dirty="0" smtClean="0"/>
              <a:t> filled shape indicates a heterozygous </a:t>
            </a:r>
            <a:r>
              <a:rPr lang="en-US" u="sng" dirty="0" smtClean="0"/>
              <a:t>carrier</a:t>
            </a:r>
            <a:r>
              <a:rPr lang="en-US" dirty="0" smtClean="0"/>
              <a:t> that does not exhibit the trait</a:t>
            </a:r>
            <a:endParaRPr lang="en-US" sz="2400" dirty="0" smtClean="0"/>
          </a:p>
          <a:p>
            <a:pPr lvl="2"/>
            <a:r>
              <a:rPr lang="en-US" dirty="0" smtClean="0"/>
              <a:t>An </a:t>
            </a:r>
            <a:r>
              <a:rPr lang="en-US" u="sng" dirty="0" smtClean="0"/>
              <a:t>empty</a:t>
            </a:r>
            <a:r>
              <a:rPr lang="en-US" dirty="0" smtClean="0"/>
              <a:t> shape shows people that do not have the trait and are not carriers</a:t>
            </a:r>
            <a:endParaRPr lang="en-US" sz="2400" dirty="0" smtClean="0"/>
          </a:p>
          <a:p>
            <a:pPr lvl="1"/>
            <a:r>
              <a:rPr lang="en-US" sz="3200" dirty="0" smtClean="0"/>
              <a:t>A pedigree helps geneticists predict the </a:t>
            </a:r>
            <a:r>
              <a:rPr lang="en-US" sz="3200" u="sng" dirty="0" smtClean="0"/>
              <a:t>probability</a:t>
            </a:r>
            <a:r>
              <a:rPr lang="en-US" sz="3200" dirty="0" smtClean="0"/>
              <a:t> that a baby will be born with a specific trait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4.bp.blogspot.com/_mDaf3IQ-j-4/SvrJWGAPUKI/AAAAAAAACQI/UKSR9mSqzvY/s640/pedigree_chart_cop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7153603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3: Advances in </a:t>
            </a:r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Genetic engineering – </a:t>
            </a:r>
            <a:r>
              <a:rPr lang="en-US" u="sng" dirty="0" smtClean="0"/>
              <a:t>changing</a:t>
            </a:r>
            <a:r>
              <a:rPr lang="en-US" dirty="0" smtClean="0"/>
              <a:t> the arrangement of DNA that makes up a gene</a:t>
            </a:r>
            <a:endParaRPr lang="en-US" sz="2800" dirty="0" smtClean="0"/>
          </a:p>
          <a:p>
            <a:pPr lvl="1"/>
            <a:r>
              <a:rPr lang="en-US" sz="3200" u="sng" dirty="0" smtClean="0"/>
              <a:t>Recombinant</a:t>
            </a:r>
            <a:r>
              <a:rPr lang="en-US" sz="3200" dirty="0" smtClean="0"/>
              <a:t> DNA</a:t>
            </a:r>
            <a:endParaRPr lang="en-US" sz="2800" dirty="0" smtClean="0"/>
          </a:p>
          <a:p>
            <a:pPr lvl="2"/>
            <a:r>
              <a:rPr lang="en-US" dirty="0" smtClean="0"/>
              <a:t>Insertion of a useful segment of DNA into a </a:t>
            </a:r>
            <a:r>
              <a:rPr lang="en-US" u="sng" dirty="0" smtClean="0"/>
              <a:t>bacterium</a:t>
            </a:r>
            <a:endParaRPr lang="en-US" sz="2400" dirty="0" smtClean="0"/>
          </a:p>
          <a:p>
            <a:pPr lvl="2"/>
            <a:r>
              <a:rPr lang="en-US" dirty="0" smtClean="0"/>
              <a:t>An example is </a:t>
            </a:r>
            <a:r>
              <a:rPr lang="en-US" u="sng" dirty="0" smtClean="0"/>
              <a:t>insulin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 smtClean="0"/>
              <a:t>Gene therapy</a:t>
            </a:r>
            <a:endParaRPr lang="en-US" sz="2800" dirty="0" smtClean="0"/>
          </a:p>
          <a:p>
            <a:pPr lvl="2"/>
            <a:r>
              <a:rPr lang="en-US" dirty="0" smtClean="0"/>
              <a:t>A normal allele is placed into a </a:t>
            </a:r>
            <a:r>
              <a:rPr lang="en-US" u="sng" dirty="0" smtClean="0"/>
              <a:t>virus</a:t>
            </a:r>
            <a:r>
              <a:rPr lang="en-US" dirty="0" smtClean="0"/>
              <a:t>, which delivers the normal allele when it infects its target cell</a:t>
            </a:r>
            <a:endParaRPr lang="en-US" sz="2400" dirty="0" smtClean="0"/>
          </a:p>
          <a:p>
            <a:pPr lvl="2"/>
            <a:r>
              <a:rPr lang="en-US" dirty="0" smtClean="0"/>
              <a:t>May be used to control </a:t>
            </a:r>
            <a:r>
              <a:rPr lang="en-US" u="sng" dirty="0" smtClean="0"/>
              <a:t>cystic fibrosis</a:t>
            </a:r>
            <a:r>
              <a:rPr lang="en-US" dirty="0" smtClean="0"/>
              <a:t> or other genetic disorders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Genetically engineered </a:t>
            </a:r>
            <a:r>
              <a:rPr lang="en-US" u="sng" dirty="0" smtClean="0"/>
              <a:t>plants</a:t>
            </a:r>
            <a:r>
              <a:rPr lang="en-US" dirty="0" smtClean="0"/>
              <a:t> are created by inserting the gene that produce </a:t>
            </a:r>
            <a:r>
              <a:rPr lang="en-US" u="sng" dirty="0" smtClean="0"/>
              <a:t>desired</a:t>
            </a:r>
            <a:r>
              <a:rPr lang="en-US" dirty="0" smtClean="0"/>
              <a:t> traits in one plant into a different plant</a:t>
            </a:r>
            <a:endParaRPr lang="en-US" sz="2800" dirty="0" smtClean="0"/>
          </a:p>
          <a:p>
            <a:pPr lvl="1"/>
            <a:r>
              <a:rPr lang="en-US" sz="3200" dirty="0" smtClean="0"/>
              <a:t>Can be used to improve insect </a:t>
            </a:r>
            <a:r>
              <a:rPr lang="en-US" sz="3200" u="sng" dirty="0" smtClean="0"/>
              <a:t>resistance</a:t>
            </a:r>
            <a:r>
              <a:rPr lang="en-US" sz="3200" dirty="0" smtClean="0"/>
              <a:t> or </a:t>
            </a:r>
            <a:r>
              <a:rPr lang="en-US" sz="3200" u="sng" dirty="0" smtClean="0"/>
              <a:t>drought</a:t>
            </a:r>
            <a:r>
              <a:rPr lang="en-US" sz="3200" dirty="0" smtClean="0"/>
              <a:t> resistance</a:t>
            </a:r>
            <a:endParaRPr lang="en-US" sz="2800" dirty="0" smtClean="0"/>
          </a:p>
          <a:p>
            <a:pPr lvl="1"/>
            <a:r>
              <a:rPr lang="en-US" sz="3200" dirty="0" smtClean="0"/>
              <a:t>Desired traits may change ripening times, </a:t>
            </a:r>
            <a:r>
              <a:rPr lang="en-US" sz="3200" u="sng" dirty="0" smtClean="0"/>
              <a:t>habitats</a:t>
            </a:r>
            <a:r>
              <a:rPr lang="en-US" sz="3200" dirty="0" smtClean="0"/>
              <a:t>, or growing seasons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Heredity – the passing of traits from </a:t>
            </a:r>
            <a:r>
              <a:rPr lang="en-US" u="sng" dirty="0"/>
              <a:t>parent</a:t>
            </a:r>
            <a:r>
              <a:rPr lang="en-US" dirty="0"/>
              <a:t> to </a:t>
            </a:r>
            <a:r>
              <a:rPr lang="en-US" u="sng" dirty="0"/>
              <a:t>offspring</a:t>
            </a:r>
            <a:endParaRPr lang="en-US" sz="2800" dirty="0"/>
          </a:p>
          <a:p>
            <a:pPr lvl="1"/>
            <a:r>
              <a:rPr lang="en-US" dirty="0"/>
              <a:t>Genes on chromosomes control the </a:t>
            </a:r>
            <a:r>
              <a:rPr lang="en-US" u="sng" dirty="0"/>
              <a:t>traits</a:t>
            </a:r>
            <a:r>
              <a:rPr lang="en-US" dirty="0"/>
              <a:t> that show up in an </a:t>
            </a:r>
            <a:r>
              <a:rPr lang="en-US" u="sng" dirty="0"/>
              <a:t>organism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different</a:t>
            </a:r>
            <a:r>
              <a:rPr lang="en-US" dirty="0"/>
              <a:t> forms of a trait that a gene may have are </a:t>
            </a:r>
            <a:r>
              <a:rPr lang="en-US" u="sng" dirty="0"/>
              <a:t>alleles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During </a:t>
            </a:r>
            <a:r>
              <a:rPr lang="en-US" sz="3200" u="sng" dirty="0"/>
              <a:t>meiosis</a:t>
            </a:r>
            <a:r>
              <a:rPr lang="en-US" sz="3200" dirty="0"/>
              <a:t> a pair of </a:t>
            </a:r>
            <a:r>
              <a:rPr lang="en-US" sz="3200" u="sng" dirty="0"/>
              <a:t>chromosomes</a:t>
            </a:r>
            <a:r>
              <a:rPr lang="en-US" sz="3200" dirty="0"/>
              <a:t> separates and the alleles move into separate cells</a:t>
            </a:r>
            <a:endParaRPr lang="en-US" sz="2800" dirty="0"/>
          </a:p>
          <a:p>
            <a:pPr lvl="1"/>
            <a:r>
              <a:rPr lang="en-US" sz="3200" dirty="0"/>
              <a:t>Each chromosome now contains </a:t>
            </a:r>
            <a:r>
              <a:rPr lang="en-US" sz="3200" u="sng" dirty="0"/>
              <a:t>one</a:t>
            </a:r>
            <a:r>
              <a:rPr lang="en-US" sz="3200" dirty="0"/>
              <a:t> gene for each </a:t>
            </a:r>
            <a:r>
              <a:rPr lang="en-US" sz="3200" u="sng" dirty="0"/>
              <a:t>trait</a:t>
            </a:r>
            <a:endParaRPr lang="en-US" sz="2800" dirty="0"/>
          </a:p>
          <a:p>
            <a:pPr lvl="1"/>
            <a:r>
              <a:rPr lang="en-US" dirty="0"/>
              <a:t>The study of how traits are inherited is </a:t>
            </a:r>
            <a:r>
              <a:rPr lang="en-US" u="sng" dirty="0"/>
              <a:t>genetics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Gregor</a:t>
            </a:r>
            <a:r>
              <a:rPr lang="en-US" dirty="0"/>
              <a:t> </a:t>
            </a:r>
            <a:r>
              <a:rPr lang="en-US" u="sng" dirty="0"/>
              <a:t>Mendel</a:t>
            </a:r>
            <a:r>
              <a:rPr lang="en-US" dirty="0"/>
              <a:t> – the father of genetics</a:t>
            </a:r>
            <a:endParaRPr lang="en-US" sz="2800" dirty="0"/>
          </a:p>
          <a:p>
            <a:pPr lvl="1"/>
            <a:r>
              <a:rPr lang="en-US" sz="3200" dirty="0"/>
              <a:t>Mendel was the first person to use </a:t>
            </a:r>
            <a:r>
              <a:rPr lang="en-US" sz="3200" u="sng" dirty="0"/>
              <a:t>mathematics</a:t>
            </a:r>
            <a:r>
              <a:rPr lang="en-US" sz="3200" dirty="0"/>
              <a:t> of </a:t>
            </a:r>
            <a:r>
              <a:rPr lang="en-US" sz="3200" u="sng" dirty="0"/>
              <a:t>probability</a:t>
            </a:r>
            <a:r>
              <a:rPr lang="en-US" sz="3200" dirty="0"/>
              <a:t> to explain heredity and to trace one trait for </a:t>
            </a:r>
            <a:r>
              <a:rPr lang="en-US" sz="3200" u="sng" dirty="0"/>
              <a:t>several</a:t>
            </a:r>
            <a:r>
              <a:rPr lang="en-US" sz="3200" dirty="0"/>
              <a:t> generations.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Hybrid – receives </a:t>
            </a:r>
            <a:r>
              <a:rPr lang="en-US" sz="3200" u="sng" dirty="0"/>
              <a:t>different</a:t>
            </a:r>
            <a:r>
              <a:rPr lang="en-US" sz="3200" dirty="0"/>
              <a:t> genetic information for a trait from each parent</a:t>
            </a:r>
            <a:endParaRPr lang="en-US" sz="2800" dirty="0"/>
          </a:p>
          <a:p>
            <a:pPr lvl="2"/>
            <a:r>
              <a:rPr lang="en-US" u="sng" dirty="0"/>
              <a:t>Dominant</a:t>
            </a:r>
            <a:r>
              <a:rPr lang="en-US" dirty="0"/>
              <a:t> </a:t>
            </a:r>
            <a:r>
              <a:rPr lang="en-US" u="sng" dirty="0"/>
              <a:t>allele</a:t>
            </a:r>
            <a:r>
              <a:rPr lang="en-US" dirty="0"/>
              <a:t> – covers up or dominates the other trait</a:t>
            </a:r>
            <a:endParaRPr lang="en-US" sz="2400" dirty="0"/>
          </a:p>
          <a:p>
            <a:pPr lvl="2"/>
            <a:r>
              <a:rPr lang="en-US" u="sng" dirty="0"/>
              <a:t>Recessive</a:t>
            </a:r>
            <a:r>
              <a:rPr lang="en-US" dirty="0"/>
              <a:t> </a:t>
            </a:r>
            <a:r>
              <a:rPr lang="en-US" u="sng" dirty="0"/>
              <a:t>allele</a:t>
            </a:r>
            <a:r>
              <a:rPr lang="en-US" dirty="0"/>
              <a:t> – the trait seems to disappear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err="1"/>
              <a:t>Gregor</a:t>
            </a:r>
            <a:r>
              <a:rPr lang="en-US" sz="3200" dirty="0"/>
              <a:t> Mendel’s main conclusions</a:t>
            </a:r>
            <a:endParaRPr lang="en-US" sz="2800" dirty="0"/>
          </a:p>
          <a:p>
            <a:pPr lvl="2"/>
            <a:r>
              <a:rPr lang="en-US" u="sng" dirty="0"/>
              <a:t>Traits</a:t>
            </a:r>
            <a:r>
              <a:rPr lang="en-US" dirty="0"/>
              <a:t> are controlled by alleles on chromosomes</a:t>
            </a:r>
            <a:endParaRPr lang="en-US" sz="2400" dirty="0"/>
          </a:p>
          <a:p>
            <a:pPr lvl="2"/>
            <a:r>
              <a:rPr lang="en-US" dirty="0"/>
              <a:t>An </a:t>
            </a:r>
            <a:r>
              <a:rPr lang="en-US" u="sng" dirty="0"/>
              <a:t>allele</a:t>
            </a:r>
            <a:r>
              <a:rPr lang="en-US" dirty="0"/>
              <a:t> may be dominant or recessive</a:t>
            </a:r>
            <a:endParaRPr lang="en-US" sz="2400" dirty="0"/>
          </a:p>
          <a:p>
            <a:pPr lvl="2"/>
            <a:r>
              <a:rPr lang="en-US" dirty="0"/>
              <a:t>When a pair of chromosomes separate during meiosis, the alleles move into </a:t>
            </a:r>
            <a:r>
              <a:rPr lang="en-US" u="sng" dirty="0"/>
              <a:t>separate</a:t>
            </a:r>
            <a:r>
              <a:rPr lang="en-US" dirty="0"/>
              <a:t> sex </a:t>
            </a:r>
            <a:r>
              <a:rPr lang="en-US" dirty="0" smtClean="0"/>
              <a:t>cells</a:t>
            </a:r>
          </a:p>
          <a:p>
            <a:pPr lvl="1"/>
            <a:r>
              <a:rPr lang="en-US" sz="2800" u="sng" dirty="0"/>
              <a:t>Probability</a:t>
            </a:r>
            <a:r>
              <a:rPr lang="en-US" sz="2800" dirty="0"/>
              <a:t> helps you </a:t>
            </a:r>
            <a:r>
              <a:rPr lang="en-US" sz="2800" u="sng" dirty="0"/>
              <a:t>predict</a:t>
            </a:r>
            <a:r>
              <a:rPr lang="en-US" sz="2800" dirty="0"/>
              <a:t> the chance that something will happen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A </a:t>
            </a:r>
            <a:r>
              <a:rPr lang="en-US" sz="3200" u="sng" dirty="0"/>
              <a:t>Punnett</a:t>
            </a:r>
            <a:r>
              <a:rPr lang="en-US" sz="3200" dirty="0"/>
              <a:t> </a:t>
            </a:r>
            <a:r>
              <a:rPr lang="en-US" sz="3200" u="sng" dirty="0"/>
              <a:t>square</a:t>
            </a:r>
            <a:r>
              <a:rPr lang="en-US" sz="3200" dirty="0"/>
              <a:t> can help you predict what an offspring will look like</a:t>
            </a:r>
            <a:endParaRPr lang="en-US" sz="2800" dirty="0"/>
          </a:p>
          <a:p>
            <a:pPr lvl="2"/>
            <a:r>
              <a:rPr lang="en-US" u="sng" dirty="0"/>
              <a:t>Upper</a:t>
            </a:r>
            <a:r>
              <a:rPr lang="en-US" dirty="0"/>
              <a:t> case letters stand for dominant alleles</a:t>
            </a:r>
            <a:endParaRPr lang="en-US" sz="2400" dirty="0"/>
          </a:p>
          <a:p>
            <a:pPr lvl="2"/>
            <a:r>
              <a:rPr lang="en-US" u="sng" dirty="0"/>
              <a:t>Lower</a:t>
            </a:r>
            <a:r>
              <a:rPr lang="en-US" dirty="0"/>
              <a:t> case letters stand for recessive alleles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Genotype – the </a:t>
            </a:r>
            <a:r>
              <a:rPr lang="en-US" sz="3200" u="sng" dirty="0"/>
              <a:t>genetic</a:t>
            </a:r>
            <a:r>
              <a:rPr lang="en-US" sz="3200" dirty="0"/>
              <a:t> </a:t>
            </a:r>
            <a:r>
              <a:rPr lang="en-US" sz="3200" u="sng" dirty="0"/>
              <a:t>makeup</a:t>
            </a:r>
            <a:r>
              <a:rPr lang="en-US" sz="3200" dirty="0"/>
              <a:t> of an organism</a:t>
            </a:r>
            <a:endParaRPr lang="en-US" sz="2800" dirty="0"/>
          </a:p>
          <a:p>
            <a:pPr lvl="2"/>
            <a:r>
              <a:rPr lang="en-US" u="sng" dirty="0" err="1"/>
              <a:t>Homoxygous</a:t>
            </a:r>
            <a:r>
              <a:rPr lang="en-US" dirty="0"/>
              <a:t> – an organism with two alleles for one trait that are the </a:t>
            </a:r>
            <a:r>
              <a:rPr lang="en-US" u="sng" dirty="0"/>
              <a:t>same</a:t>
            </a:r>
            <a:r>
              <a:rPr lang="en-US" dirty="0"/>
              <a:t> (written as two upper case or two lower case letters, ex: </a:t>
            </a:r>
            <a:r>
              <a:rPr lang="en-US" u="sng" dirty="0"/>
              <a:t>TT</a:t>
            </a:r>
            <a:r>
              <a:rPr lang="en-US" dirty="0"/>
              <a:t> or </a:t>
            </a:r>
            <a:r>
              <a:rPr lang="en-US" dirty="0" err="1"/>
              <a:t>tt</a:t>
            </a:r>
            <a:r>
              <a:rPr lang="en-US" dirty="0"/>
              <a:t>)</a:t>
            </a:r>
            <a:endParaRPr lang="en-US" sz="2400" dirty="0"/>
          </a:p>
          <a:p>
            <a:pPr lvl="2"/>
            <a:r>
              <a:rPr lang="en-US" u="sng" dirty="0"/>
              <a:t>Heterozygous</a:t>
            </a:r>
            <a:r>
              <a:rPr lang="en-US" dirty="0"/>
              <a:t> – an organism with two alleles for one trait that are </a:t>
            </a:r>
            <a:r>
              <a:rPr lang="en-US" u="sng" dirty="0"/>
              <a:t>different</a:t>
            </a:r>
            <a:r>
              <a:rPr lang="en-US" dirty="0"/>
              <a:t> (written as one upper case and one lower case letter, ex: </a:t>
            </a:r>
            <a:r>
              <a:rPr lang="en-US" u="sng" dirty="0" err="1"/>
              <a:t>Tt</a:t>
            </a:r>
            <a:r>
              <a:rPr lang="en-US" dirty="0"/>
              <a:t>)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840</Words>
  <Application>Microsoft Office PowerPoint</Application>
  <PresentationFormat>On-screen Show (4:3)</PresentationFormat>
  <Paragraphs>105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Chapter 5: Heredity</vt:lpstr>
      <vt:lpstr>Section 1: Genetics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Section 2: Genetics Since Mendel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Section 3: Advances in Genetics</vt:lpstr>
      <vt:lpstr>Slide 25</vt:lpstr>
      <vt:lpstr>Slide 26</vt:lpstr>
      <vt:lpstr>Slide 27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Heredity</dc:title>
  <dc:creator>Teacher</dc:creator>
  <cp:lastModifiedBy>Teacher</cp:lastModifiedBy>
  <cp:revision>10</cp:revision>
  <dcterms:created xsi:type="dcterms:W3CDTF">2014-10-08T19:33:40Z</dcterms:created>
  <dcterms:modified xsi:type="dcterms:W3CDTF">2014-10-09T13:00:50Z</dcterms:modified>
</cp:coreProperties>
</file>