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AFD8-3C59-46A3-9CE3-EC4868E02075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6D8-6199-486E-8B8C-20C2A7C3A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AFD8-3C59-46A3-9CE3-EC4868E02075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6D8-6199-486E-8B8C-20C2A7C3A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AFD8-3C59-46A3-9CE3-EC4868E02075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6D8-6199-486E-8B8C-20C2A7C3A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Symbol" pitchFamily="18" charset="2"/>
              <a:buChar char="-"/>
              <a:defRPr/>
            </a:lvl1pPr>
            <a:lvl2pPr>
              <a:buFont typeface="Courier New" pitchFamily="49" charset="0"/>
              <a:buChar char="o"/>
              <a:defRPr sz="3000"/>
            </a:lvl2pPr>
            <a:lvl3pPr>
              <a:buFont typeface="Wingdings" pitchFamily="2" charset="2"/>
              <a:buChar char="§"/>
              <a:defRPr sz="2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AFD8-3C59-46A3-9CE3-EC4868E02075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6D8-6199-486E-8B8C-20C2A7C3A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AFD8-3C59-46A3-9CE3-EC4868E02075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6D8-6199-486E-8B8C-20C2A7C3A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AFD8-3C59-46A3-9CE3-EC4868E02075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6D8-6199-486E-8B8C-20C2A7C3A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AFD8-3C59-46A3-9CE3-EC4868E02075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6D8-6199-486E-8B8C-20C2A7C3A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AFD8-3C59-46A3-9CE3-EC4868E02075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6D8-6199-486E-8B8C-20C2A7C3A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AFD8-3C59-46A3-9CE3-EC4868E02075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6D8-6199-486E-8B8C-20C2A7C3A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AFD8-3C59-46A3-9CE3-EC4868E02075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6D8-6199-486E-8B8C-20C2A7C3A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AFD8-3C59-46A3-9CE3-EC4868E02075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6D8-6199-486E-8B8C-20C2A7C3A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9AFD8-3C59-46A3-9CE3-EC4868E02075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F46D8-6199-486E-8B8C-20C2A7C3A7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6: Adaptations Over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2: Clues About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/>
              <a:t>Fossils</a:t>
            </a:r>
            <a:r>
              <a:rPr lang="en-US" dirty="0"/>
              <a:t> are the remains of organisms that have been preserved</a:t>
            </a:r>
          </a:p>
          <a:p>
            <a:pPr lvl="0"/>
            <a:r>
              <a:rPr lang="en-US" dirty="0"/>
              <a:t>Fossil found in </a:t>
            </a:r>
            <a:r>
              <a:rPr lang="en-US" u="sng" dirty="0"/>
              <a:t>sedimentary</a:t>
            </a:r>
            <a:r>
              <a:rPr lang="en-US" dirty="0"/>
              <a:t> rock show evidence that living things evolved</a:t>
            </a:r>
          </a:p>
        </p:txBody>
      </p:sp>
      <p:sp>
        <p:nvSpPr>
          <p:cNvPr id="7170" name="AutoShape 2" descr="data:image/jpeg;base64,/9j/4AAQSkZJRgABAQAAAQABAAD/2wCEAAkGBxMTEhQUExQVFhQXGRwbGRgYGRocGxsdGB0cGBoaHBobHCggHBwnGxocITEiJSkrLi4uHR8zODMsNygtLisBCgoKDg0OGhAQGiwkHCQsLCwsLCwsLCwsLCwsLCwsLCwsLCwsLCwsLCwsLCwsLCwsLCwsLCwsLCwsLCwsLCwsLP/AABEIAMIBAwMBIgACEQEDEQH/xAAbAAACAwEBAQAAAAAAAAAAAAAEBQADBgIBB//EAEIQAAECBAQEBAUCBQIDCAMAAAECEQADITEEEkFRBSJhcROBkaEGMrHB8ELRFCNi4fFSogcVQyQzcoKSssLSFiVz/8QAFwEBAQEBAAAAAAAAAAAAAAAAAQACA//EACARAQEBAAMAAgIDAAAAAAAAAAABEQISMSFBYYEDE1H/2gAMAwEAAhEDEQA/AGiRHRXAapseeLAl65kV+NHDvFakGIiROj0zhARBipazBi0xE8RfLmiEYmmO0TzFlOnRaKVpgSXiYtE6DVjxQjmLc0eKEOrESuOnjkJiGLBqZonixwqKyDFkWrjPjzx4oaPBF1XZfnjtC4HAiZmgvEzkMCo9BgUTY6EyM3i1OQrNEzRRniGZGMa1aqKVpj0TI9Ji6nVCpcVmVBJERoZsFkC5Y4WTBZEcKTGpyZsAqXHqZsXLkxSuVG5YxY68WJFWUxIQcLwxgeZLIh4ZcCz5MY7N9S6TBsuXHCJMWWh0PDJBgadJoSWAFySAPUxo8VOkiRLK7lLJb5ibFgL1vGYnTlGjPoeWzxuQWvJUiW/OosKlg9HA/DFipmFBKM5z3TbmDOaM96WpCzGzpktOcZciS7k5Sxdw4uxOv2icLwUubiTicuXKm78uY7eT21iugTh0laMxlrll7KILhr0FKx0EGG05SAWKhox0JJys+7xz/DKEwpISUs4INfMeYpQiCfKL0IMHS8CstapZwQzjQl6RJK5EycrDmYUzAAWBYnVhv1i5fCZqSeYKckgUBA1YvX0hnGLVIlHaK1pjrESsQmZ4gJCVMVJIcE1toNHDaR1gMcVKyKAuToHAYt9YrxWqcjx14UMMThQFHLbTsfxvKKVBoyQUyXAxEMFNFZkiLUFAjwogrw48KIdGAyiPDBZlxTNlwpQZsceNHvgqUWSCTsBFw4VOJAyF1W/d9ouq1WmbFomw0w3wpMIBK0j1P7QdL+EhR1q7gCvrb7wf1nszyZsdeJGgR8KpYvNL6ctPOsKcbwidKfMlw7Omo9recF/jpnIOFR0BFKTFyVRzyt7HWSK1yotzx4VQwWhDKj2L3Eexpk9AiqZLizCgqLBn7xciU71+Whp0eDpT2gWXIiTZEe4Di8hU1UoLWiYn/UhSQzBzmIajt72hhi0DKSCx02ffr2i6Vdoz04MlZSnMwDnZzSo3NPOF8rGK55ZQQopOSjpNS3NpRnfy0jQy8ICnK9WHQP8A4a8BTMDZw7G8dpx+HO0JwjDAJPjMSr5g1Buz6UHpDPFrZKUoyBqZTQEC7EdIrkySN3byvHEwl2VvQ3B7HTt3hwF+IRJm5pRbMGKkhwRUKNm1Yv26Q1ShK0LTmLpAq5etHCiSXZvaOpmDStSSir0KqWvqN3HrHBklJZrgi9wGNKxIHisGmcQtAKZ0tYZRCnUU5S2ZILpKSASeph8pYUpAPLMrlSpge1b9WjK8Hxi5WPmSphLTWXLexa+U7NSn+npGuxEyVNyy5jEE5kkKZSSmoU7uDS4gpiqah0LBqwLh6gsdesZ6ZK5xNAcEgM24uOt6dYc8Twk5LrlHxQzKSTzBwwVRsw6Gu0KMIsmWlK8virLkA8oIo1baMTcxRHcmclQZ7WJdt2fzivEyqRXMSUsCaqZjcG1/Me8DTlzAaKZLkMzNUkvrq0Z5QxQuK1TY5nrrFGQm0ZK44iPRMjlGCXchh1+rXgpHD1K/7vnG4t7284kGx0yalCVS0ZgVAK7dKisNvEzEFWUizsDTQ2vT/MKZ0rItlg0cEA7+3WCsC5F3Zvb8EbkjNpjnCiQpZU5apDMSbgDye7RcaJBGhB8tvaFs+WtJKnajqGlDrtFs7FZBlNGq8a8BovElKgaZbF9QQwYvuRpBeBxgyhJvUMTXvGXm/EmHl5fEmpJa4aoPsbG2ohZxH4vwSVcq1lIsuWxJD1AB/BBbC+ipU5LjtXT8+keS1e0ZPBf8QuHLYePlYGi0LFe7N7ww/wDzHAX/AIqT/wCrpF2iH8T4ZKnM4KVGmZLbE13EY3HYdUmYUKFQfUaKHcRoZPxjgFqZOJlFtyRbWogbjCf4gJKCla0j9P6kk0U5O+nUxWyqEQnR74sFyeEKUl01OxDatcxweFzXYoPtGOrWhfEiR6qQQWN4kOA1TmSXSoigBDagG5bUH6w1w+Pd3ZsurbUPkKsIySeIG7ULOmv7u9b7tA+N+JRIVLUU5+Zykm4AIuzCp9o1rLbSTnIVQEijDU6H94vxKCEl22hRguNSJyPEwzpchwxFQxU4s+ji96iGE4nPlLkJY9CSxp5H3hIYLmDYjV6EdQbW0jkLU1WBsdt9YMmpZLOCen5SB1JcMft0c+kOB7NlcpJpb7fQtFMuUSUnzY9PwxaPly3BNR0BrXz0jvDSwAGKy2tnFtfy8W/Kx5ny1IJSzFurF22FRFrV5SCRo7ee+u0W5kknRzWvnXaPJiwl7WdgC/7wUh5yEFQ8RiquUWCe2vnHpwiVi7KBLFNA9QHr1a94U8R+J0SqIl5lBRB5qEUs2r0aDcHxbDrBmJcZjXlI7hR6Pe14yV2TEBKcq5S1JoSoFKinooE1djaraRVITMAK55lkh6IBdta5RdtheFmJ+L5YKkS0LUBZRLOblgX5fL0gHE/E042yJSCwKU/Ul3etthFqxqk4cKyEqSUGqVPp6MfylIHxvDFZCJbKOb9JDl7v1tGUw/FZ82asBZ+V0hgmqSOlKBm6mGqeIpQkzFOH012o2v7xejxWvBTf9J9tI7/5dMUWWvKgf9OlS5qpwdKNF0n4oTzDKVpIdJUwrcWAYnyicN45Kn2dLGpL7PZTEgGjjWCSG1YMH4eQFBIajEqoakUL76Q2wMtcpwGAJD7h7eTQOiSsEFPOHoQQRW33vHqsaULcqQ5PyqIvpG8CrimGznMaUcsCRt9vcwgk4KamYvw5snKovziYWLVsBTzjbYTEhRc0DWpS7k9vuYUcRwCXVlzA6AVFdN/OLIiefg50wEfxRQom8uWAljcc2ZT9cwtaFM34LluTMmzZh/UHdRDgUzXoXbpDg8t6N5dfrBSCdBca208wQ0QZvFfCkqWrJLlTFqFQF/IkKsdntR4uwvwlKC8+IaYSzJLgOP8AUA1GDARoZmJWiubsQdGpFn8eFvmALG9j+28OoHiPh/ATQfEwyQbAyuVX+0gHzgc/8O8NKK1VVLy5nUtIysCW0c094ayiluVfka9dKdIOlqzIKSoM9CUvlNWNRQV/xBtLK4TBSZRJkS8uYAFZSCnKKsM3M5BZ09Y1WAmpDpoP208/2hdipOYrzDLzUNwzUI8nDGsRMovfsQ35tCDpBCQbEWJv0ciOxLIPiAmrcpZhTQ9RCOdjzLKlLonKSS4Y9Lhq/WCF4t8h+ZBq4PuDsaFmMBAzsGSolxUv61j2CVeH/X/t/wDtEgKjhPDEBJ8RFFXCmcX1SeukWT/h7COXlpV1USezVeCi42NPz6+8KuJ8R8BD5TzUTrW4JOlaX/eEK8ZxtGGPgokjRsgAAeoNAfOotA/w7xpWImqKklJAc0oNGe+lOrwVw7GTFn+dLTkNCDRQtViliKal6QzlzpcpZEuUplkKKuXI5GUinMPQivWM58oVKQTXM76N+bR3PyoqSzCxclhSgA7QOVqIcIy1PLmBsTWhsaHzhP8AEdJYWtRDEDM7EA0YsWIrYuHaNIbN4qkZSEKKVBwpwBsDre+l/KOxxBQA5Tlu4qN6taMz/wAxSQESgkIAKU8xI5i4pU0YaFm0oAImSucklcxkIDgZmegpl1NoNOH2P+J0pAMs+IQflYpTvc/N2F9xCif8WTllqDM4yhIALjV63Jo7WhHJw5zVPNvQhyaAg9IKxaQWKSRRi41BLndmEZOB52LNEpBcmxoXtQ3AqzQ24gsJQiSkmjeIRqTW7bvQbiF8iQoDxymiQyS3zKagFKgCpp9YrlFn5i+/Wt/rCnqWJqWDOGetAzVof29LTisqWJGlXfYAlrm5eBS4UUk73sxO+tvOveKkJK1hIAqfpd6RJq/hnDcqpqwz20DBq/mwhPj5iVzCUnlqzlyGJqx0Ict2gnGcSSpCES3KElxdqUZrkXf8MAFYCSWBJJAZqX9aViT2WvlIB1JIDU0DP0Ah/wDDSP5RK7KUcp5lFtd2q9YyippcNUGgDAXNPo0a/E8QRh5KJSXMxgAl2q1S5sCYhTCVP8FQWFAJpmBswf0NYLx3HcFMJSqYlYVs5qLMwoeo3j5/jpqpyiZyia0QHZ2po29d46w+EJUhEoJ8ShSkkUyk1qRSo61g/KxvsGhOX/sy7tQ1TQswfmA3r6QwUFqA5SDZwbHvCvguATJK1Cq1tm6KF6aX86Q7kGyTdtDS0IJ8WSUqC0qL1dveF8xGUgA0I1hzxLjMmWGVOSGrlfmBFRQF6GEGN41Lm0w60Z3soBj/AEuRQ+V4e0WLRiQUsqrEU6Gt9I4ThkrUCklLVY7M2hrQl4KwGFmKH80pzgHloQb6m1W2jvB4NL5SohVrlQfzqItQNih7M4Bt1guVi0EKyqcUBpY7N+Wjmfg8qmFSRW1fUAwJheHFK1gBdSDV2rS37Qg2KzmCbuPYU82ixEsF3KXJFASdabaQEeCqWU5p8wBIcJSUpN6u4JNvcwamVLS3KK0cg6dWb6RENPUgpyzsuUhlBQ3LO0X/APLzLYZsoDuQw6hhs7bXhfjZ8vEpmSlqKAKchZ6ODmvQ6NXrHOK4KooaTiZrF0HO0wFKjb5QxZg484LasO5GFzJB8ZIfdCD7kViQml/DASGJlH/xSkk7gOXJYUj2MfJTnUQlUwkh2ZOTMwdzU97gRWXPKdQwGl7/AE0giaKB6AV5SQqmx0MUqZzV3ND71eu0dGVaVB2fS5fsx1Nb9oulYqwGh9/zSEGKxClKcKbKaNSgpXcljQ/3hnJW9xqKGtaa94kOx/F0SUJmLqARQEZqkOWpp2tSF3Ep0rFZUZkKQWOXxAC5FCRmc39oX8cwkycEpSkEOSVUvbzDUaAOB8GXJneIogJFCzF3ZnGjFjBlWhOOYNKJgTKJGUfM5au3kbx4MUpA5iomo+UGxbfM0e4+epc1ai55iGf9INNdqtHaCGY1LgDdmduzH6xluBJPHGUkGVlILgpD2arF+tjBOH4rLWWWAAAQEqORgdjZ6vSA0lpqTpsW2rR/pAc7DijE0ch9HYUToTlDs7sNok007GKWiUhDeGjMAEqe7du3YwMlGV5iiFMSUhjU3r0oQ3ekJjmSAwDgdMz/AGNYZ4SViVyvECglAIQcxzZiHVa4pTb1iThQKmCXVShINal/IH6QXLkKkSgapmLJrqE6sdNPWFsnjC3ZSctCAU9jrp6xbieKhagZijY5SaiulDQNreEOm5gRahYaPc7s9W2MMDkJ+VvcF9X879YC4fiUEGqSpRZnILefUAX3gpKiSUv/AOajUpQiuo9YiK4VgAVrnLbJKrUXOlIGxjzFrmEcxZwGFw9Nmf20g7i+Pl5Ey0Pd1HKQSzprRyXIPpAWFI+Y5ilIqwFArK/bbziSvwAz56qL5RUtYFVWD7dYq8KatQUgOsLDEt8xFixq4cU70i9ckEkih/UwNyGDUsw3gzg0sSErnrBUCOUBncCvzV6OH1iR9isYJaSqYQAAxFyaMwAuTGX4h8TTJrJSTKlj9KXc9zt0+sV8RxKp8wrLMKJTt+5pUs0DIksk5b7bgkM7aA+4iAPIh1OTVn12F92jrAKCZ8oh6KFR0BAPkdouWAWJZyKu9amz60PtD/g/CCZZWVNMIZLgjL3LalokOGMUiYlRWAq1c1UmvypD6awUiaXKg7OSPXoR10gWbMmJlL8UJAIooGtDaw7U36xnp3HJaM2QqUahg4NQQC5alXaAN1JxmdJdioEaV601H0+kxcorlkIIJI+UMHZ3Ys4vUOzxgMJ8VFBT4iDlFMw0q4JGovG3wXEc6AUuQ1CkONNjtFEqRMGT5iSgkAagOWobctKH7O04fiMyeZTlIqGNX1L3FO4aKGzhQN2LHlcg9T1H0MKwiZLSCFKH9WViA5cEOxq3lCjaclAWVeGCKValCwNa70ral47OJYsC1KgWOtA+1POA8ZNU6CCnKtyOVTuBZRcpB+bSM9j8aoTAkLyBIYFxerCtg99q9oZ8qnc7jK8xZmBIq+lIkY1XF5iSUqBzAl23esSJN3LKiEuE5gmydxf2PrCzimIykSwBzG9gE6VGpOne0NjKCS1W+6hY+dIoxfChMSwJCqgq1Aff3jQZr+IDlOXM5oE1q1X00N2DtWG0md/LYIypBFKK3B+Xq9ibws4xw9WHShDoLzFM7pLKQkEu5dmG1xBnB5yllQVQpAHRQZVQfI06xIwoAa1YMND79H6dYoIzJStgFEOoChSbm+nbzrCn4nm5Ey1VBSt6X6n0pDcYgLlgp5gQ6ex++ncQJi8e4WvoS+tyfcORSKkGgJctZ6t8tnL+XTtDPiWFIXVIAJdib6FmG/X+y+WKqqXuG6Wc6i3pHNuPMUlzu4PKHag0pvrHM6Sgn51Eactx1D0+kX4VR8ZFBcvS4YxXjcJ4ZA3FC9xvRoUoVJBTqLWB8x+0MeCYZKJyglYmAj5g7O2b9QBFSxoKkxzwuWJk0IUopABW6VMo+GxIChrUkdAWjYlMusxHhEnmUQkOXZyFamuwiFfPFs9h/jrtEloGWwNwelq9o+jYPCYWcnJ4Mp/m5UAvvVqGh1o0WTeG4VCgUyUUJqa1oxY7bxLXzTA4dK5gzJFSxNLgFiNgRF0iYELKSZhRzZWLAH9Lv+mtdY3UrgeHJUoIKS4qglgSK8ppY9OkZHjXBZuHIEwcpPLMS5SbsHuFdO97wp7Kxx2UwDcyQogg2FRTr2i9PE0rGXwzuUoqHcD5VClWNHeFkuYSRzAEChalWLFrmkGYBRSsqf8A6aqEUcNYWv1gI6QpK1chcgjNLWWJY2I2oz/4i3jc5cw0SAAMuW7b/vGVmyQVBmzdN+1t/WGWGx0+UskKuA6TUFgGZlNakSGypS2UkhgCKmg7/XRngadNBAVLTkSmhANTrUn8v2j2VxvkVmQoua5hZqsDZ+423gnArkrSShQ5aqlhsxGpD09LRIT8PcM/iFpJS0tBSVNrR2DX0rpDzi/GxKBQlpi/IZX0JArR7fSB8VxFkJlyAZaQwVSrGpdi1zfq0JZYf9L0qNS9O9wT71hQCbMVN5pjmppYA7AMwEDzJTGzAa17nWvltDXFSEg1bfelBcXNdvpAU/CgqYBy9AGevaJFowJUvIlidSSG/Zo3nB8N4KEpCycqQNdAw6nWOOE8L8EZmBWRUk6GuWugpt3hggMTlQnMP0uQ41LHbbbtAzRshQcE1BBqD5ONjQhouRLSRzAV1NWroO0JV8SlpB5hc5twSRtuSbx1K4vJWwWspKSzmlPItQwoxlyzLzJCgpGiVBmNqH0294Q/EHD8O6s4MpSv1JrWoIyE77RoOJYwISxTnUTXLUPo7D8eAJmHlzpRRiAtMzMyVpDqdrZbFNRcEdYYmawaJKUAOtTPXIN+x7XiRcjGrlgITLUpKaBQQWMewdata2YCM2tTQaEMf2p3jxWHUGZQQl3IAcqFaPYUa3rpF2KDEEAj6NSp9xHKp4KMilBKiHFLpsT9njd8EJhhpak+HlKkoUwzEk2ehNhU6tWO5clFRlSmlwwqN26QWvDlBYOw0TUAXqNvL7RJeEWQ7N3IFq29YER8YwJmy2HzCz6nU9HH2hLwvFTMOTLmpUZfYnISakaNqRGwXh1M5OUguLfjU/3GIrmdKuYNqNKO4t7RIkxmFBBIALm4sQQ7hhVwPNoSz3z2FuxLMGNP707xrEcPT4ZkqylAUTLIDEBRKikmoIqw6AR6OGy2QpiXSAE6OHy1vYnyIjONSs3wyTnnOGCUAJ5iAHUWAzaEgGGHFOEmYpIQLgZtNXJUbUcdanaGOBxgR/LIElVMo/SrqFm9qg1htLxGd03Ys70D0A2vFi1m0fC4RLExK1Cemy0kgAqIGVmJO32h6tElElEmWonKAC4Lu6ioknc6aU3gmXNRmAcFlZd3KQ6qaGrOdoLnYKSoHmTmUWzBgo+99+8CLsDh8qi60itUgh37gFtRHfHp0sAoCSTRlvQHZhV2F+0XycOgKKMySo/pcE3owB12pFGPVV1JACFBkm2gL/Xy1hDNjic2uTlFXUb5qhmrX94twfEJxSpM3IsEB0rdSS1SwfLUa94IxaAS6QkuVOwdixqx0DEDsDrAWOnlCCvJnUGLkgBiwPKzli22sOEFisBJWVCTmRMLkSzzpLCyV3BpTUt6rMEClSwX+RTgiqTsexA94k4KLKrzMUsPe96abRtMP8OS1hS3aapLKcuCogEl939YKmETMDb+wq/4/wCGwKSWBBYGrGtnZ2iqfKynKaNQ/f8AeLc4IJqSwDHcbQFdh5ChJUWopQIJFCKktvUNC3wCCeXTYGGaJ6jh0oVlZBAFKkCwOh2fbTceWQFMGBBo576Mdj7RJajjU5NySizKGYJdiagZmADi7QXgcclSFgy8jpRmVUBQLgENUVd6WgBcheXNlUEP82mxLnX9odSuFTT4a0zCHlAUuNT7v6RDVM+QlJS6gxYFQL5QW2ct2HeNNw/hyZFXCgv5iW6Ciri+sZvCcMmJWETGWG5TUFq60rrWNRhJ6kBaVhRYu2WmXU5ak1MStK8djl5VLloVlFCtqsaZgHp6m8DTlTZpHhSlpJsStgNqsC4Y1hxwvCoJExIHhlw71rQhTaxb8PqSfFJqUrKAaadxY09I0CrAfDyk/wDfKC03yBNKGgzOC1yaRMbwtElSUjMQtSSzlVD5ONvKNHiAQSzl2ptRi2zwJiMQUDMw5HI0ynYHeDUVyZYQtQISlbUJzFZrowcj9oJwYmJPMQkNQ2OxdiO137xOLcVUpCUpzIKhmXmcENpTQl67QoVjlGXMSSkAVcmwNH9L7sI0j1GNw6QAy1NrmUPzaJGNwOHmLlpUZpBUHZla9okZWtkPiPx0PKSpSkEAqUMqACznUqIINGq9xEw6sywSKm7AjRm19IF4fMRLSJeagGUOzgPRNGGjPqdYY4Tw3pbcmzxoAsfOnIDyxmIKaEgcoILA9QG84IwnElTGdJlquxbS7HX2PSLsdKASTQFNy9NeasLTPlKYBZJ/SWI1YM/URIfnGtdgB2rHomWYsCPzTqfSKZSywcB0E1FyCcwDX1v5xauqtLUq3l6UpvEnE1JZrklg+5YfeCpq0gAVNQQOzsHf7aCB5qk5UgD9STQijKSXfoznpHGPmKASUp5qhQPM3o3aJCUMQk5Uk7NT0MeSsWeUGrAdNR5RVg5pVLBFwwUHFO37XoY8mNlmKKki4JNrbjeKolwnFklUpQBIeYpQT/WokHYMCYB4z8UeOVS5AaWQ5KgxocrjpY+0Z4Y+ZLdFMmUofSp+agrq21DBHBcIkq/mOEgVSxch3Z2oC/zRktlw+WEpTLE1CkrDLK0h3NT2Z2brBOOmlKqkHrQuRQqHRgGtb0VBBDWIAGXLQGlB/aO0zjqkAsdHuDUdQCSO0KXzMqqiil0UKkE0rWrWPmdIvwWH5iA5Up3HuCa2b0DCsCyEEr5A7kg2JFHe9A2tB7wwkY1EpYyTAlYSXWQClgRyjevnFalyESwkqKU50rEugapDqSRoKEuN4uTighaUkVUHAAJrd70GkD8RnTpwQQEJCi/iEEE5SwGS3mdFWhKrDKTK8SSrEeMr5vEzONFAAMBcEEDQxkuOP8LAUVpc1qGqHpbYftCHEI1euvsRT2jR4DjygpK5gC2SHUu+xYs5v1LB9KaSYJCieQAr1Af05WIiTHY3hh8FlOlQTm2qkOWjMolKKwlLlSiBlN+a1fOPoa5eUlCmBs5BynvUhmhThjLE5JXKzTACkKd0kAmzBw1LOO0CJ5cjEqQJY5ZS1OArLXQi7g+vaNvkYEAgn/wjl2atKfWAZEhZmFAlnIlZJdik6ggFt+rF4beAQCoFSSk1cNlB0IOlb2h0K5MhTDNpdrGh9C9XjtrOo5rgvZg1NH0hJNxeOKimUiWdlMSDpqQAI9n8P4ipyqfKS4qEIKqChNSGP7RasPpYSByuDUsNevWFnwdiJRklKiyytbu+qlEaNa47bwFiuCYggqk4mYJoqymZWrMkAD0MB8A47PRiFIxLPb5QC+hDXi1NfMHOq+pejelPaAcSa7A3LD2BDW+8FYqZZYUkhmy7igcfTzjqYkKRmCRaoPYHXcGFM7N4YZpXMzKKkBkgKJzBJBNA1WNq+UIOF4cTJ/8ADmZQjMM6VaAuCKtWtY16imUTMLAAFRNgABXUOaGEktIXNxE8EAciZZTWhBWqoLC49IE9GFGikgaAlNPePIITLanKe7fvHkaBZxHiKlsCgNVnIcMX1DEFhRqtpA2GlTVvkzhQJPKMtNgQoOR2jR8O4IhBBmjMo6A0D1Df3eGq5ElQCSCgfpIf33PWNeJVwPCzvCZcwLXfIo8wGocnp2hwnhSLlKHDPa4FLQmwwKalQmoqMyTzJGgUC2a2g1ijivEVpSkp5kqNCQTQsKHTtvBaj6XhpIU1M5+Umxq7PpY+pgLiYyKUctDTfV7jbfaF2B42lDpUlRyFszO+rEPcOR5Q6kcRkTiZQVl5cwcuOtLi+/pB9kumkBqK+arM6SmqTW/MGbvHKVAsGH07CkMsVwgpSSmqCLAkjUuK6dXubQGOHrSXYnYbv+Xi0EmJ4siUMzcxDs5q2u4Z4VS5E7Gc+RZQ9QM2UtQhJZiWAFI28zh2GWlKFys6k/6noHOjhxpWkMsMgSx8qcpNgGFNhpAXzTDcDyVmBjogsqoId/7QWmWwI5Wcduh8t9qRvuKSUzEEEFQHM1Mw2Y2D1FYz07hsoEqmTMiFMyaEuQCUjRw+npukHIUWoHD+QsW+/mI8MsuwqS3dzZ3t/aGHCcdhyRlDg8oz0chyRla7aw1ROJCsqQEpPMU6g2oItTK+J4CkqY5gCGJa410uberQy4fh0rYzQCq4Dhk9tA4+0HTMFKm3Fd2vYNUdBC/FfDUtQD5ip6l1BTCgCTm0YEdoKDZYQlNfl3NPz+0CDENVCSoF+awNer1609zBeC4OhAYzJim/1qKvQWgscPvlUCDooHtFiYbF4AoXkCQwJUkt2OU+Q9h1hjwTEJUnwihIUN0nSoYBi8NOLcEzgBJGZNH0KTQ6XaO+G8OlSigkp8XmDk1VVyADfX0iLmThiSySJoLF0sw1LqNmvvAfEuHKkImrK1zQQf5QokEsxGo1c1d7CNFJQQMuYkOcrgd2cCo67RytD0Pvq0GJmcYmcpRyTMqKVSyizCrkVe9oOkOljMUqaoOQpbEh6EUpBMyVlDU0p/tEVKFO3t/aKcVos4hJVQdtv7GOELY1LZSQ/m/3aAwoA0Z/rWLMRNqRWrVA9jCBcpTuBRVWpo7+wgPEYaTOUDNYLqAsUzMaPodWtrHsuaDlBBzDW1D127xFIuDb6eR1gpgKd8NSACkeIlfzOksXt7GLeH+KlJBUV9SkJUCBZQcv3g4TVNooC79QwP8AiJ4bhQl8s0DNQAu1nG7D/MSC4tSQhWdKSQFG+YmhejUs0ZP4ZQFYUZQMyVkKA/qqCdjQjswgziK5gRNExX6GoGbl+9H2hB8FcQTKmlKn8NRZQ76tuDWGzJoa4YUGv/yA9niRrJXA0KAIKCNDSJDsGM94Z5CX5QPlrtVjd2cxZ4jg9HAG2n10gYzmsHGtagOdrUakUeKlyXKFMQ706f0mNAWpf6qhQpttbcV02MJcdPOehFqh26kjR3G+veJxCctLJUyXZyCeZjRT6G1nAOkBrmqKHNRoQ7F3FS97QRobJOZPKiiQ5Ykf03I1UH1PZiYM4QrKtWdIzZWFxcuavSor1hLIxJsSK81qW6H1tY9XZYTNQqBJBqB1Nwxdn31eKpoziWPzHwwOZNyMz5T0q94NkzkCpSz15jUAijNaM5g8MfEmzEkq5AgpFzV9aAgDXpZ4dqmAkZQQLkFgonsKeUQUT5ikr5XepCmcs9ataLJOJUSAFPlehdi7Br3gzGynQ4BcOz3L9fSEOODFP6Qos4NN39BBf8J6coqAXUCkgGrsSGO5ys3u8IMVg/HQE0DELSpRJUDWxqGJZyzO1rQwnTnSS40ZQILNYv3vtAUwZFJUwSsmuqS7OCLAAv5q3rFCgSmXVAKXU6iyXLirBr19otwuI8OeQoMaaBwSAo+RHo8UTcW5JAClGhAdzmoWGupHdtoqxPMU8/NUOkVKQAQ1nJqdmLdAposiioukJqcpGo09o9E4g8wBvUe8AoxYOUgrBYEGgsQajyHvtBGYlQfS/wBIIKNl4lBb9Nx3/KR0hACrhiKMXpC3LUs4G23Svb2i7Dqq2+gP2FRFg1YeHha0qlLIUM2YFV9qah94r4nJmpRMIH81IJQA5Bo4AdxrFnjAVCshAcufd9o9VxNmzknR0mvnpWM5jWuJGIKkIUwALEh/ykFpYq7GsLvFSlKQhJUNEg9bB/pF4xIzUcO3Kq4/HhC2bKO7/wBzAk8BJr5xalYdt/rAuKU4Oi02BHnaFA0spdLXfR46xE64Ux67bWiFRZg4GzdOloHLk201gqcjEkGpFNfz6wwlzXckN5htwYSqmMpiL/XbtAQ4xOlzDLlpQU2CVDMM3cFxAo0qJywW29+xj2TOKyQcyVMzDodC2laf3gXhj5edTqapFq6NsNO0Ezk5SHLVSQ/9+8KD/FDZUzMrqUCkqFrG/mD+8fKsPiDKmBTONY+u8bQleHUFEjmdKg7AUKs3VgRHzObw9CisBWXJSv6i+4tTfaHfjE1Ur44SwyzQlOgWDmHQtSJGGmcLWD8ivIEitQxiRnqdfR0jFSmEyTKbUpJcsRUEkps9PpA65gC8qkKTnOUOQQTs41INHhhwrikydJClqSshRGUDKtAA1ILE0NDoRWjwVxLACYnOhIUSxKRQuKggg3BtGtGMp8RBYy5g5cnV6inkft3gRCVEtUUcOzuANqEU6w4/iZs0KZBBoCFCzKZTO1SS3qI8MspSCtQfVxagAcihLPWGRF0iQSQGzPRj+kGiWAO7Q+RL+ZSwJZYAnmJLFlO5uzv5U1hfNnJdzypy3FwUsHYA3BPpcRovhrg0ufITNzf9VRfdNik6M7iuw7xpOvh3AzJdFTM6FpDhQLggunqwSQIbz8KzENTaF/E+Kfw+QEiYo0BAZ0g8zgagD2hwubm6OzfmveMwVXLqkijgVHQ2MZfjqspQnKEkVPNmomptQGw8zZo0c4FJKw5y1INCRqPv5RguN4wzFqV/rsLMmh06v6GD7J98OzM0pQmC5UU9Ao/L2v8AWLuI8OmEAoc5ipxoU0KuxoBTQnaMZg+LTZa0qulJPKaOTQjsLxt/HUqUCGzIIUoAU3a9r+sKKpbhSzzEpAYgOVUApUkfMOVrvFczhroJB+VWlGokC5ZmY+Y0qCcViJnIJaAFc3MHoUgsRYKAd2OujNEl1BYgEuFFYYCnplILPqSOkUK+RJOWWHdnAU17iz1rDMFQOYt6baQDwuYFIAZmpQ1BoToNXFqwzEt3BuPubdoPsOAdescol8zgBm2Pq7wNxCYtJQEhnUArcDsR2joTCkXUoJFATpQN1YVrWEK+JTAkK96aHt5xbKmJ8Oh5qlt2NWeFnGRmQ6Vq6OxevvFc2Y6MnRiXd3uXG+8ZpOcOpAUQUsklgXBrWo/pf6QPiVl0mzODao/BCFc0gZQRlKUKRUMSQ5HS59IYcFxhmqyLZRABDhjS1ixHc1tB+Sd5nACr00obXiKQXs9GH4bxROUEqACqXDW2Db1hrIWCKV7+8IJ8bIUE5kgHcA1p66xUEOx/zDyZlIpY0vZukB41OVLg9L0s5NekWIj4lOTL5ySDUJA1BBr0D084C4Hg8pTMKcwmOCdQ7FKtncEdQY9OHOIV/SQxf9IDVpd/uIcIkmiQWAAA1swEVLz+HKFEBspqncUtQVEFzUkpcjNZ/oGgZC1H5gQQWLA66t+0XrQCMpJez9/rEDPCYYGWoOGYkpNXpWPnUvChGKkiY6Q6coLVSCycwOjsO0buUtaULNHShQDn5iQw9y0IMTw+RiZnNMKZklgQgpqLj5gSQ8ENO5kuvyDyQ/u0SBkYRaQ2YnsQBWtokb/TJd8NSEhK2SkcyrAbtDdVDSlR9okSCeIo4oP+1L7L+kKkpBSHD6eRTaJEhnhBY0vLUdWFfNI+kfQP+Hg//XSu6/8A3mJEhvlVY6So/wASan51DyOVx2qfWNtL+XsA3oIkSMzwqeImk3/+Z+kYTFW7J+0exIp4ijEGqj1/ePoWEH8qadcj+bCseRIOXhiSEAzUAgEZSWNvnSPpSEuNDTQBZ000+VWkSJGvtldwpR8Q1vl+jfSNFONYkSC+gRLDlL1r9jAmHHOO8SJEh2EQPDNBfbvGVxaQJ5anKm0eRIzyMLygFVQDyIvB/wAPl5herBLesSJFy8RrjxyI7n6iGHDTynt94kSKH7MMKkF33gLi/wAyBp4g9wXiRIQV4FIBmMAOYCnaOlWP5pEiRKqUTCCGJvv0grGadjEiQGqM5a5+dP0VGa4fTHJamZK361F949iQ/Qp7nO5iRIk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http://pwp.franklincollege.edu/ASMITH2/WebQuest_files/Fossil-Fish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7388" y="4800600"/>
            <a:ext cx="3146611" cy="2057400"/>
          </a:xfrm>
          <a:prstGeom prst="rect">
            <a:avLst/>
          </a:prstGeom>
          <a:noFill/>
        </p:spPr>
      </p:pic>
      <p:pic>
        <p:nvPicPr>
          <p:cNvPr id="7178" name="Picture 10" descr="https://encrypted-tbn1.gstatic.com/images?q=tbn:ANd9GcTtW1Aa_HFKYZsW4adCpXBNUjUl6zN8UvxMtqNiLjJiSJ50Fg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810703" y="2561898"/>
            <a:ext cx="2837793" cy="1828800"/>
          </a:xfrm>
          <a:prstGeom prst="rect">
            <a:avLst/>
          </a:prstGeom>
          <a:noFill/>
        </p:spPr>
      </p:pic>
      <p:pic>
        <p:nvPicPr>
          <p:cNvPr id="7180" name="Picture 12" descr="https://encrypted-tbn1.gstatic.com/images?q=tbn:ANd9GcTfSyYKRTJzoD_lKMImJVWidPzJiQOKDdcAEfDh5Z1psoKkbuRz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657600"/>
            <a:ext cx="1692687" cy="1371600"/>
          </a:xfrm>
          <a:prstGeom prst="rect">
            <a:avLst/>
          </a:prstGeom>
          <a:noFill/>
        </p:spPr>
      </p:pic>
      <p:pic>
        <p:nvPicPr>
          <p:cNvPr id="7182" name="Picture 14" descr="http://www.abc.net.au/news/image/4164230-3x2-940x6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648200"/>
            <a:ext cx="3314700" cy="2209800"/>
          </a:xfrm>
          <a:prstGeom prst="rect">
            <a:avLst/>
          </a:prstGeom>
          <a:noFill/>
        </p:spPr>
      </p:pic>
      <p:sp>
        <p:nvSpPr>
          <p:cNvPr id="7184" name="AutoShape 16" descr="data:image/jpeg;base64,/9j/4AAQSkZJRgABAQAAAQABAAD/2wCEAAkGBxQSEhUUEhQWFRQWFBUVFRUUFBQWFRQUFRcWFhQUFRQYHCggGBolHBQUITEhJSkrLi4uFx8zODMsNygtLisBCgoKDg0OGxAQGywlICQsLCwsLCwsLCwsLCwsLCwsLCwsLCwsLCwsLCwsLCwsLCwsLCwsLCwsLCwsLCwsLCwsLP/AABEIAMIBAwMBIgACEQEDEQH/xAAbAAABBQEBAAAAAAAAAAAAAAAFAQIDBAYAB//EAEUQAAIBAgQDBQQIAwQJBQAAAAECEQADBBIhMQVBUQYTImFxMoGRoRQjQlJiscHRcoLwB5Ki4TNDU2OTssLS8RUXJDRU/8QAGgEAAwEBAQEAAAAAAAAAAAAAAQIDAAQFBv/EACoRAAICAgIBAgUEAwAAAAAAAAABAhEDIRIxQRNRBCIyQmFScYGRFKGx/9oADAMBAAIRAxEAPwA7g8QFaKtu0sKDXDFwUaVJANeadRZv2xloS8bUSA0oZiFhqWSGTIBYBNXbOHEVXurFXMMdK5si8nRjl4A/EcPlMiobRzCi/EBIodhE1quOVxJzVMTC2AdDVTj/AAUvaOQSy+IDrG4+H6UXyAGrYfSqchFo8lW5FWbN+j/aXs9mJu2RqdWQcz1X9qyBcrodI61X6kdUMiaDdvE1ZTE1nlxFTJiqnKDKqSNJbxFSLiKz6YyplxlScGOpIPfSKab1CFxdO+lUOLHUkFRiKXv6EHFUoxFaiikgt31cLtDBfpe/oUHkgotz9KZ31DvpP9e6mNiqHEHIJNeqC5fofcxfn5AdfKpcVwrFZQRYvQwBB7tiYPkBp76rDDOXSJTyxj2wfjcTLabCo0xNVLqFTDAg9CIPwNIAaq8bWmb1UEkvVPbv/lQhXqZbtK4B9Swst/8AOpUxVCu8PWa76RFLwDzDQvj+jXUG+kiuocGDkbhJZ60NswKAYAy00fVhFVPHOV9agxQk1eVRFVMRA1pX0FFe5qKfhDyqHvp2qxh9K55rRWPY7Fp4aCF4NaG4JFZ/GrBoYX4GyLyWLVyYq6RpQ/ApNX8ToskgAbk6Croiysd6zvaa/hVB7y2LtwDZWyt5BnG3prVfjnaOZt2DrzbmfSsz9Ga4rHnXZjwqP1v+CMsjf0gXF3GZjlXuxyUFjH8zamus4e4xyrJaJAEyfStPwTDpeBzjxIPH1KffH8J38qZxnCNhMQjgQVKuJ5jce403NXxBvuzOi3dG5YR1q0tm9kDicpmDGmm/5ivV+03C7dzh4v2gIBBBj/V3AGX4Tl9VND+wWLQ4G/aYAlO9Kgxs6j9bfzqXrXG6KK0+zzzAi9cfIglsrNEclUsT8AaS/evIYYQehBBo/wBmsYLWMz/hdfcylT+dP7ZY76RfLQBmcbDkAFHyFPrlVA9WfuwDda8gBZIBCmYOzDMvxGtOwmIuvOW2WyjM2UE5RIEnTQSQPfWo4zxUd3ljQmduSjKseQAioezF4IhXY3mBc9EQkqPTUn1jpStrjbRRZp2lYCbFuu9thWj4NwK5ixNi7ZYiMyMzJcT1Qrt5iRUPaO531/u7KgZjooOiDnJPIdalvYB8MBesFlQHKl3YuyxmYeRPLpFaPpquSDLLl+1hux/Z7fPt3ba+mZv0FF8F/Z5ZWDduPc8lART5czHvp/YztkMT9Vehbw2I0W56Dk3lz5dK2FeljwYWrijz8nxXxF02DuG8HsWB9VbVT96JY+rHWrpqTLSZa6Eq6OdyvbGkAiCAR0IkfCqOI4Jhn9rD2T620/aiIFLFbiZZGugDc7H4Nv8AUKP4S4/I1Tu/2f4M7I6/w3D/ANUitXFJQ4QfaQVmyLqT/sxL/wBm2H+zdvD1KH/pFQN/Znb5X396Kf1re0lK8GN/ah18XmX3MwH/ALZJ/wDob/hj/upK9Arq3oY/0h/zM/6v+HmNi9lNF8NjQedBK4MRtXg2mejVGtGJGWlZAyGs/YxRIii1i54azAUbIysRUzXoqDEvlM0jXARUpIdMtnHQKGX78mmXb1QzUuPF2WvkqCS45LaFnIAA+PkOp8qxPFOO3L5hmj8CnwJ5fiPU/lUnaTFeyu4BmBprBE/OPeaE8PwYJ+7BOYNMbgCdzz1I20r08MeEeXl/6OLI+T4jcVgGWHWZGs/rR7s/fS4C0DSBeWPZnQXAPuydenvq92Yw64hCFMgAEj7ST1HSZoTxXh17AXxdQaA8xKsp3VhzUiQRQlPlryaK4jMerYLFi4B7LAlT7LofaU/hYEj31qu1/C7eJwC4iwcwtQAd2Nhz4Q0faRiUPlBqTiFzBY/AlrbZLtoSiOfEq6TZJ+2oklW6aGsPgeI3LKPbDHI2hXcGd9Klbe/KG/AW7PdpyuCu4R9R9knkJkj4kn+Y0C4djWtG4FMBhGnOoRhW8RUGVMMI1U9COVWX4UxsLeBGUzpz00qqil/IpSsXyHn1rmxRZgSdj8OtGsb2byixBlruSF00zgRrz3FdxfsZdtYjuFl3AJYAagAST5iKZSizUwRjMYHIE6VL9Ny7co+XKh1zBXFcrlJKzIgzA5xUaXNZ503FAug7gr5Ek+0258vuii+L4pcxSJYzZbVvdj7KzvHU+VZVLpPlRHC3gIB9kcuv70so+fJkzWYjg+XDC+mW1aQAW5P1l5t2c+fpoABHU6nsL2rGKXurp+uUaH/aKOf8Q5/HrXm9zEd9HeMUtDZR7Tfwg7epo5icFdsJaxaIMPaBi0B7TR9tidXJ1mYHQAVsWV4ns2TGsiPWq6hnAeMpirK3F32dfuuNx6agjyIojmr1lJNWjzWmnTHTSE0ldTAFmupuakzVjDppDUfeVxehYUrHzXVBmpaIOJ5eGp6moVpxaK+daPZLCvFWrOPjQ0OV6UihRi9jsUGFVrJMVCKkS5FYwlxTNV8di+6QtudgOpOgq1caaAcevZiEB8zG9NCHOVAlLirAlviAdiLxME+0APCfTpWi4ZwZGYPnLKdoIKk6bnlttQvC8IV9P/NOtYbEYN81omOYIBVh0KnQ11T9iMWTvh8Rw++t62SCDMxow5qw2I6it/xDt3gsZgily1luxBUjRW+8jdPKhvBe0eCxFs2sWrWSeQBZCTzRvaRvIyKwXErK2rrZdUk5SYkrJiY02rne/lfZZJPbGCFYhToTpU1lct5RcU5G8ImfaOg286gTCd9bBtN4hLEec8vIAD51osDw88QssqLN+3oV55tT8wpgnoRvE0dLsTsk4JhBaxRtMPBfSVnkw1j4Bh6gCr1rCZcLjMM3+ksOXUf7skNI6jW4fhQ7G8SF3BoGlMbhrog7FhJn0MgN/EX61V4lxe7iLougZbjItlsogPoEE9NABU3yYyaRauca0wJhQLeTVdCSmVfEAN/Dvzq3h+1LjF4i/m8QDZT01ER7hFZq3wW+2QBYzXTaXX7YImf7wpjcAxMwq5md7iADUk2p7z4QfhT8Y+4u2GOF41Al0uJe7Pi0JAgqIJH4m+AodxTg6LZzs31pOwG2ogaeQM85IjYyJTEsjDOCI6g9f3miNvHyQWhgZ56ruPjT007QP3At0NbbI+hEadJ69D5VPbu/5UQxtkXvaM5UyqAVGTdlDE6kSTt13oHbfIYO9VTtCPQfw7hSGbxHkOvlRLEcSN8qt9yLYn6q2QWgCd28K7efodqyyux2MDn/AJmrvArwW7JVniIy6kEHepTiUh+TYdgePC1ie6y5bN2AoJkqRopJ5ySAdt69VzRXifEcM7Mbwa2g007xA5J1IyA5tCdyANK9TwHGQ9q25OrIpPqQJ+ddXwuXXEj8VjVqS8hrPS56DtxUVycUBrr9SJy+mwtNLVa1igedTZqZSTEcRctdFJmpuajZqH11NmuoWajym09WmiKpi0aeDFeC1fR6yHin5qjmnBqBjjSK9ODVWumNaNGLT3YBJ2AmsJfZ7js2skkzWqx+Ji0x9B8SKz1jHJOpK+6fyq+GK22TyN+B2H4hetxmUOPxAg+5hBrRcJ7QWm8Nx2t+V1e8T+8ozD4VWwmOtsIzW28iSp/xAUWwfA1v7WCfO0yv8ga0wRDN7s/gblhrjXUDhSR3VxXVjHhGX2h7684x99A2SNxoxnry5VvuPdl7GEsC4GcXDvbuAD4DpXnt25au3IIyxpE67AEydNTrU8auTGl0T4PAPa+ss+MDV0G4H3h09a1mFVMox2CvhL6R3to+HOvMFDswPquxBnQBeDYG/bcHD/Wga92Wy3B5pMH4SPI0Z4+UuNm+jtYxAQm4pt5C8ah2UQo03IAmNqGR2wxVATiN5sReLMQLtwnWIUtyX1NGOGYEBCSMgf6vxbWMbZOe2r9FaDB5yKF8Dsd42WC4Yy9okLdH47TEgSN9xVrtDjIu90CxlUS4xUpdZVjKL6zlZl0h45Cs9fKjL3Y3inaSLha2MoOJXEjfMmdFz2/RXzfKheE7UXbcZXIg3YOkhrz5rjesfnRe9w7D4ZQ10Z3aDlaYAEnUEb+wI5HODtQTF4rC3IXuQkBRmQsCTkVSTMz4ln+Y00UvYzbCWH4jaxQy3wNEFq14QBbUNOaRBJ8zrA5STWf41gDhbvgbPaJbu35OqmMw8vOoMTh2ssBMowlW5MOfoRzFHGAxGHdYJdFzgwcoVfaUTuSWBMEeebSHXy7XQnYIwt8MdY13JnKPMgamoOLIdH3AgEhYAOvhmIP51Vw1yOcVO4tsreLxRIksSfICP1qlUxe0MtXCQABM0W4fwy43l8IrP4PEMh09KL4fG3N4n1k/rWmtGibHB9nbPdFruIAfUC2BOnUtMUT4SQLShTIWV08oP61luG4y5P8A9W1c8jaZvyajnAcUWN1SoSGBCgEASCCADtsKjjfGW2VnuIZDVIrxUSVIWrptMjTQq4pl2NE8FxjkaFVEyVWEqElGzW28ap51L3lY5LjDnRfAY6dDV4zIuFBrPXVXDV1UEPMziDTDfNP7s9K7uSeVeAetsVMRIp63RUIwTA6CkbAuTR0Lsna+KcCDVc4F6t2MC1bQaBHHxFsAc2H5E/tQLC4HNvArRdp7JW0G6Np6xWZtcSYfYB9Z/SujE04kZpphq12dB2Ye+iXD+zHiEXQh65oj4GaAWeKN/sl/vP8A91HOFcUIIjCWXP4jdPyz0swxD3HuCDC2luNfXEgn2ZYjTkZ1rAq9q65L6E9TB+J516NxPB3u7S7iLCIkgqqkqsSDMTO015ut2yXOcActZ5UuHyCTNZ2YwdxDOHvELIkXbBvWx0MqGynzEGk7W37/AHz3rmW7INp2SSPEAfAGgjTqNPWq3AWwiuDp/wAa4k+XgExVrtfpabLnW3ntvll9RDrmOdQxOu/roeS18+x/AN4Gc8jMjhQ7ql227kFQWkADXbnIGp5VN2cw5uYnXckSByBidtRp0j1qLs/d1yDMcwbQW1kAAxLrDAdeXXSnLihbxQc7HuzHnbVVYaQN1n3jena2wLpF67hWu3rzAS1vLkVgpRQSoBYExlAI9MsHpWbxrFi63YMK5VsoDKyLI1GpUnSD1rX8bui1cNxQTZvJqu3hJkMup1DSTHOaz+MtWmIPfSpiZEMPa0cbkjLrHVetCAZAXGa4dSdw4A9GUz/yiiXAsmRg7BBlYgslyGYLITODAnaqeJJukC2vgSdNNSIzNoPTr8KIX7i2bDqy5bjZQuV4IBAYs9nVHUqYDr1qr6oRdmYw6knQAnz9KIrKq2a1pBAII0JGkmPTnVTC2N2YNHVeVWSXRCyNmtt4TIkg7xJ2OlM+6BHqwRYMNoJ1o5geJukafEA/pQK1cIMgc50rR8N7RgQHST5qpEfKjPoWJpuDdrXXRbt20SIJS3aOnlOU+6peC3w966cxdiJLMoUnXmATrrVvgfHcEVOfBpdYiCFYKwB+0AxHyqLs/hw1y86jKsqAOg1MflXItOzoq1QYikIqyMPSixVVkSF4MrotS9zUyoBTXu1VZUK8TG9xXWbcGmNeNNzsatDLH3JSxsJi/S0IYvXV0cyPBidwvSuGHWpQtNBrwaPWs4Wh0rjbHSlDV2atRrG5B0pyjyrs1MLUKDYE7arOHmNnX5hhWIwmH5nbpXofH7efD3BvAn4a15iuJfYEj0rr+HqmjmzXaNRhbC8rZPu/WjnDriqRL2LXm7Ake5QTWJwWGe6QCWM9STFH7HBlSCzCOh3+FGZNI1/GMcL9kol1r4XUkK6rtpBbX5CvNeO5FxJBQLB1GwE6iI8iK9R4Virn0V0t2wLca3GAEnpmP5Vgu1FpQFePZAUnQg5s2UN7lNJidSphl0QcG4pbtOGUwdgUtB2HmM5ADefkKNcRxIuznLXTetlRnuFrltz7DNoAGkDwiRBrF4O4ixMt5Lp/iP7VpcHxXOBbFkcglu37TPOrOxBZz0EgDpTzju0aL0BsAzW7pRi2ZHgrmKgMp6jbUbge8b0d4xbVxmQg6BmyhotO2gAZhLSBqec89yM4thCHnL9boSJEMN/iP0pnCuOG2RnBcTJtFiFdxIDOBvBMjrA2GlM1fzICdaZdwPF8gZLqhgwygkAgEggMDvoQrR/uwKTHDDsM9tty5CMTI8Fx1ExqRFseZPKluYdGDFGk27Ie6eXeFwpQA7xm/wAJqhcwB8RIHhtLd21yuBlPwYfGgkuwl7E4q1ZYHDsxbOWkAALGR7LgcxD3EI6AUHxl437hIVUzsSEUZbYJ1yov2V6CrP8A6cSbgmSlsXR0KaaiPUfEVfw3D7cWO8bJZxStlc691dtmCNNYmB6n1pk0ti7egZhsOwVja0dBL2210G7AVQ4rdRoKLlLbjTQ84jl/UCiOPxhKpIKX7eYPdViDcBy5NBswGYHrIoK1suZG/wCXlTQVu2GTpUhtlip8QMeVGeGW7N11nUTqFH1n90mD8apYO6uiXIE/a5ejdPWiT9nfC9xGC5ApgmCSdgse0dyD0BrTYsUGsXwazbt97Yvh1+1bPhuI3KV6bajSj/ZewbdgE+0/iPodvlr76x3DS9+4lq4Ax0JcaNlG4cx4jAiTrtXoK6enKuOafR1QJ+8NIbtRFqYWpaHJTdppaoia7NWoxLNctyKgDVzNTKwNFrvq6qeekp/UkLwRamlpbixSBZqJQeE0qNlpTIpAKwBLaU5rdOBpWesYr3LMgg7EEH315bfw5W6VOkE16uWrz/t1gyt0ONFcT7+dWwupEsquJWTEKm7AeQ1NXcFxAswCJJ2DPr6eHb41mrC61p+H30tjwLLVedvogqRtOEMilbmMuNfRRKoWi2pjYW9hG0DmOdQ8XKX1ci1CEEouWBHl5jSPShHC7svnZe+MyELEWgerc3iNh8a2+N4jbOGXvTmukk+FQqgbZQo2FcslT12WT/o8RxKqlxlIygcyNR0j5fGr1nHd2p7tgpIiVJNxlYeIFo0HLKPPkaMdpMEjqzKokgxoAQdoJ5jSsvh7TW2hlKNJ1YezG8DrXSmpLZJ6ejTGwrIXvXB3uUEIIHdosKgP4zoco2AJNCL+HzqHdSOjqInzj3VVw+rkMTkDS5G7CdFH4jRi7jjjLlu0qKgk+zsttZJPoqCP5eprU0a0wOuHdRAOYZgTHTqR6T8anuY26e9MNLoEP8AIbKPLwJp0EUWx/DlOJWzbIbSZQyIClyZBOw09xqE8Mm61uWGUNzOsED9aNpmpoH2cbdDKwJH1Aw55TbyKpUx6Cq6PC5GMgNIA2BMage6rmHwuZbhE+HSJOoM/tTbGEFywzLoVJHmCI/f5U1JC2xrRbdSw0O5PnUXEMGbR7xBpzHIzRDDWTisP4RmuLIKjUyozTHmoY/ympuyN61dzYfEzCqWBUjOUGrBQRqyCWA5gMOQpeQyjZSw3Bvpig2CM5IXKxAJcyQhO2Ywcv3tt6Zg8Xcsg2LwJUMYkeK2eeU75TzXbSd6o4e6+FusbZkeyw+y6zIB+AIPIgEVpeC4c4m8LlyWUDN4tSTyk89T8qSbrvoaKv9w32b4Z3aG4w8b9eS8h+vwouX1puelU1Ki3Q649MXauU0y5c6VgiExSNdqN6bFDQSQXaQuaZFONbRqZ2aupKSto1BIvSB6aBXGphFZjXBqaz09Lc1jHGkBpWFKVrBFVZoT2lwHfWSOY8S/rRQE0wmtdAqzyTDnIxB1O0UawsGM7QPu6BfQnnTe2XCO5vC4o8FyT6NzH9daoWb+kV225xVHI1xezWYPHrbB20kADWByOnORV3h2JUt3t+SApNq0ok3DsCxnwrp74rKYcydBmb5D1rSYFFQBm8Tnm36dBUZpR0ux4ty7LeL7QpftqjIFu5sysFyjwgkLl9djO9Z7i1m5dGo+yAGjkPZ/ryopes98eQS0O8d9NBtH8RJAA6mpO0nGcSmQSFseECxA0WAIYxJJG56nagvldLs1WjB4jCPbAzbDeOtSYTFBUbWGbTaSF6e+tSMO2IBi2gQQDkWJAHM++gPEeGLlhRB15fD+vKrKaemI4NbG8M4mbZa4ujEFFPMBvbPw0/mNXOC8cKXLt5/GxEDNqCzOrsT7lb41QxnArtuyLm6SVzKCVkZSf+YfEVSwmHdrZiBuTJjy060dNA2gz2d4gFXE5wWzhFGp+0l4Tp0OU+6o+zeLFsYhGWcyqYJiJzIT6/WA/y0O4ATLiOXWI0In51FbsPac6TmBGnx1+FZrbQU+i9wDiLWLrqDGddD0uIcyEf4l9HNRX8G6uHUwwaVII3U9RtqKnu8PtlVIDAiJadSecfoKL2cMBBEhMhIJg6gaTrsTE+vOKDe7RvBBhETQkQ+hPMAcwK0HDMQV1iFg5iMxk5iQdT+KIFRYjhPhzDWdRGwHu6UvAOMqme048YXwMBuTsD09ai3fRVKuw5mpM9V8MxK67gwfeJB9+vwNSZqRsqkmKXrpps100LGo4mkK1004ULNQxVpQaUimxRsAs0lJXVrMXg9KzVIUqC20tFLQbFIpwuxVq9hgBNU20o1QLJHuzTM9S2gI1qPQ7VqbN0KGppNSra0pr2oFCg2U+JYNb9s229Qeh5GvMeKYZsPcKMIjY9R1FesW+lD+O8GXELDiCPZbp5HyquOTiyWSKkjzrCXyIJmJExRpcczCF/wDFZ7FWXsubVwZWXl16MOoNX+GGQdYHOuh0tkN9B6zjsgCjxBWFyNYe4PZLdVXWBQ3H457ry/iYzoTzPMCnHGqLZg+LUab76VV4NfyXRdjOymUU6jP9kt1AOsVNLTkyiXhBVeI3sMv0e5KiRJG8kL4WneOnLWl4DZ+k3lt8zO/Lff8AOoO0GPN22qx4llmb7TXGMsxNT9jmKZ7oUtAAO4jM6pckjbws2v4hU8dvG5NUymaPGagnaCuOEWXTTKCDGh1UAaeW+28UPwfDVdMyoQmUFjrABIEk8hLAURxYU2Zkd5m5sDIh5JWNBqu/M1QsY9ggQlgraBRABWWkEA6nNqJ6UYvROiGxwcd4Qo56aeszTuIcLCsA3LX9hU3DcdlxCQRAcasDtzny5+VXe0V5rt1nZT3ZWVyKQGUSAQeX+dNfzC1opYC0CrbagxO0jlVRrw7xF5f6OIGqtPMc5b5DpTOzt2LxUyRoBzadYy+evviiPafB/wDyGNoRBV1gkwdDMnUw2k9V86ZumBLQSwOIzrbRoCoVz5piPCIIBByka6EHU+VZbj+CKXCyEAhjGXbQ8vLpV3hmPy3srNAYRLawNhOvpR/EWEZgxXVQBvIJAjPHXbSpuXFlIrkR8PxJu2rbMmRwpV9GBfWVYyfUadBVg0gNIak2WSpHClpK6gEQmlmkIriaxjs1dmphpJrGJg1LUU11GwBxGkbVGMPOtG7Vq2LciKz1/FFWMbU1IXZbCmIJqF7QmoreKJpMVeGkGikjNst3sL4dKFAFTRG1ipFVcTvpQYV+Sa3dJ0qZrR61FbWBS27pnWglozYuTKasO4K00vmqpiLtZ2ZUDeNcMt4lcrjUeyw3H7isJxHhF3CN4pK/ZYbH/OvSCedLfuK6FHUMpEEHanjkaFlBM8ja4XYAaCffrvWm4TaRFnc+dLxPsqVYtYMj7hOo9DzoM1+5aJV1KmeYI08qrJrIqRJXB2y/xPFL7IG9HuF3msWciMPHmDxGYrcVPB8/n5VjLb5mE9a1eFuZyQN4DKdN1CqfdAU/ymtPSUUCLbbZNxe0UAEyCDGkFTsRy1gcx+tQYxD3NuYlczCIk5iS0x0IPpIqXilzMLbaZiAWAmAT6+/rE1dxeHBS3E5GRTIOofICVjnBzgR51L2GMut765CRudRA92wrV45PFkz5chPdqHDeC5MICNJGTYnXMvWsfxCybLpI2IKkahlOxB9K1XFzYPdOmYBmJYyCchA0iIkQfWnl2gR6ZmmuFLwuIYIdfKCNj+tehXkD2VvzqM6EPzF08wdlkEFh7MhhsZ82xxyupP3wTpoVEEMPmPdWuTientEobZGXfKuU6gcgBOvKmmumCIMu8NV8QCp8G/4gN8jR9oHTpppWhFCbF1RdbJOoGwzCfM9dKL2UJ5VGe+2dOODrQlcTVxcHNceHnrU9FfTkUZpM1WWwDeVMOAccvnRFcJLwQhqQ1MuFcfZP51He9I9awtERNcDXBqUmsASurorqwQmlw7A0y7aIp1q2RrVvD3Ax8VUqyd0UCYFVnUmi2NC7Ch4t60o26EUkRVmzb5mo7i1ZzStN0he2Q3LkHSktPzpsgCoFuUPyEureiqrNmNI7aVHb0NDsL0WEflSNTMk602lYUPIqtisGtxSHAYRz5e/lVp7gihN6+bmmy/nRimw0ZnGcEyXPqGLLrv8AZ8s3Or+F4RfBVl3VgZn4j3iR760WDw4FGcOi08sjMsSA2OwrXgCyQ+niAAkAHeNySd+lNtcOuFFVwNDyJ1WNJHUciK0wArgRUvUYywxMrf7Ld5ozGOQ6VaHZZYEljG0n+utaVLi1OHFD1Je4fTj7GabsrbYAMJAMiSedW8N2Ytrsg+FH7ZFWFYUrk32wqKXSBFvhYHKphg45UUAFcVoFYg0WK7uqvlRUZt0C6ZUNmk7irgFI4rBKgsUj4UHcVdKf16U5bda2BpAa7wtDuvvGn5VSvcG+6Y8j+9aY2qY1mm5sk8cWZBuGXegP8w/WurWfR66jzE9FAsDw+6hc611dV/JxoXD71Oo1rq6l8jLobepU2rq6j4B5Kz1Bb3rq6kGFuUwUldTR7AwhhdqrXd66urS7BHoq8TPgPu/Oh9mlrqaP0lI9hLCmilvYV1dUJnQiyd66urqixkOy7etW1rq6sKxy71bFdXUwCRacaWurDIYa7pXV1EqjgP699OPP+udLXUQi/wCf51OB+Zrq6sKxp3+FR/vSV1KYZc3rq6upgn//2Q=="/>
          <p:cNvSpPr>
            <a:spLocks noChangeAspect="1" noChangeArrowheads="1"/>
          </p:cNvSpPr>
          <p:nvPr/>
        </p:nvSpPr>
        <p:spPr bwMode="auto">
          <a:xfrm>
            <a:off x="155575" y="-1538288"/>
            <a:ext cx="428625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6" name="AutoShape 18" descr="data:image/jpeg;base64,/9j/4AAQSkZJRgABAQAAAQABAAD/2wCEAAkGBxQSEhUUEhQWFRQWFBUVFRUUFBQWFRQUFRcWFhQUFRQYHCggGBolHBQUITEhJSkrLi4uFx8zODMsNygtLisBCgoKDg0OGxAQGywlICQsLCwsLCwsLCwsLCwsLCwsLCwsLCwsLCwsLCwsLCwsLCwsLCwsLCwsLCwsLCwsLCwsLP/AABEIAMIBAwMBIgACEQEDEQH/xAAbAAABBQEBAAAAAAAAAAAAAAAFAQIDBAYAB//EAEUQAAIBAgQDBQQIAwQJBQAAAAECEQADBBIhMQVBUQYTImFxMoGRoRQjQlJiscHRcoLwB5Ki4TNDU2OTssLS8RUXJDRU/8QAGgEAAwEBAQEAAAAAAAAAAAAAAQIDAAQFBv/EACoRAAICAgIBAgUEAwAAAAAAAAABAhEDIRIxQRNRBCIyQmFScYGRFKGx/9oADAMBAAIRAxEAPwA7g8QFaKtu0sKDXDFwUaVJANeadRZv2xloS8bUSA0oZiFhqWSGTIBYBNXbOHEVXurFXMMdK5si8nRjl4A/EcPlMiobRzCi/EBIodhE1quOVxJzVMTC2AdDVTj/AAUvaOQSy+IDrG4+H6UXyAGrYfSqchFo8lW5FWbN+j/aXs9mJu2RqdWQcz1X9qyBcrodI61X6kdUMiaDdvE1ZTE1nlxFTJiqnKDKqSNJbxFSLiKz6YyplxlScGOpIPfSKab1CFxdO+lUOLHUkFRiKXv6EHFUoxFaiikgt31cLtDBfpe/oUHkgotz9KZ31DvpP9e6mNiqHEHIJNeqC5fofcxfn5AdfKpcVwrFZQRYvQwBB7tiYPkBp76rDDOXSJTyxj2wfjcTLabCo0xNVLqFTDAg9CIPwNIAaq8bWmb1UEkvVPbv/lQhXqZbtK4B9Swst/8AOpUxVCu8PWa76RFLwDzDQvj+jXUG+kiuocGDkbhJZ60NswKAYAy00fVhFVPHOV9agxQk1eVRFVMRA1pX0FFe5qKfhDyqHvp2qxh9K55rRWPY7Fp4aCF4NaG4JFZ/GrBoYX4GyLyWLVyYq6RpQ/ApNX8ToskgAbk6Croiysd6zvaa/hVB7y2LtwDZWyt5BnG3prVfjnaOZt2DrzbmfSsz9Ga4rHnXZjwqP1v+CMsjf0gXF3GZjlXuxyUFjH8zamus4e4xyrJaJAEyfStPwTDpeBzjxIPH1KffH8J38qZxnCNhMQjgQVKuJ5jce403NXxBvuzOi3dG5YR1q0tm9kDicpmDGmm/5ivV+03C7dzh4v2gIBBBj/V3AGX4Tl9VND+wWLQ4G/aYAlO9Kgxs6j9bfzqXrXG6KK0+zzzAi9cfIglsrNEclUsT8AaS/evIYYQehBBo/wBmsYLWMz/hdfcylT+dP7ZY76RfLQBmcbDkAFHyFPrlVA9WfuwDda8gBZIBCmYOzDMvxGtOwmIuvOW2WyjM2UE5RIEnTQSQPfWo4zxUd3ljQmduSjKseQAioezF4IhXY3mBc9EQkqPTUn1jpStrjbRRZp2lYCbFuu9thWj4NwK5ixNi7ZYiMyMzJcT1Qrt5iRUPaO531/u7KgZjooOiDnJPIdalvYB8MBesFlQHKl3YuyxmYeRPLpFaPpquSDLLl+1hux/Z7fPt3ba+mZv0FF8F/Z5ZWDduPc8lART5czHvp/YztkMT9Vehbw2I0W56Dk3lz5dK2FeljwYWrijz8nxXxF02DuG8HsWB9VbVT96JY+rHWrpqTLSZa6Eq6OdyvbGkAiCAR0IkfCqOI4Jhn9rD2T620/aiIFLFbiZZGugDc7H4Nv8AUKP4S4/I1Tu/2f4M7I6/w3D/ANUitXFJQ4QfaQVmyLqT/sxL/wBm2H+zdvD1KH/pFQN/Znb5X396Kf1re0lK8GN/ah18XmX3MwH/ALZJ/wDob/hj/upK9Arq3oY/0h/zM/6v+HmNi9lNF8NjQedBK4MRtXg2mejVGtGJGWlZAyGs/YxRIii1i54azAUbIysRUzXoqDEvlM0jXARUpIdMtnHQKGX78mmXb1QzUuPF2WvkqCS45LaFnIAA+PkOp8qxPFOO3L5hmj8CnwJ5fiPU/lUnaTFeyu4BmBprBE/OPeaE8PwYJ+7BOYNMbgCdzz1I20r08MeEeXl/6OLI+T4jcVgGWHWZGs/rR7s/fS4C0DSBeWPZnQXAPuydenvq92Yw64hCFMgAEj7ST1HSZoTxXh17AXxdQaA8xKsp3VhzUiQRQlPlryaK4jMerYLFi4B7LAlT7LofaU/hYEj31qu1/C7eJwC4iwcwtQAd2Nhz4Q0faRiUPlBqTiFzBY/AlrbZLtoSiOfEq6TZJ+2oklW6aGsPgeI3LKPbDHI2hXcGd9Klbe/KG/AW7PdpyuCu4R9R9knkJkj4kn+Y0C4djWtG4FMBhGnOoRhW8RUGVMMI1U9COVWX4UxsLeBGUzpz00qqil/IpSsXyHn1rmxRZgSdj8OtGsb2byixBlruSF00zgRrz3FdxfsZdtYjuFl3AJYAagAST5iKZSizUwRjMYHIE6VL9Ny7co+XKh1zBXFcrlJKzIgzA5xUaXNZ503FAug7gr5Ek+0258vuii+L4pcxSJYzZbVvdj7KzvHU+VZVLpPlRHC3gIB9kcuv70so+fJkzWYjg+XDC+mW1aQAW5P1l5t2c+fpoABHU6nsL2rGKXurp+uUaH/aKOf8Q5/HrXm9zEd9HeMUtDZR7Tfwg7epo5icFdsJaxaIMPaBi0B7TR9tidXJ1mYHQAVsWV4ns2TGsiPWq6hnAeMpirK3F32dfuuNx6agjyIojmr1lJNWjzWmnTHTSE0ldTAFmupuakzVjDppDUfeVxehYUrHzXVBmpaIOJ5eGp6moVpxaK+daPZLCvFWrOPjQ0OV6UihRi9jsUGFVrJMVCKkS5FYwlxTNV8di+6QtudgOpOgq1caaAcevZiEB8zG9NCHOVAlLirAlviAdiLxME+0APCfTpWi4ZwZGYPnLKdoIKk6bnlttQvC8IV9P/NOtYbEYN81omOYIBVh0KnQ11T9iMWTvh8Rw++t62SCDMxow5qw2I6it/xDt3gsZgily1luxBUjRW+8jdPKhvBe0eCxFs2sWrWSeQBZCTzRvaRvIyKwXErK2rrZdUk5SYkrJiY02rne/lfZZJPbGCFYhToTpU1lct5RcU5G8ImfaOg286gTCd9bBtN4hLEec8vIAD51osDw88QssqLN+3oV55tT8wpgnoRvE0dLsTsk4JhBaxRtMPBfSVnkw1j4Bh6gCr1rCZcLjMM3+ksOXUf7skNI6jW4fhQ7G8SF3BoGlMbhrog7FhJn0MgN/EX61V4lxe7iLougZbjItlsogPoEE9NABU3yYyaRauca0wJhQLeTVdCSmVfEAN/Dvzq3h+1LjF4i/m8QDZT01ER7hFZq3wW+2QBYzXTaXX7YImf7wpjcAxMwq5md7iADUk2p7z4QfhT8Y+4u2GOF41Al0uJe7Pi0JAgqIJH4m+AodxTg6LZzs31pOwG2ogaeQM85IjYyJTEsjDOCI6g9f3miNvHyQWhgZ56ruPjT007QP3At0NbbI+hEadJ69D5VPbu/5UQxtkXvaM5UyqAVGTdlDE6kSTt13oHbfIYO9VTtCPQfw7hSGbxHkOvlRLEcSN8qt9yLYn6q2QWgCd28K7efodqyyux2MDn/AJmrvArwW7JVniIy6kEHepTiUh+TYdgePC1ie6y5bN2AoJkqRopJ5ySAdt69VzRXifEcM7Mbwa2g007xA5J1IyA5tCdyANK9TwHGQ9q25OrIpPqQJ+ddXwuXXEj8VjVqS8hrPS56DtxUVycUBrr9SJy+mwtNLVa1igedTZqZSTEcRctdFJmpuajZqH11NmuoWajym09WmiKpi0aeDFeC1fR6yHin5qjmnBqBjjSK9ODVWumNaNGLT3YBJ2AmsJfZ7js2skkzWqx+Ji0x9B8SKz1jHJOpK+6fyq+GK22TyN+B2H4hetxmUOPxAg+5hBrRcJ7QWm8Nx2t+V1e8T+8ozD4VWwmOtsIzW28iSp/xAUWwfA1v7WCfO0yv8ga0wRDN7s/gblhrjXUDhSR3VxXVjHhGX2h7684x99A2SNxoxnry5VvuPdl7GEsC4GcXDvbuAD4DpXnt25au3IIyxpE67AEydNTrU8auTGl0T4PAPa+ss+MDV0G4H3h09a1mFVMox2CvhL6R3to+HOvMFDswPquxBnQBeDYG/bcHD/Wga92Wy3B5pMH4SPI0Z4+UuNm+jtYxAQm4pt5C8ah2UQo03IAmNqGR2wxVATiN5sReLMQLtwnWIUtyX1NGOGYEBCSMgf6vxbWMbZOe2r9FaDB5yKF8Dsd42WC4Yy9okLdH47TEgSN9xVrtDjIu90CxlUS4xUpdZVjKL6zlZl0h45Cs9fKjL3Y3inaSLha2MoOJXEjfMmdFz2/RXzfKheE7UXbcZXIg3YOkhrz5rjesfnRe9w7D4ZQ10Z3aDlaYAEnUEb+wI5HODtQTF4rC3IXuQkBRmQsCTkVSTMz4ln+Y00UvYzbCWH4jaxQy3wNEFq14QBbUNOaRBJ8zrA5STWf41gDhbvgbPaJbu35OqmMw8vOoMTh2ssBMowlW5MOfoRzFHGAxGHdYJdFzgwcoVfaUTuSWBMEeebSHXy7XQnYIwt8MdY13JnKPMgamoOLIdH3AgEhYAOvhmIP51Vw1yOcVO4tsreLxRIksSfICP1qlUxe0MtXCQABM0W4fwy43l8IrP4PEMh09KL4fG3N4n1k/rWmtGibHB9nbPdFruIAfUC2BOnUtMUT4SQLShTIWV08oP61luG4y5P8A9W1c8jaZvyajnAcUWN1SoSGBCgEASCCADtsKjjfGW2VnuIZDVIrxUSVIWrptMjTQq4pl2NE8FxjkaFVEyVWEqElGzW28ap51L3lY5LjDnRfAY6dDV4zIuFBrPXVXDV1UEPMziDTDfNP7s9K7uSeVeAetsVMRIp63RUIwTA6CkbAuTR0Lsna+KcCDVc4F6t2MC1bQaBHHxFsAc2H5E/tQLC4HNvArRdp7JW0G6Np6xWZtcSYfYB9Z/SujE04kZpphq12dB2Ye+iXD+zHiEXQh65oj4GaAWeKN/sl/vP8A91HOFcUIIjCWXP4jdPyz0swxD3HuCDC2luNfXEgn2ZYjTkZ1rAq9q65L6E9TB+J516NxPB3u7S7iLCIkgqqkqsSDMTO015ut2yXOcActZ5UuHyCTNZ2YwdxDOHvELIkXbBvWx0MqGynzEGk7W37/AHz3rmW7INp2SSPEAfAGgjTqNPWq3AWwiuDp/wAa4k+XgExVrtfpabLnW3ntvll9RDrmOdQxOu/roeS18+x/AN4Gc8jMjhQ7ql227kFQWkADXbnIGp5VN2cw5uYnXckSByBidtRp0j1qLs/d1yDMcwbQW1kAAxLrDAdeXXSnLihbxQc7HuzHnbVVYaQN1n3jena2wLpF67hWu3rzAS1vLkVgpRQSoBYExlAI9MsHpWbxrFi63YMK5VsoDKyLI1GpUnSD1rX8bui1cNxQTZvJqu3hJkMup1DSTHOaz+MtWmIPfSpiZEMPa0cbkjLrHVetCAZAXGa4dSdw4A9GUz/yiiXAsmRg7BBlYgslyGYLITODAnaqeJJukC2vgSdNNSIzNoPTr8KIX7i2bDqy5bjZQuV4IBAYs9nVHUqYDr1qr6oRdmYw6knQAnz9KIrKq2a1pBAII0JGkmPTnVTC2N2YNHVeVWSXRCyNmtt4TIkg7xJ2OlM+6BHqwRYMNoJ1o5geJukafEA/pQK1cIMgc50rR8N7RgQHST5qpEfKjPoWJpuDdrXXRbt20SIJS3aOnlOU+6peC3w966cxdiJLMoUnXmATrrVvgfHcEVOfBpdYiCFYKwB+0AxHyqLs/hw1y86jKsqAOg1MflXItOzoq1QYikIqyMPSixVVkSF4MrotS9zUyoBTXu1VZUK8TG9xXWbcGmNeNNzsatDLH3JSxsJi/S0IYvXV0cyPBidwvSuGHWpQtNBrwaPWs4Wh0rjbHSlDV2atRrG5B0pyjyrs1MLUKDYE7arOHmNnX5hhWIwmH5nbpXofH7efD3BvAn4a15iuJfYEj0rr+HqmjmzXaNRhbC8rZPu/WjnDriqRL2LXm7Ake5QTWJwWGe6QCWM9STFH7HBlSCzCOh3+FGZNI1/GMcL9kol1r4XUkK6rtpBbX5CvNeO5FxJBQLB1GwE6iI8iK9R4Virn0V0t2wLca3GAEnpmP5Vgu1FpQFePZAUnQg5s2UN7lNJidSphl0QcG4pbtOGUwdgUtB2HmM5ADefkKNcRxIuznLXTetlRnuFrltz7DNoAGkDwiRBrF4O4ixMt5Lp/iP7VpcHxXOBbFkcglu37TPOrOxBZz0EgDpTzju0aL0BsAzW7pRi2ZHgrmKgMp6jbUbge8b0d4xbVxmQg6BmyhotO2gAZhLSBqec89yM4thCHnL9boSJEMN/iP0pnCuOG2RnBcTJtFiFdxIDOBvBMjrA2GlM1fzICdaZdwPF8gZLqhgwygkAgEggMDvoQrR/uwKTHDDsM9tty5CMTI8Fx1ExqRFseZPKluYdGDFGk27Ie6eXeFwpQA7xm/wAJqhcwB8RIHhtLd21yuBlPwYfGgkuwl7E4q1ZYHDsxbOWkAALGR7LgcxD3EI6AUHxl437hIVUzsSEUZbYJ1yov2V6CrP8A6cSbgmSlsXR0KaaiPUfEVfw3D7cWO8bJZxStlc691dtmCNNYmB6n1pk0ti7egZhsOwVja0dBL2210G7AVQ4rdRoKLlLbjTQ84jl/UCiOPxhKpIKX7eYPdViDcBy5NBswGYHrIoK1suZG/wCXlTQVu2GTpUhtlip8QMeVGeGW7N11nUTqFH1n90mD8apYO6uiXIE/a5ejdPWiT9nfC9xGC5ApgmCSdgse0dyD0BrTYsUGsXwazbt97Yvh1+1bPhuI3KV6bajSj/ZewbdgE+0/iPodvlr76x3DS9+4lq4Ax0JcaNlG4cx4jAiTrtXoK6enKuOafR1QJ+8NIbtRFqYWpaHJTdppaoia7NWoxLNctyKgDVzNTKwNFrvq6qeekp/UkLwRamlpbixSBZqJQeE0qNlpTIpAKwBLaU5rdOBpWesYr3LMgg7EEH315bfw5W6VOkE16uWrz/t1gyt0ONFcT7+dWwupEsquJWTEKm7AeQ1NXcFxAswCJJ2DPr6eHb41mrC61p+H30tjwLLVedvogqRtOEMilbmMuNfRRKoWi2pjYW9hG0DmOdQ8XKX1ci1CEEouWBHl5jSPShHC7svnZe+MyELEWgerc3iNh8a2+N4jbOGXvTmukk+FQqgbZQo2FcslT12WT/o8RxKqlxlIygcyNR0j5fGr1nHd2p7tgpIiVJNxlYeIFo0HLKPPkaMdpMEjqzKokgxoAQdoJ5jSsvh7TW2hlKNJ1YezG8DrXSmpLZJ6ejTGwrIXvXB3uUEIIHdosKgP4zoco2AJNCL+HzqHdSOjqInzj3VVw+rkMTkDS5G7CdFH4jRi7jjjLlu0qKgk+zsttZJPoqCP5eprU0a0wOuHdRAOYZgTHTqR6T8anuY26e9MNLoEP8AIbKPLwJp0EUWx/DlOJWzbIbSZQyIClyZBOw09xqE8Mm61uWGUNzOsED9aNpmpoH2cbdDKwJH1Aw55TbyKpUx6Cq6PC5GMgNIA2BMage6rmHwuZbhE+HSJOoM/tTbGEFywzLoVJHmCI/f5U1JC2xrRbdSw0O5PnUXEMGbR7xBpzHIzRDDWTisP4RmuLIKjUyozTHmoY/ympuyN61dzYfEzCqWBUjOUGrBQRqyCWA5gMOQpeQyjZSw3Bvpig2CM5IXKxAJcyQhO2Ywcv3tt6Zg8Xcsg2LwJUMYkeK2eeU75TzXbSd6o4e6+FusbZkeyw+y6zIB+AIPIgEVpeC4c4m8LlyWUDN4tSTyk89T8qSbrvoaKv9w32b4Z3aG4w8b9eS8h+vwouX1puelU1Ki3Q649MXauU0y5c6VgiExSNdqN6bFDQSQXaQuaZFONbRqZ2aupKSto1BIvSB6aBXGphFZjXBqaz09Lc1jHGkBpWFKVrBFVZoT2lwHfWSOY8S/rRQE0wmtdAqzyTDnIxB1O0UawsGM7QPu6BfQnnTe2XCO5vC4o8FyT6NzH9daoWb+kV225xVHI1xezWYPHrbB20kADWByOnORV3h2JUt3t+SApNq0ok3DsCxnwrp74rKYcydBmb5D1rSYFFQBm8Tnm36dBUZpR0ux4ty7LeL7QpftqjIFu5sysFyjwgkLl9djO9Z7i1m5dGo+yAGjkPZ/ryopes98eQS0O8d9NBtH8RJAA6mpO0nGcSmQSFseECxA0WAIYxJJG56nagvldLs1WjB4jCPbAzbDeOtSYTFBUbWGbTaSF6e+tSMO2IBi2gQQDkWJAHM++gPEeGLlhRB15fD+vKrKaemI4NbG8M4mbZa4ujEFFPMBvbPw0/mNXOC8cKXLt5/GxEDNqCzOrsT7lb41QxnArtuyLm6SVzKCVkZSf+YfEVSwmHdrZiBuTJjy060dNA2gz2d4gFXE5wWzhFGp+0l4Tp0OU+6o+zeLFsYhGWcyqYJiJzIT6/WA/y0O4ATLiOXWI0In51FbsPac6TmBGnx1+FZrbQU+i9wDiLWLrqDGddD0uIcyEf4l9HNRX8G6uHUwwaVII3U9RtqKnu8PtlVIDAiJadSecfoKL2cMBBEhMhIJg6gaTrsTE+vOKDe7RvBBhETQkQ+hPMAcwK0HDMQV1iFg5iMxk5iQdT+KIFRYjhPhzDWdRGwHu6UvAOMqme048YXwMBuTsD09ai3fRVKuw5mpM9V8MxK67gwfeJB9+vwNSZqRsqkmKXrpps100LGo4mkK1004ULNQxVpQaUimxRsAs0lJXVrMXg9KzVIUqC20tFLQbFIpwuxVq9hgBNU20o1QLJHuzTM9S2gI1qPQ7VqbN0KGppNSra0pr2oFCg2U+JYNb9s229Qeh5GvMeKYZsPcKMIjY9R1FesW+lD+O8GXELDiCPZbp5HyquOTiyWSKkjzrCXyIJmJExRpcczCF/wDFZ7FWXsubVwZWXl16MOoNX+GGQdYHOuh0tkN9B6zjsgCjxBWFyNYe4PZLdVXWBQ3H457ry/iYzoTzPMCnHGqLZg+LUab76VV4NfyXRdjOymUU6jP9kt1AOsVNLTkyiXhBVeI3sMv0e5KiRJG8kL4WneOnLWl4DZ+k3lt8zO/Lff8AOoO0GPN22qx4llmb7TXGMsxNT9jmKZ7oUtAAO4jM6pckjbws2v4hU8dvG5NUymaPGagnaCuOEWXTTKCDGh1UAaeW+28UPwfDVdMyoQmUFjrABIEk8hLAURxYU2Zkd5m5sDIh5JWNBqu/M1QsY9ggQlgraBRABWWkEA6nNqJ6UYvROiGxwcd4Qo56aeszTuIcLCsA3LX9hU3DcdlxCQRAcasDtzny5+VXe0V5rt1nZT3ZWVyKQGUSAQeX+dNfzC1opYC0CrbagxO0jlVRrw7xF5f6OIGqtPMc5b5DpTOzt2LxUyRoBzadYy+evviiPafB/wDyGNoRBV1gkwdDMnUw2k9V86ZumBLQSwOIzrbRoCoVz5piPCIIBByka6EHU+VZbj+CKXCyEAhjGXbQ8vLpV3hmPy3srNAYRLawNhOvpR/EWEZgxXVQBvIJAjPHXbSpuXFlIrkR8PxJu2rbMmRwpV9GBfWVYyfUadBVg0gNIak2WSpHClpK6gEQmlmkIriaxjs1dmphpJrGJg1LUU11GwBxGkbVGMPOtG7Vq2LciKz1/FFWMbU1IXZbCmIJqF7QmoreKJpMVeGkGikjNst3sL4dKFAFTRG1ipFVcTvpQYV+Sa3dJ0qZrR61FbWBS27pnWglozYuTKasO4K00vmqpiLtZ2ZUDeNcMt4lcrjUeyw3H7isJxHhF3CN4pK/ZYbH/OvSCedLfuK6FHUMpEEHanjkaFlBM8ja4XYAaCffrvWm4TaRFnc+dLxPsqVYtYMj7hOo9DzoM1+5aJV1KmeYI08qrJrIqRJXB2y/xPFL7IG9HuF3msWciMPHmDxGYrcVPB8/n5VjLb5mE9a1eFuZyQN4DKdN1CqfdAU/ymtPSUUCLbbZNxe0UAEyCDGkFTsRy1gcx+tQYxD3NuYlczCIk5iS0x0IPpIqXilzMLbaZiAWAmAT6+/rE1dxeHBS3E5GRTIOofICVjnBzgR51L2GMut765CRudRA92wrV45PFkz5chPdqHDeC5MICNJGTYnXMvWsfxCybLpI2IKkahlOxB9K1XFzYPdOmYBmJYyCchA0iIkQfWnl2gR6ZmmuFLwuIYIdfKCNj+tehXkD2VvzqM6EPzF08wdlkEFh7MhhsZ82xxyupP3wTpoVEEMPmPdWuTientEobZGXfKuU6gcgBOvKmmumCIMu8NV8QCp8G/4gN8jR9oHTpppWhFCbF1RdbJOoGwzCfM9dKL2UJ5VGe+2dOODrQlcTVxcHNceHnrU9FfTkUZpM1WWwDeVMOAccvnRFcJLwQhqQ1MuFcfZP51He9I9awtERNcDXBqUmsASurorqwQmlw7A0y7aIp1q2RrVvD3Ax8VUqyd0UCYFVnUmi2NC7Ch4t60o26EUkRVmzb5mo7i1ZzStN0he2Q3LkHSktPzpsgCoFuUPyEureiqrNmNI7aVHb0NDsL0WEflSNTMk602lYUPIqtisGtxSHAYRz5e/lVp7gihN6+bmmy/nRimw0ZnGcEyXPqGLLrv8AZ8s3Or+F4RfBVl3VgZn4j3iR760WDw4FGcOi08sjMsSA2OwrXgCyQ+niAAkAHeNySd+lNtcOuFFVwNDyJ1WNJHUciK0wArgRUvUYywxMrf7Ld5ozGOQ6VaHZZYEljG0n+utaVLi1OHFD1Je4fTj7GabsrbYAMJAMiSedW8N2Ytrsg+FH7ZFWFYUrk32wqKXSBFvhYHKphg45UUAFcVoFYg0WK7uqvlRUZt0C6ZUNmk7irgFI4rBKgsUj4UHcVdKf16U5bda2BpAa7wtDuvvGn5VSvcG+6Y8j+9aY2qY1mm5sk8cWZBuGXegP8w/WurWfR66jzE9FAsDw+6hc611dV/JxoXD71Oo1rq6l8jLobepU2rq6j4B5Kz1Bb3rq6kGFuUwUldTR7AwhhdqrXd66urS7BHoq8TPgPu/Oh9mlrqaP0lI9hLCmilvYV1dUJnQiyd66urqixkOy7etW1rq6sKxy71bFdXUwCRacaWurDIYa7pXV1EqjgP699OPP+udLXUQi/wCf51OB+Zrq6sKxp3+FR/vSV1KYZc3rq6upgn//2Q=="/>
          <p:cNvSpPr>
            <a:spLocks noChangeAspect="1" noChangeArrowheads="1"/>
          </p:cNvSpPr>
          <p:nvPr/>
        </p:nvSpPr>
        <p:spPr bwMode="auto">
          <a:xfrm>
            <a:off x="155575" y="-1538288"/>
            <a:ext cx="428625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8" name="Picture 20" descr="https://encrypted-tbn2.gstatic.com/images?q=tbn:ANd9GcSxSz8Rr-6qeFrGl1TwBIbOcMzfQQ4UrblBEH0Q7edhKvoxQhThz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1693849" cy="1600199"/>
          </a:xfrm>
          <a:prstGeom prst="rect">
            <a:avLst/>
          </a:prstGeom>
          <a:noFill/>
        </p:spPr>
      </p:pic>
      <p:pic>
        <p:nvPicPr>
          <p:cNvPr id="7190" name="Picture 22" descr="http://thumbs.dreamstime.com/z/turtle-fossil-2708827.jpg"/>
          <p:cNvPicPr>
            <a:picLocks noChangeAspect="1" noChangeArrowheads="1"/>
          </p:cNvPicPr>
          <p:nvPr/>
        </p:nvPicPr>
        <p:blipFill>
          <a:blip r:embed="rId7" cstate="print"/>
          <a:srcRect b="12568"/>
          <a:stretch>
            <a:fillRect/>
          </a:stretch>
        </p:blipFill>
        <p:spPr bwMode="auto">
          <a:xfrm>
            <a:off x="3276600" y="5029200"/>
            <a:ext cx="2828925" cy="1828800"/>
          </a:xfrm>
          <a:prstGeom prst="rect">
            <a:avLst/>
          </a:prstGeom>
          <a:noFill/>
        </p:spPr>
      </p:pic>
      <p:pic>
        <p:nvPicPr>
          <p:cNvPr id="7192" name="Picture 24" descr="http://geology.com/articles/green-river-fossils/fossil-insect-l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0"/>
            <a:ext cx="2514600" cy="1620521"/>
          </a:xfrm>
          <a:prstGeom prst="rect">
            <a:avLst/>
          </a:prstGeom>
          <a:noFill/>
        </p:spPr>
      </p:pic>
      <p:pic>
        <p:nvPicPr>
          <p:cNvPr id="7194" name="Picture 26" descr="http://bama.ua.edu/%7Erbuta/scm/ucm0109r-par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" y="0"/>
            <a:ext cx="5190684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5715000" cy="55626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Fossil </a:t>
            </a:r>
            <a:r>
              <a:rPr lang="en-US" u="sng" dirty="0"/>
              <a:t>age</a:t>
            </a:r>
            <a:r>
              <a:rPr lang="en-US" dirty="0"/>
              <a:t> can be determined by </a:t>
            </a:r>
            <a:r>
              <a:rPr lang="en-US" u="sng" dirty="0"/>
              <a:t>two</a:t>
            </a:r>
            <a:r>
              <a:rPr lang="en-US" dirty="0"/>
              <a:t> basic methods</a:t>
            </a:r>
            <a:endParaRPr lang="en-US" sz="2800" dirty="0"/>
          </a:p>
          <a:p>
            <a:pPr lvl="1"/>
            <a:r>
              <a:rPr lang="en-US" sz="3200" u="sng" dirty="0"/>
              <a:t>Relative dating</a:t>
            </a:r>
            <a:r>
              <a:rPr lang="en-US" sz="3200" dirty="0"/>
              <a:t> looks at fossil location in a particular layer of rock</a:t>
            </a:r>
            <a:endParaRPr lang="en-US" sz="2800" dirty="0"/>
          </a:p>
          <a:p>
            <a:pPr lvl="2"/>
            <a:r>
              <a:rPr lang="en-US" dirty="0"/>
              <a:t>Older rock layers are </a:t>
            </a:r>
            <a:r>
              <a:rPr lang="en-US" u="sng" dirty="0"/>
              <a:t>under</a:t>
            </a:r>
            <a:r>
              <a:rPr lang="en-US" dirty="0"/>
              <a:t> newer rock </a:t>
            </a:r>
            <a:r>
              <a:rPr lang="en-US" dirty="0" smtClean="0"/>
              <a:t>layers</a:t>
            </a:r>
          </a:p>
          <a:p>
            <a:pPr lvl="1"/>
            <a:r>
              <a:rPr lang="en-US" sz="2800" u="sng" dirty="0" smtClean="0"/>
              <a:t>Radiometric dating</a:t>
            </a:r>
            <a:r>
              <a:rPr lang="en-US" sz="2800" dirty="0" smtClean="0"/>
              <a:t> compares the amount of radioactive element with the amount of nonradioactive element in a rock</a:t>
            </a:r>
            <a:endParaRPr lang="en-US" sz="2400" dirty="0" smtClean="0"/>
          </a:p>
          <a:p>
            <a:pPr lvl="1"/>
            <a:endParaRPr lang="en-US" dirty="0" smtClean="0"/>
          </a:p>
        </p:txBody>
      </p:sp>
      <p:pic>
        <p:nvPicPr>
          <p:cNvPr id="6146" name="Picture 2" descr="http://sciencebetter.com/sediment.jpg"/>
          <p:cNvPicPr>
            <a:picLocks noChangeAspect="1" noChangeArrowheads="1"/>
          </p:cNvPicPr>
          <p:nvPr/>
        </p:nvPicPr>
        <p:blipFill>
          <a:blip r:embed="rId2" cstate="print"/>
          <a:srcRect r="24682"/>
          <a:stretch>
            <a:fillRect/>
          </a:stretch>
        </p:blipFill>
        <p:spPr bwMode="auto">
          <a:xfrm>
            <a:off x="6096000" y="1295400"/>
            <a:ext cx="281940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Fossil records have gaps</a:t>
            </a:r>
            <a:endParaRPr lang="en-US" sz="2800" dirty="0"/>
          </a:p>
          <a:p>
            <a:pPr lvl="1"/>
            <a:r>
              <a:rPr lang="en-US" sz="3200" u="sng" dirty="0"/>
              <a:t>Incomplete</a:t>
            </a:r>
            <a:r>
              <a:rPr lang="en-US" sz="3200" dirty="0"/>
              <a:t> rock record</a:t>
            </a:r>
            <a:endParaRPr lang="en-US" sz="2800" dirty="0"/>
          </a:p>
          <a:p>
            <a:pPr lvl="2"/>
            <a:r>
              <a:rPr lang="en-US" u="sng" dirty="0"/>
              <a:t>Most</a:t>
            </a:r>
            <a:r>
              <a:rPr lang="en-US" dirty="0"/>
              <a:t> organisms do not become fossils</a:t>
            </a:r>
            <a:endParaRPr lang="en-US" sz="2400" dirty="0"/>
          </a:p>
          <a:p>
            <a:pPr lvl="1"/>
            <a:r>
              <a:rPr lang="en-US" sz="3200" dirty="0"/>
              <a:t>Enough fossils have been discovered for scientists to conclude that </a:t>
            </a:r>
            <a:r>
              <a:rPr lang="en-US" sz="3200" u="sng" dirty="0"/>
              <a:t>complex</a:t>
            </a:r>
            <a:r>
              <a:rPr lang="en-US" sz="3200" dirty="0"/>
              <a:t> organisms appear after </a:t>
            </a:r>
            <a:r>
              <a:rPr lang="en-US" sz="3200" u="sng" dirty="0"/>
              <a:t>simpler</a:t>
            </a:r>
            <a:r>
              <a:rPr lang="en-US" sz="3200" dirty="0"/>
              <a:t> organisms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4419600" cy="6324599"/>
          </a:xfrm>
        </p:spPr>
        <p:txBody>
          <a:bodyPr>
            <a:normAutofit fontScale="92500"/>
          </a:bodyPr>
          <a:lstStyle/>
          <a:p>
            <a:pPr lvl="0"/>
            <a:r>
              <a:rPr lang="en-US" u="sng" dirty="0"/>
              <a:t>Direct</a:t>
            </a:r>
            <a:r>
              <a:rPr lang="en-US" dirty="0"/>
              <a:t> evidence, such as the development of antibiotic resistance in bacteria, supports evolution.</a:t>
            </a:r>
            <a:endParaRPr lang="en-US" sz="2800" dirty="0"/>
          </a:p>
          <a:p>
            <a:pPr lvl="0"/>
            <a:r>
              <a:rPr lang="en-US" u="sng" dirty="0"/>
              <a:t>Indirect</a:t>
            </a:r>
            <a:r>
              <a:rPr lang="en-US" dirty="0"/>
              <a:t> evidence supporting evolution</a:t>
            </a:r>
            <a:endParaRPr lang="en-US" sz="2800" dirty="0"/>
          </a:p>
          <a:p>
            <a:pPr lvl="1"/>
            <a:r>
              <a:rPr lang="en-US" sz="3200" u="sng" dirty="0"/>
              <a:t>Embryology</a:t>
            </a:r>
            <a:r>
              <a:rPr lang="en-US" sz="3200" dirty="0"/>
              <a:t> – the study of embryos and their development</a:t>
            </a:r>
            <a:endParaRPr lang="en-US" sz="2800" dirty="0"/>
          </a:p>
          <a:p>
            <a:pPr lvl="2"/>
            <a:r>
              <a:rPr lang="en-US" dirty="0"/>
              <a:t>Shows </a:t>
            </a:r>
            <a:r>
              <a:rPr lang="en-US" u="sng" dirty="0"/>
              <a:t>similarities</a:t>
            </a:r>
            <a:r>
              <a:rPr lang="en-US" dirty="0"/>
              <a:t> among all vertebrate </a:t>
            </a:r>
            <a:r>
              <a:rPr lang="en-US" dirty="0" smtClean="0"/>
              <a:t>species</a:t>
            </a:r>
            <a:endParaRPr lang="en-US" sz="2400" dirty="0"/>
          </a:p>
        </p:txBody>
      </p:sp>
      <p:pic>
        <p:nvPicPr>
          <p:cNvPr id="4098" name="Picture 2" descr="http://lh4.ggpht.com/_yItZwKwfM-I/TVeixSGzqXI/AAAAAAAABIU/lCN6Jqh9-fk/embryological-evidence%5B23%5D.jpg?imgmax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4105275" cy="3638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u="sng" dirty="0" smtClean="0"/>
              <a:t>Homologous</a:t>
            </a:r>
            <a:r>
              <a:rPr lang="en-US" sz="3200" dirty="0" smtClean="0"/>
              <a:t> body parts have similar </a:t>
            </a:r>
            <a:r>
              <a:rPr lang="en-US" sz="3200" u="sng" dirty="0" smtClean="0"/>
              <a:t>structures</a:t>
            </a:r>
            <a:r>
              <a:rPr lang="en-US" sz="3200" dirty="0" smtClean="0"/>
              <a:t> and can indicate that two or more species share a common ancestor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352800"/>
            <a:ext cx="37338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u="sng" dirty="0" smtClean="0"/>
              <a:t>Vestigial</a:t>
            </a:r>
            <a:r>
              <a:rPr lang="en-US" sz="3200" dirty="0" smtClean="0"/>
              <a:t> structures – structures that don’t seem to have a </a:t>
            </a:r>
            <a:r>
              <a:rPr lang="en-US" sz="3200" u="sng" dirty="0" smtClean="0"/>
              <a:t>function</a:t>
            </a:r>
            <a:r>
              <a:rPr lang="en-US" sz="3200" dirty="0" smtClean="0"/>
              <a:t> but might have once functioned in an ancestor</a:t>
            </a:r>
            <a:endParaRPr lang="en-US" sz="2800" dirty="0" smtClean="0"/>
          </a:p>
          <a:p>
            <a:pPr lvl="1"/>
            <a:r>
              <a:rPr lang="en-US" sz="3200" dirty="0" smtClean="0"/>
              <a:t>DNA can provide evidence about how closely </a:t>
            </a:r>
            <a:r>
              <a:rPr lang="en-US" sz="3200" u="sng" dirty="0" smtClean="0"/>
              <a:t>related</a:t>
            </a:r>
            <a:r>
              <a:rPr lang="en-US" sz="3200" dirty="0" smtClean="0"/>
              <a:t> organisms are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8191" b="1706"/>
          <a:stretch>
            <a:fillRect/>
          </a:stretch>
        </p:blipFill>
        <p:spPr bwMode="auto">
          <a:xfrm>
            <a:off x="6248400" y="3886199"/>
            <a:ext cx="2743200" cy="258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1: Ideas About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Evolution – </a:t>
            </a:r>
            <a:r>
              <a:rPr lang="en-US" u="sng" dirty="0"/>
              <a:t>changes</a:t>
            </a:r>
            <a:r>
              <a:rPr lang="en-US" dirty="0"/>
              <a:t> in inherited characteristics of a species over </a:t>
            </a:r>
            <a:r>
              <a:rPr lang="en-US" u="sng" dirty="0"/>
              <a:t>time</a:t>
            </a:r>
            <a:endParaRPr lang="en-US" sz="2800" dirty="0"/>
          </a:p>
          <a:p>
            <a:pPr lvl="1"/>
            <a:r>
              <a:rPr lang="en-US" dirty="0"/>
              <a:t>A </a:t>
            </a:r>
            <a:r>
              <a:rPr lang="en-US" u="sng" dirty="0"/>
              <a:t>species</a:t>
            </a:r>
            <a:r>
              <a:rPr lang="en-US" dirty="0"/>
              <a:t> is a group of organisms that share </a:t>
            </a:r>
            <a:r>
              <a:rPr lang="en-US" u="sng" dirty="0"/>
              <a:t>similar</a:t>
            </a:r>
            <a:r>
              <a:rPr lang="en-US" dirty="0"/>
              <a:t> characteristics and can reproduce among themselves</a:t>
            </a:r>
            <a:endParaRPr lang="en-US" sz="2400" dirty="0"/>
          </a:p>
          <a:p>
            <a:pPr lvl="1"/>
            <a:r>
              <a:rPr lang="en-US" dirty="0"/>
              <a:t>Lamarck’s theory of </a:t>
            </a:r>
            <a:r>
              <a:rPr lang="en-US" u="sng" dirty="0"/>
              <a:t>acquired</a:t>
            </a:r>
            <a:r>
              <a:rPr lang="en-US" dirty="0"/>
              <a:t> characteristics was not supported by evidence</a:t>
            </a:r>
            <a:endParaRPr lang="en-US" sz="2400" dirty="0"/>
          </a:p>
          <a:p>
            <a:pPr lvl="2"/>
            <a:r>
              <a:rPr lang="en-US" dirty="0"/>
              <a:t>Suggested that characteristics that </a:t>
            </a:r>
            <a:r>
              <a:rPr lang="en-US" u="sng" dirty="0"/>
              <a:t>develop</a:t>
            </a:r>
            <a:r>
              <a:rPr lang="en-US" dirty="0"/>
              <a:t> during an individual’s </a:t>
            </a:r>
            <a:r>
              <a:rPr lang="en-US" u="sng" dirty="0"/>
              <a:t>lifetime</a:t>
            </a:r>
            <a:r>
              <a:rPr lang="en-US" dirty="0"/>
              <a:t> are passed on to offspring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Darwin’s model of evolution</a:t>
            </a:r>
            <a:endParaRPr lang="en-US" sz="2800" dirty="0"/>
          </a:p>
          <a:p>
            <a:pPr lvl="1"/>
            <a:r>
              <a:rPr lang="en-US" sz="3200" dirty="0"/>
              <a:t>Darwin observed that species of </a:t>
            </a:r>
            <a:r>
              <a:rPr lang="en-US" sz="3200" u="sng" dirty="0"/>
              <a:t>finches</a:t>
            </a:r>
            <a:r>
              <a:rPr lang="en-US" sz="3200" dirty="0"/>
              <a:t> on islands off the coast of South America looked similar to a </a:t>
            </a:r>
            <a:r>
              <a:rPr lang="en-US" sz="3200" u="sng" dirty="0"/>
              <a:t>mainland</a:t>
            </a:r>
            <a:r>
              <a:rPr lang="en-US" sz="3200" dirty="0"/>
              <a:t> finch species.</a:t>
            </a:r>
            <a:endParaRPr lang="en-US" sz="2800" dirty="0"/>
          </a:p>
          <a:p>
            <a:pPr lvl="1"/>
            <a:r>
              <a:rPr lang="en-US" sz="3200" dirty="0"/>
              <a:t>Darwin hypothesized that plants and animals on the </a:t>
            </a:r>
            <a:r>
              <a:rPr lang="en-US" sz="3200" u="sng" dirty="0"/>
              <a:t>islands</a:t>
            </a:r>
            <a:r>
              <a:rPr lang="en-US" sz="3200" dirty="0"/>
              <a:t> originally came from </a:t>
            </a:r>
            <a:r>
              <a:rPr lang="en-US" sz="3200" u="sng" dirty="0"/>
              <a:t>South America</a:t>
            </a:r>
            <a:endParaRPr lang="en-US" sz="2800" dirty="0"/>
          </a:p>
          <a:p>
            <a:pPr lvl="1"/>
            <a:r>
              <a:rPr lang="en-US" sz="3200" dirty="0"/>
              <a:t>Darwin reasoned that member of a population best able to </a:t>
            </a:r>
            <a:r>
              <a:rPr lang="en-US" sz="3200" u="sng" dirty="0"/>
              <a:t>survive</a:t>
            </a:r>
            <a:r>
              <a:rPr lang="en-US" sz="3200" dirty="0"/>
              <a:t> and </a:t>
            </a:r>
            <a:r>
              <a:rPr lang="en-US" sz="3200" u="sng" dirty="0"/>
              <a:t>reproduce</a:t>
            </a:r>
            <a:r>
              <a:rPr lang="en-US" sz="3200" dirty="0"/>
              <a:t> will pass their traits to the next generation</a:t>
            </a:r>
            <a:endParaRPr lang="en-US" sz="2800" dirty="0"/>
          </a:p>
          <a:p>
            <a:pPr lvl="2"/>
            <a:r>
              <a:rPr lang="en-US" dirty="0"/>
              <a:t>Over time, differences can result in separate </a:t>
            </a:r>
            <a:r>
              <a:rPr lang="en-US" u="sng" dirty="0"/>
              <a:t>species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Darwin’s hypothesis became known as the </a:t>
            </a:r>
            <a:r>
              <a:rPr lang="en-US" u="sng" dirty="0"/>
              <a:t>theory of evolution</a:t>
            </a:r>
            <a:r>
              <a:rPr lang="en-US" dirty="0"/>
              <a:t> by natural selection  </a:t>
            </a:r>
            <a:endParaRPr lang="en-US" sz="2800" dirty="0"/>
          </a:p>
          <a:p>
            <a:pPr lvl="1"/>
            <a:r>
              <a:rPr lang="en-US" sz="3200" u="sng" dirty="0"/>
              <a:t>Natural selection</a:t>
            </a:r>
            <a:r>
              <a:rPr lang="en-US" sz="3200" dirty="0"/>
              <a:t> - organisms with traits suited to their environment are more likely to survive and reproduce</a:t>
            </a:r>
            <a:endParaRPr lang="en-US" sz="2800" dirty="0"/>
          </a:p>
          <a:p>
            <a:pPr lvl="2"/>
            <a:r>
              <a:rPr lang="en-US" u="sng" dirty="0"/>
              <a:t>Traits</a:t>
            </a:r>
            <a:r>
              <a:rPr lang="en-US" dirty="0"/>
              <a:t> are passed on to the next generation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Principles of Natural Selection</a:t>
            </a:r>
            <a:endParaRPr lang="en-US" sz="2800" dirty="0"/>
          </a:p>
          <a:p>
            <a:pPr lvl="1"/>
            <a:r>
              <a:rPr lang="en-US" sz="3200" dirty="0"/>
              <a:t>Organisms produce </a:t>
            </a:r>
            <a:r>
              <a:rPr lang="en-US" sz="3200" u="sng" dirty="0"/>
              <a:t>more</a:t>
            </a:r>
            <a:r>
              <a:rPr lang="en-US" sz="3200" dirty="0"/>
              <a:t> offspring than can survive</a:t>
            </a:r>
            <a:endParaRPr lang="en-US" sz="2800" dirty="0"/>
          </a:p>
          <a:p>
            <a:pPr lvl="1"/>
            <a:r>
              <a:rPr lang="en-US" sz="3200" dirty="0"/>
              <a:t>Differences, or </a:t>
            </a:r>
            <a:r>
              <a:rPr lang="en-US" sz="3200" u="sng" dirty="0"/>
              <a:t>variations</a:t>
            </a:r>
            <a:r>
              <a:rPr lang="en-US" sz="3200" dirty="0"/>
              <a:t>, occur among individuals of a species</a:t>
            </a:r>
            <a:endParaRPr lang="en-US" sz="2800" dirty="0"/>
          </a:p>
          <a:p>
            <a:pPr lvl="1"/>
            <a:r>
              <a:rPr lang="en-US" sz="3200" dirty="0"/>
              <a:t>Variations are passed to </a:t>
            </a:r>
            <a:r>
              <a:rPr lang="en-US" sz="3200" u="sng" dirty="0"/>
              <a:t>offspring</a:t>
            </a:r>
            <a:endParaRPr lang="en-US" sz="2800" dirty="0"/>
          </a:p>
          <a:p>
            <a:pPr lvl="1"/>
            <a:r>
              <a:rPr lang="en-US" sz="3200" dirty="0"/>
              <a:t>Some variations are </a:t>
            </a:r>
            <a:r>
              <a:rPr lang="en-US" sz="3200" u="sng" dirty="0"/>
              <a:t>helpful</a:t>
            </a:r>
            <a:r>
              <a:rPr lang="en-US" sz="3200" dirty="0"/>
              <a:t>.  Individuals with helpful variations survive and reproduce </a:t>
            </a:r>
            <a:r>
              <a:rPr lang="en-US" sz="3200" u="sng" dirty="0"/>
              <a:t>better</a:t>
            </a:r>
            <a:r>
              <a:rPr lang="en-US" sz="3200" dirty="0"/>
              <a:t> than those without these variations</a:t>
            </a:r>
            <a:endParaRPr lang="en-US" sz="2800" dirty="0"/>
          </a:p>
          <a:p>
            <a:pPr lvl="1"/>
            <a:r>
              <a:rPr lang="en-US" sz="3200" dirty="0"/>
              <a:t>Over time, the offspring of individuals with helpful variations make up more of a </a:t>
            </a:r>
            <a:r>
              <a:rPr lang="en-US" sz="3200" u="sng" dirty="0"/>
              <a:t>population</a:t>
            </a:r>
            <a:r>
              <a:rPr lang="en-US" sz="3200" dirty="0"/>
              <a:t> and eventually become a separate species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Variation – an </a:t>
            </a:r>
            <a:r>
              <a:rPr lang="en-US" u="sng" dirty="0"/>
              <a:t>inherited</a:t>
            </a:r>
            <a:r>
              <a:rPr lang="en-US" dirty="0"/>
              <a:t> trait that makes an individual </a:t>
            </a:r>
            <a:r>
              <a:rPr lang="en-US" u="sng" dirty="0"/>
              <a:t>different</a:t>
            </a:r>
            <a:r>
              <a:rPr lang="en-US" dirty="0"/>
              <a:t> from other members of its species</a:t>
            </a:r>
            <a:endParaRPr lang="en-US" sz="2800" dirty="0"/>
          </a:p>
          <a:p>
            <a:pPr lvl="1"/>
            <a:r>
              <a:rPr lang="en-US" sz="3200" u="sng" dirty="0"/>
              <a:t>Adaptation</a:t>
            </a:r>
            <a:r>
              <a:rPr lang="en-US" sz="3200" dirty="0"/>
              <a:t> is a variation that makes an organism better suited to its environment</a:t>
            </a:r>
            <a:endParaRPr lang="en-US" sz="2800" dirty="0"/>
          </a:p>
          <a:p>
            <a:pPr lvl="1"/>
            <a:r>
              <a:rPr lang="en-US" sz="3200" dirty="0"/>
              <a:t>Many </a:t>
            </a:r>
            <a:r>
              <a:rPr lang="en-US" sz="3200" u="sng" dirty="0"/>
              <a:t>environmental</a:t>
            </a:r>
            <a:r>
              <a:rPr lang="en-US" sz="3200" dirty="0"/>
              <a:t> factors can cause changes in the source of genes</a:t>
            </a:r>
            <a:endParaRPr lang="en-US" sz="2800" dirty="0"/>
          </a:p>
          <a:p>
            <a:pPr lvl="1"/>
            <a:r>
              <a:rPr lang="en-US" sz="3200" u="sng" dirty="0"/>
              <a:t>Geographic isolation</a:t>
            </a:r>
            <a:r>
              <a:rPr lang="en-US" sz="3200" dirty="0"/>
              <a:t> can make two populations so different they become different species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Two models explain the speed of evolution</a:t>
            </a:r>
            <a:endParaRPr lang="en-US" sz="2800" dirty="0"/>
          </a:p>
          <a:p>
            <a:pPr lvl="1"/>
            <a:r>
              <a:rPr lang="en-US" sz="3200" u="sng" dirty="0"/>
              <a:t>Gradualism</a:t>
            </a:r>
            <a:r>
              <a:rPr lang="en-US" sz="3200" dirty="0"/>
              <a:t> – describes evolution as a slow, ongoing process</a:t>
            </a:r>
            <a:endParaRPr lang="en-US" sz="2800" dirty="0"/>
          </a:p>
          <a:p>
            <a:pPr lvl="2"/>
            <a:r>
              <a:rPr lang="en-US" dirty="0"/>
              <a:t>Continuing </a:t>
            </a:r>
            <a:r>
              <a:rPr lang="en-US" u="sng" dirty="0"/>
              <a:t>series</a:t>
            </a:r>
            <a:r>
              <a:rPr lang="en-US" dirty="0"/>
              <a:t> of mutations and variations over time will result in a new species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9218" name="Picture 2" descr="http://anthro.palomar.edu/synthetic/images/graph_of_phyletic_gradualis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164085"/>
            <a:ext cx="3219450" cy="2436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u="sng" dirty="0" smtClean="0"/>
              <a:t>Punctuated equilibrium</a:t>
            </a:r>
            <a:r>
              <a:rPr lang="en-US" sz="3200" dirty="0" smtClean="0"/>
              <a:t> model – gene mutation can result in a new species in a relatively short time</a:t>
            </a:r>
            <a:endParaRPr lang="en-US" sz="2800" dirty="0" smtClean="0"/>
          </a:p>
          <a:p>
            <a:pPr lvl="2"/>
            <a:r>
              <a:rPr lang="en-US" u="sng" dirty="0" smtClean="0"/>
              <a:t>Sudden</a:t>
            </a:r>
            <a:r>
              <a:rPr lang="en-US" dirty="0" smtClean="0"/>
              <a:t> changes occur between long periods of no change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716135"/>
            <a:ext cx="3581400" cy="314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530</Words>
  <Application>Microsoft Office PowerPoint</Application>
  <PresentationFormat>On-screen Show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Chapter 6: Adaptations Over Time</vt:lpstr>
      <vt:lpstr>Section 1: Ideas About Evolution</vt:lpstr>
      <vt:lpstr>Slide 3</vt:lpstr>
      <vt:lpstr>Slide 4</vt:lpstr>
      <vt:lpstr>Slide 5</vt:lpstr>
      <vt:lpstr>Slide 6</vt:lpstr>
      <vt:lpstr>Slide 7</vt:lpstr>
      <vt:lpstr>Slide 8</vt:lpstr>
      <vt:lpstr>Slide 9</vt:lpstr>
      <vt:lpstr>Section 2: Clues About Evolution</vt:lpstr>
      <vt:lpstr>Slide 11</vt:lpstr>
      <vt:lpstr>Slide 12</vt:lpstr>
      <vt:lpstr>Slide 13</vt:lpstr>
      <vt:lpstr>Slide 14</vt:lpstr>
      <vt:lpstr>Slide 15</vt:lpstr>
      <vt:lpstr>Slide 16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6: Adaptations Over Time</dc:title>
  <dc:creator>Teacher</dc:creator>
  <cp:lastModifiedBy>Teacher</cp:lastModifiedBy>
  <cp:revision>8</cp:revision>
  <dcterms:created xsi:type="dcterms:W3CDTF">2014-10-22T19:03:41Z</dcterms:created>
  <dcterms:modified xsi:type="dcterms:W3CDTF">2014-10-22T19:28:57Z</dcterms:modified>
</cp:coreProperties>
</file>